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 id="2147483685" r:id="rId2"/>
  </p:sldMasterIdLst>
  <p:notesMasterIdLst>
    <p:notesMasterId r:id="rId16"/>
  </p:notesMasterIdLst>
  <p:sldIdLst>
    <p:sldId id="276" r:id="rId3"/>
    <p:sldId id="292" r:id="rId4"/>
    <p:sldId id="263" r:id="rId5"/>
    <p:sldId id="305" r:id="rId6"/>
    <p:sldId id="314" r:id="rId7"/>
    <p:sldId id="315" r:id="rId8"/>
    <p:sldId id="309" r:id="rId9"/>
    <p:sldId id="308" r:id="rId10"/>
    <p:sldId id="294" r:id="rId11"/>
    <p:sldId id="313" r:id="rId12"/>
    <p:sldId id="298" r:id="rId13"/>
    <p:sldId id="316" r:id="rId14"/>
    <p:sldId id="317"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240" userDrawn="1">
          <p15:clr>
            <a:srgbClr val="A4A3A4"/>
          </p15:clr>
        </p15:guide>
        <p15:guide id="6" orient="horz" pos="144" userDrawn="1">
          <p15:clr>
            <a:srgbClr val="A4A3A4"/>
          </p15:clr>
        </p15:guide>
        <p15:guide id="7" orient="horz" pos="4104" userDrawn="1">
          <p15:clr>
            <a:srgbClr val="A4A3A4"/>
          </p15:clr>
        </p15:guide>
        <p15:guide id="8" pos="7440" userDrawn="1">
          <p15:clr>
            <a:srgbClr val="A4A3A4"/>
          </p15:clr>
        </p15:guide>
        <p15:guide id="13" orient="horz" pos="1512" userDrawn="1">
          <p15:clr>
            <a:srgbClr val="A4A3A4"/>
          </p15:clr>
        </p15:guide>
        <p15:guide id="17" orient="horz" pos="2376" userDrawn="1">
          <p15:clr>
            <a:srgbClr val="A4A3A4"/>
          </p15:clr>
        </p15:guide>
        <p15:guide id="18" pos="4824" userDrawn="1">
          <p15:clr>
            <a:srgbClr val="A4A3A4"/>
          </p15:clr>
        </p15:guide>
        <p15:guide id="20" pos="2016" userDrawn="1">
          <p15:clr>
            <a:srgbClr val="A4A3A4"/>
          </p15:clr>
        </p15:guide>
        <p15:guide id="21" orient="horz" pos="1680" userDrawn="1">
          <p15:clr>
            <a:srgbClr val="A4A3A4"/>
          </p15:clr>
        </p15:guide>
        <p15:guide id="22" orient="horz" pos="1008" userDrawn="1">
          <p15:clr>
            <a:srgbClr val="A4A3A4"/>
          </p15:clr>
        </p15:guide>
        <p15:guide id="23" pos="408" userDrawn="1">
          <p15:clr>
            <a:srgbClr val="A4A3A4"/>
          </p15:clr>
        </p15:guide>
        <p15:guide id="24" orient="horz" pos="792" userDrawn="1">
          <p15:clr>
            <a:srgbClr val="A4A3A4"/>
          </p15:clr>
        </p15:guide>
        <p15:guide id="25" orient="horz" pos="2760" userDrawn="1">
          <p15:clr>
            <a:srgbClr val="A4A3A4"/>
          </p15:clr>
        </p15:guide>
        <p15:guide id="26" orient="horz" pos="3024" userDrawn="1">
          <p15:clr>
            <a:srgbClr val="A4A3A4"/>
          </p15:clr>
        </p15:guide>
        <p15:guide id="27" pos="3840" userDrawn="1">
          <p15:clr>
            <a:srgbClr val="A4A3A4"/>
          </p15:clr>
        </p15:guide>
        <p15:guide id="28" orient="horz" pos="22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BC5E00"/>
    <a:srgbClr val="FF9900"/>
    <a:srgbClr val="69A84A"/>
    <a:srgbClr val="B08600"/>
    <a:srgbClr val="41682E"/>
    <a:srgbClr val="CC9B00"/>
    <a:srgbClr val="86BD6B"/>
    <a:srgbClr val="30353F"/>
    <a:srgbClr val="43CD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52" autoAdjust="0"/>
  </p:normalViewPr>
  <p:slideViewPr>
    <p:cSldViewPr snapToGrid="0" showGuides="1">
      <p:cViewPr varScale="1">
        <p:scale>
          <a:sx n="94" d="100"/>
          <a:sy n="94" d="100"/>
        </p:scale>
        <p:origin x="274" y="72"/>
      </p:cViewPr>
      <p:guideLst>
        <p:guide pos="240"/>
        <p:guide orient="horz" pos="144"/>
        <p:guide orient="horz" pos="4104"/>
        <p:guide pos="7440"/>
        <p:guide orient="horz" pos="1512"/>
        <p:guide orient="horz" pos="2376"/>
        <p:guide pos="4824"/>
        <p:guide pos="2016"/>
        <p:guide orient="horz" pos="1680"/>
        <p:guide orient="horz" pos="1008"/>
        <p:guide pos="408"/>
        <p:guide orient="horz" pos="792"/>
        <p:guide orient="horz" pos="2760"/>
        <p:guide orient="horz" pos="3024"/>
        <p:guide pos="3840"/>
        <p:guide orient="horz" pos="22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E63852-8972-426B-8A80-8A164060A8F0}" type="doc">
      <dgm:prSet loTypeId="urn:microsoft.com/office/officeart/2005/8/layout/matrix1" loCatId="matrix" qsTypeId="urn:microsoft.com/office/officeart/2005/8/quickstyle/3d6" qsCatId="3D" csTypeId="urn:microsoft.com/office/officeart/2005/8/colors/accent1_2" csCatId="accent1" phldr="1"/>
      <dgm:spPr/>
      <dgm:t>
        <a:bodyPr/>
        <a:lstStyle/>
        <a:p>
          <a:endParaRPr lang="en-US"/>
        </a:p>
      </dgm:t>
    </dgm:pt>
    <dgm:pt modelId="{3611B9AE-BE36-4C51-9C52-7BB47B78994A}">
      <dgm:prSet phldrT="[Text]"/>
      <dgm:spPr>
        <a:solidFill>
          <a:srgbClr val="FFC000"/>
        </a:solidFill>
      </dgm:spPr>
      <dgm:t>
        <a:bodyPr/>
        <a:lstStyle/>
        <a:p>
          <a:r>
            <a:rPr lang="en-US" dirty="0">
              <a:latin typeface="Arial Black" panose="020B0A04020102020204" pitchFamily="34" charset="0"/>
            </a:rPr>
            <a:t>PFM Systems</a:t>
          </a:r>
        </a:p>
      </dgm:t>
    </dgm:pt>
    <dgm:pt modelId="{75727CC4-FE54-4754-B211-9B5C4D78D78F}" type="parTrans" cxnId="{F4DBF8B8-41BA-48EF-9A65-872ED142B164}">
      <dgm:prSet/>
      <dgm:spPr/>
      <dgm:t>
        <a:bodyPr/>
        <a:lstStyle/>
        <a:p>
          <a:endParaRPr lang="en-US"/>
        </a:p>
      </dgm:t>
    </dgm:pt>
    <dgm:pt modelId="{F8A0DBA8-86FF-4E6E-912C-4944C6711A97}" type="sibTrans" cxnId="{F4DBF8B8-41BA-48EF-9A65-872ED142B164}">
      <dgm:prSet/>
      <dgm:spPr/>
      <dgm:t>
        <a:bodyPr/>
        <a:lstStyle/>
        <a:p>
          <a:endParaRPr lang="en-US"/>
        </a:p>
      </dgm:t>
    </dgm:pt>
    <dgm:pt modelId="{22D45B84-D146-45C3-9F77-E2C41A9162C3}">
      <dgm:prSet phldrT="[Text]"/>
      <dgm:spPr>
        <a:solidFill>
          <a:srgbClr val="FFFF00"/>
        </a:solidFill>
      </dgm:spPr>
      <dgm:t>
        <a:bodyPr/>
        <a:lstStyle/>
        <a:p>
          <a:r>
            <a:rPr lang="en-US" b="1" dirty="0">
              <a:solidFill>
                <a:srgbClr val="00B0F0"/>
              </a:solidFill>
              <a:latin typeface="Aharoni" panose="02010803020104030203" pitchFamily="2" charset="-79"/>
              <a:cs typeface="Aharoni" panose="02010803020104030203" pitchFamily="2" charset="-79"/>
            </a:rPr>
            <a:t>G2C</a:t>
          </a:r>
        </a:p>
      </dgm:t>
    </dgm:pt>
    <dgm:pt modelId="{C7C253A5-1AAD-4847-9AEF-51CF732A0E94}" type="parTrans" cxnId="{E3A4D4B3-9406-4913-A2E2-95D3D76198C2}">
      <dgm:prSet/>
      <dgm:spPr/>
      <dgm:t>
        <a:bodyPr/>
        <a:lstStyle/>
        <a:p>
          <a:endParaRPr lang="en-US"/>
        </a:p>
      </dgm:t>
    </dgm:pt>
    <dgm:pt modelId="{FF7CC5CC-9EBF-43C3-8B95-396E44BBCFA6}" type="sibTrans" cxnId="{E3A4D4B3-9406-4913-A2E2-95D3D76198C2}">
      <dgm:prSet/>
      <dgm:spPr/>
      <dgm:t>
        <a:bodyPr/>
        <a:lstStyle/>
        <a:p>
          <a:endParaRPr lang="en-US"/>
        </a:p>
      </dgm:t>
    </dgm:pt>
    <dgm:pt modelId="{2078883D-91EE-49F2-A4B6-C7C41A41E691}">
      <dgm:prSet phldrT="[Text]"/>
      <dgm:spPr>
        <a:solidFill>
          <a:srgbClr val="00B0F0"/>
        </a:solidFill>
      </dgm:spPr>
      <dgm:t>
        <a:bodyPr/>
        <a:lstStyle/>
        <a:p>
          <a:r>
            <a:rPr lang="en-US" dirty="0">
              <a:solidFill>
                <a:srgbClr val="FFFF00"/>
              </a:solidFill>
              <a:latin typeface="Aharoni" panose="02010803020104030203" pitchFamily="2" charset="-79"/>
              <a:cs typeface="Aharoni" panose="02010803020104030203" pitchFamily="2" charset="-79"/>
            </a:rPr>
            <a:t>G2E</a:t>
          </a:r>
        </a:p>
      </dgm:t>
    </dgm:pt>
    <dgm:pt modelId="{1FC2C3A6-2382-457D-AFDF-CB2E79746503}" type="parTrans" cxnId="{440551DA-9011-422B-8935-0DE626C1F8FE}">
      <dgm:prSet/>
      <dgm:spPr/>
      <dgm:t>
        <a:bodyPr/>
        <a:lstStyle/>
        <a:p>
          <a:endParaRPr lang="en-US"/>
        </a:p>
      </dgm:t>
    </dgm:pt>
    <dgm:pt modelId="{7AB33D7E-85A6-47F5-A844-97E08DFD6052}" type="sibTrans" cxnId="{440551DA-9011-422B-8935-0DE626C1F8FE}">
      <dgm:prSet/>
      <dgm:spPr/>
      <dgm:t>
        <a:bodyPr/>
        <a:lstStyle/>
        <a:p>
          <a:endParaRPr lang="en-US"/>
        </a:p>
      </dgm:t>
    </dgm:pt>
    <dgm:pt modelId="{ED568A64-9774-438A-9A15-B4ED78F13E7F}">
      <dgm:prSet phldrT="[Text]"/>
      <dgm:spPr>
        <a:solidFill>
          <a:srgbClr val="00B0F0"/>
        </a:solidFill>
      </dgm:spPr>
      <dgm:t>
        <a:bodyPr/>
        <a:lstStyle/>
        <a:p>
          <a:r>
            <a:rPr lang="en-US" dirty="0">
              <a:solidFill>
                <a:srgbClr val="FFFF00"/>
              </a:solidFill>
              <a:latin typeface="Aharoni" panose="02010803020104030203" pitchFamily="2" charset="-79"/>
              <a:cs typeface="Aharoni" panose="02010803020104030203" pitchFamily="2" charset="-79"/>
            </a:rPr>
            <a:t>G2G</a:t>
          </a:r>
        </a:p>
      </dgm:t>
    </dgm:pt>
    <dgm:pt modelId="{95CD709C-C557-4B12-A75E-C700B6CFF979}" type="parTrans" cxnId="{645D187A-274E-40ED-A24E-84B71942F3C2}">
      <dgm:prSet/>
      <dgm:spPr/>
      <dgm:t>
        <a:bodyPr/>
        <a:lstStyle/>
        <a:p>
          <a:endParaRPr lang="en-US"/>
        </a:p>
      </dgm:t>
    </dgm:pt>
    <dgm:pt modelId="{08101C05-BF54-4CEE-ACDC-92799C4A539F}" type="sibTrans" cxnId="{645D187A-274E-40ED-A24E-84B71942F3C2}">
      <dgm:prSet/>
      <dgm:spPr/>
      <dgm:t>
        <a:bodyPr/>
        <a:lstStyle/>
        <a:p>
          <a:endParaRPr lang="en-US"/>
        </a:p>
      </dgm:t>
    </dgm:pt>
    <dgm:pt modelId="{C0927A2E-9BA1-461A-9853-0E335A447596}">
      <dgm:prSet phldrT="[Text]"/>
      <dgm:spPr>
        <a:solidFill>
          <a:srgbClr val="00B050"/>
        </a:solidFill>
      </dgm:spPr>
      <dgm:t>
        <a:bodyPr/>
        <a:lstStyle/>
        <a:p>
          <a:r>
            <a:rPr lang="en-US" dirty="0">
              <a:solidFill>
                <a:srgbClr val="FFFF00"/>
              </a:solidFill>
              <a:latin typeface="Aharoni" panose="02010803020104030203" pitchFamily="2" charset="-79"/>
              <a:cs typeface="Aharoni" panose="02010803020104030203" pitchFamily="2" charset="-79"/>
            </a:rPr>
            <a:t>G2B</a:t>
          </a:r>
        </a:p>
      </dgm:t>
    </dgm:pt>
    <dgm:pt modelId="{9668C566-B0A4-43E2-9381-33BDD30FF35B}" type="parTrans" cxnId="{71504AAE-00ED-4372-9749-B3AC6F42EDCD}">
      <dgm:prSet/>
      <dgm:spPr/>
      <dgm:t>
        <a:bodyPr/>
        <a:lstStyle/>
        <a:p>
          <a:endParaRPr lang="en-US"/>
        </a:p>
      </dgm:t>
    </dgm:pt>
    <dgm:pt modelId="{C1372480-198B-4FE3-BF53-EFA48BDB7159}" type="sibTrans" cxnId="{71504AAE-00ED-4372-9749-B3AC6F42EDCD}">
      <dgm:prSet/>
      <dgm:spPr/>
      <dgm:t>
        <a:bodyPr/>
        <a:lstStyle/>
        <a:p>
          <a:endParaRPr lang="en-US"/>
        </a:p>
      </dgm:t>
    </dgm:pt>
    <dgm:pt modelId="{B29E2DB9-ADFF-4BB9-B822-03FA9514CCD8}" type="pres">
      <dgm:prSet presAssocID="{56E63852-8972-426B-8A80-8A164060A8F0}" presName="diagram" presStyleCnt="0">
        <dgm:presLayoutVars>
          <dgm:chMax val="1"/>
          <dgm:dir/>
          <dgm:animLvl val="ctr"/>
          <dgm:resizeHandles val="exact"/>
        </dgm:presLayoutVars>
      </dgm:prSet>
      <dgm:spPr/>
    </dgm:pt>
    <dgm:pt modelId="{ED79A28E-3C2E-48A1-9FA9-FADCA824C9D3}" type="pres">
      <dgm:prSet presAssocID="{56E63852-8972-426B-8A80-8A164060A8F0}" presName="matrix" presStyleCnt="0"/>
      <dgm:spPr/>
    </dgm:pt>
    <dgm:pt modelId="{BDE711E3-3759-42BD-96DA-7EC826B3E379}" type="pres">
      <dgm:prSet presAssocID="{56E63852-8972-426B-8A80-8A164060A8F0}" presName="tile1" presStyleLbl="node1" presStyleIdx="0" presStyleCnt="4"/>
      <dgm:spPr/>
    </dgm:pt>
    <dgm:pt modelId="{8DD20499-E430-4D53-9D9F-DD1A29BC0D2C}" type="pres">
      <dgm:prSet presAssocID="{56E63852-8972-426B-8A80-8A164060A8F0}" presName="tile1text" presStyleLbl="node1" presStyleIdx="0" presStyleCnt="4">
        <dgm:presLayoutVars>
          <dgm:chMax val="0"/>
          <dgm:chPref val="0"/>
          <dgm:bulletEnabled val="1"/>
        </dgm:presLayoutVars>
      </dgm:prSet>
      <dgm:spPr/>
    </dgm:pt>
    <dgm:pt modelId="{D9CD119D-5EFD-41D9-92FF-18431BEEE965}" type="pres">
      <dgm:prSet presAssocID="{56E63852-8972-426B-8A80-8A164060A8F0}" presName="tile2" presStyleLbl="node1" presStyleIdx="1" presStyleCnt="4"/>
      <dgm:spPr/>
    </dgm:pt>
    <dgm:pt modelId="{75391E10-EF2E-4ACB-BC55-D8592BDC2DDB}" type="pres">
      <dgm:prSet presAssocID="{56E63852-8972-426B-8A80-8A164060A8F0}" presName="tile2text" presStyleLbl="node1" presStyleIdx="1" presStyleCnt="4">
        <dgm:presLayoutVars>
          <dgm:chMax val="0"/>
          <dgm:chPref val="0"/>
          <dgm:bulletEnabled val="1"/>
        </dgm:presLayoutVars>
      </dgm:prSet>
      <dgm:spPr/>
    </dgm:pt>
    <dgm:pt modelId="{C03D2E96-CDFA-4F32-AEBC-8D25A51A03B9}" type="pres">
      <dgm:prSet presAssocID="{56E63852-8972-426B-8A80-8A164060A8F0}" presName="tile3" presStyleLbl="node1" presStyleIdx="2" presStyleCnt="4"/>
      <dgm:spPr/>
    </dgm:pt>
    <dgm:pt modelId="{B1A32715-BC90-4DA2-B4C8-2B797FA09CAA}" type="pres">
      <dgm:prSet presAssocID="{56E63852-8972-426B-8A80-8A164060A8F0}" presName="tile3text" presStyleLbl="node1" presStyleIdx="2" presStyleCnt="4">
        <dgm:presLayoutVars>
          <dgm:chMax val="0"/>
          <dgm:chPref val="0"/>
          <dgm:bulletEnabled val="1"/>
        </dgm:presLayoutVars>
      </dgm:prSet>
      <dgm:spPr/>
    </dgm:pt>
    <dgm:pt modelId="{E09D523A-4284-4AA7-8447-63BA395D998F}" type="pres">
      <dgm:prSet presAssocID="{56E63852-8972-426B-8A80-8A164060A8F0}" presName="tile4" presStyleLbl="node1" presStyleIdx="3" presStyleCnt="4"/>
      <dgm:spPr/>
    </dgm:pt>
    <dgm:pt modelId="{CFDB69EE-AAC4-4FE8-B767-0C0AF2496E83}" type="pres">
      <dgm:prSet presAssocID="{56E63852-8972-426B-8A80-8A164060A8F0}" presName="tile4text" presStyleLbl="node1" presStyleIdx="3" presStyleCnt="4">
        <dgm:presLayoutVars>
          <dgm:chMax val="0"/>
          <dgm:chPref val="0"/>
          <dgm:bulletEnabled val="1"/>
        </dgm:presLayoutVars>
      </dgm:prSet>
      <dgm:spPr/>
    </dgm:pt>
    <dgm:pt modelId="{0F8E8D09-C6AA-4584-BA5A-A3C533D95842}" type="pres">
      <dgm:prSet presAssocID="{56E63852-8972-426B-8A80-8A164060A8F0}" presName="centerTile" presStyleLbl="fgShp" presStyleIdx="0" presStyleCnt="1">
        <dgm:presLayoutVars>
          <dgm:chMax val="0"/>
          <dgm:chPref val="0"/>
        </dgm:presLayoutVars>
      </dgm:prSet>
      <dgm:spPr/>
    </dgm:pt>
  </dgm:ptLst>
  <dgm:cxnLst>
    <dgm:cxn modelId="{DD3B750E-CEA5-4EE0-A7D5-992D96776FA3}" type="presOf" srcId="{C0927A2E-9BA1-461A-9853-0E335A447596}" destId="{E09D523A-4284-4AA7-8447-63BA395D998F}" srcOrd="0" destOrd="0" presId="urn:microsoft.com/office/officeart/2005/8/layout/matrix1"/>
    <dgm:cxn modelId="{6EA02F36-2893-4728-B1E8-61335CDAA2F6}" type="presOf" srcId="{22D45B84-D146-45C3-9F77-E2C41A9162C3}" destId="{BDE711E3-3759-42BD-96DA-7EC826B3E379}" srcOrd="0" destOrd="0" presId="urn:microsoft.com/office/officeart/2005/8/layout/matrix1"/>
    <dgm:cxn modelId="{4A96A14C-952D-4EBB-8E93-C0CB3AAAE150}" type="presOf" srcId="{3611B9AE-BE36-4C51-9C52-7BB47B78994A}" destId="{0F8E8D09-C6AA-4584-BA5A-A3C533D95842}" srcOrd="0" destOrd="0" presId="urn:microsoft.com/office/officeart/2005/8/layout/matrix1"/>
    <dgm:cxn modelId="{645D187A-274E-40ED-A24E-84B71942F3C2}" srcId="{3611B9AE-BE36-4C51-9C52-7BB47B78994A}" destId="{ED568A64-9774-438A-9A15-B4ED78F13E7F}" srcOrd="2" destOrd="0" parTransId="{95CD709C-C557-4B12-A75E-C700B6CFF979}" sibTransId="{08101C05-BF54-4CEE-ACDC-92799C4A539F}"/>
    <dgm:cxn modelId="{02A6107F-F3B7-4B4B-A449-2926C3ABB445}" type="presOf" srcId="{2078883D-91EE-49F2-A4B6-C7C41A41E691}" destId="{D9CD119D-5EFD-41D9-92FF-18431BEEE965}" srcOrd="0" destOrd="0" presId="urn:microsoft.com/office/officeart/2005/8/layout/matrix1"/>
    <dgm:cxn modelId="{71504AAE-00ED-4372-9749-B3AC6F42EDCD}" srcId="{3611B9AE-BE36-4C51-9C52-7BB47B78994A}" destId="{C0927A2E-9BA1-461A-9853-0E335A447596}" srcOrd="3" destOrd="0" parTransId="{9668C566-B0A4-43E2-9381-33BDD30FF35B}" sibTransId="{C1372480-198B-4FE3-BF53-EFA48BDB7159}"/>
    <dgm:cxn modelId="{E3A4D4B3-9406-4913-A2E2-95D3D76198C2}" srcId="{3611B9AE-BE36-4C51-9C52-7BB47B78994A}" destId="{22D45B84-D146-45C3-9F77-E2C41A9162C3}" srcOrd="0" destOrd="0" parTransId="{C7C253A5-1AAD-4847-9AEF-51CF732A0E94}" sibTransId="{FF7CC5CC-9EBF-43C3-8B95-396E44BBCFA6}"/>
    <dgm:cxn modelId="{1F3307B7-A5CB-4DCE-96DE-5928A63571C3}" type="presOf" srcId="{ED568A64-9774-438A-9A15-B4ED78F13E7F}" destId="{C03D2E96-CDFA-4F32-AEBC-8D25A51A03B9}" srcOrd="0" destOrd="0" presId="urn:microsoft.com/office/officeart/2005/8/layout/matrix1"/>
    <dgm:cxn modelId="{F4DBF8B8-41BA-48EF-9A65-872ED142B164}" srcId="{56E63852-8972-426B-8A80-8A164060A8F0}" destId="{3611B9AE-BE36-4C51-9C52-7BB47B78994A}" srcOrd="0" destOrd="0" parTransId="{75727CC4-FE54-4754-B211-9B5C4D78D78F}" sibTransId="{F8A0DBA8-86FF-4E6E-912C-4944C6711A97}"/>
    <dgm:cxn modelId="{3ACC67D4-2B30-4C3C-8445-3BA3173D3882}" type="presOf" srcId="{22D45B84-D146-45C3-9F77-E2C41A9162C3}" destId="{8DD20499-E430-4D53-9D9F-DD1A29BC0D2C}" srcOrd="1" destOrd="0" presId="urn:microsoft.com/office/officeart/2005/8/layout/matrix1"/>
    <dgm:cxn modelId="{440551DA-9011-422B-8935-0DE626C1F8FE}" srcId="{3611B9AE-BE36-4C51-9C52-7BB47B78994A}" destId="{2078883D-91EE-49F2-A4B6-C7C41A41E691}" srcOrd="1" destOrd="0" parTransId="{1FC2C3A6-2382-457D-AFDF-CB2E79746503}" sibTransId="{7AB33D7E-85A6-47F5-A844-97E08DFD6052}"/>
    <dgm:cxn modelId="{6473CDEB-85E4-46E9-81A7-CC9BEC23BC74}" type="presOf" srcId="{56E63852-8972-426B-8A80-8A164060A8F0}" destId="{B29E2DB9-ADFF-4BB9-B822-03FA9514CCD8}" srcOrd="0" destOrd="0" presId="urn:microsoft.com/office/officeart/2005/8/layout/matrix1"/>
    <dgm:cxn modelId="{957E28EF-C138-44AD-A01A-3F0DB78A0372}" type="presOf" srcId="{C0927A2E-9BA1-461A-9853-0E335A447596}" destId="{CFDB69EE-AAC4-4FE8-B767-0C0AF2496E83}" srcOrd="1" destOrd="0" presId="urn:microsoft.com/office/officeart/2005/8/layout/matrix1"/>
    <dgm:cxn modelId="{10878DF4-D088-4454-A3E5-1A98CD9EDFD2}" type="presOf" srcId="{2078883D-91EE-49F2-A4B6-C7C41A41E691}" destId="{75391E10-EF2E-4ACB-BC55-D8592BDC2DDB}" srcOrd="1" destOrd="0" presId="urn:microsoft.com/office/officeart/2005/8/layout/matrix1"/>
    <dgm:cxn modelId="{26372BF8-A8A4-47CC-8645-5AC3CFA72147}" type="presOf" srcId="{ED568A64-9774-438A-9A15-B4ED78F13E7F}" destId="{B1A32715-BC90-4DA2-B4C8-2B797FA09CAA}" srcOrd="1" destOrd="0" presId="urn:microsoft.com/office/officeart/2005/8/layout/matrix1"/>
    <dgm:cxn modelId="{53150F2E-F983-4ECB-8E3D-C3EA93050D70}" type="presParOf" srcId="{B29E2DB9-ADFF-4BB9-B822-03FA9514CCD8}" destId="{ED79A28E-3C2E-48A1-9FA9-FADCA824C9D3}" srcOrd="0" destOrd="0" presId="urn:microsoft.com/office/officeart/2005/8/layout/matrix1"/>
    <dgm:cxn modelId="{68C24D0F-E459-4DE0-AF46-89041CE361AC}" type="presParOf" srcId="{ED79A28E-3C2E-48A1-9FA9-FADCA824C9D3}" destId="{BDE711E3-3759-42BD-96DA-7EC826B3E379}" srcOrd="0" destOrd="0" presId="urn:microsoft.com/office/officeart/2005/8/layout/matrix1"/>
    <dgm:cxn modelId="{8F4F57D5-4A17-4F2B-8951-1AC19B16E2D2}" type="presParOf" srcId="{ED79A28E-3C2E-48A1-9FA9-FADCA824C9D3}" destId="{8DD20499-E430-4D53-9D9F-DD1A29BC0D2C}" srcOrd="1" destOrd="0" presId="urn:microsoft.com/office/officeart/2005/8/layout/matrix1"/>
    <dgm:cxn modelId="{C565BFED-7679-4E8C-8F4C-261FFE70C937}" type="presParOf" srcId="{ED79A28E-3C2E-48A1-9FA9-FADCA824C9D3}" destId="{D9CD119D-5EFD-41D9-92FF-18431BEEE965}" srcOrd="2" destOrd="0" presId="urn:microsoft.com/office/officeart/2005/8/layout/matrix1"/>
    <dgm:cxn modelId="{4386C785-DBB7-4E6A-BF4C-4E35B57328B6}" type="presParOf" srcId="{ED79A28E-3C2E-48A1-9FA9-FADCA824C9D3}" destId="{75391E10-EF2E-4ACB-BC55-D8592BDC2DDB}" srcOrd="3" destOrd="0" presId="urn:microsoft.com/office/officeart/2005/8/layout/matrix1"/>
    <dgm:cxn modelId="{6EA0888E-1095-41E0-AE11-25FADF766B14}" type="presParOf" srcId="{ED79A28E-3C2E-48A1-9FA9-FADCA824C9D3}" destId="{C03D2E96-CDFA-4F32-AEBC-8D25A51A03B9}" srcOrd="4" destOrd="0" presId="urn:microsoft.com/office/officeart/2005/8/layout/matrix1"/>
    <dgm:cxn modelId="{7F134661-BB14-4B56-B70C-09002CEC945B}" type="presParOf" srcId="{ED79A28E-3C2E-48A1-9FA9-FADCA824C9D3}" destId="{B1A32715-BC90-4DA2-B4C8-2B797FA09CAA}" srcOrd="5" destOrd="0" presId="urn:microsoft.com/office/officeart/2005/8/layout/matrix1"/>
    <dgm:cxn modelId="{67BF95CE-B9F7-41EE-81E3-5C90FDAAF9F6}" type="presParOf" srcId="{ED79A28E-3C2E-48A1-9FA9-FADCA824C9D3}" destId="{E09D523A-4284-4AA7-8447-63BA395D998F}" srcOrd="6" destOrd="0" presId="urn:microsoft.com/office/officeart/2005/8/layout/matrix1"/>
    <dgm:cxn modelId="{2342565D-4E3D-4603-B35D-457374301FFF}" type="presParOf" srcId="{ED79A28E-3C2E-48A1-9FA9-FADCA824C9D3}" destId="{CFDB69EE-AAC4-4FE8-B767-0C0AF2496E83}" srcOrd="7" destOrd="0" presId="urn:microsoft.com/office/officeart/2005/8/layout/matrix1"/>
    <dgm:cxn modelId="{52BC0BA3-CD72-4DA8-A939-A76F57F69264}" type="presParOf" srcId="{B29E2DB9-ADFF-4BB9-B822-03FA9514CCD8}" destId="{0F8E8D09-C6AA-4584-BA5A-A3C533D95842}" srcOrd="1" destOrd="0" presId="urn:microsoft.com/office/officeart/2005/8/layout/matrix1"/>
  </dgm:cxnLst>
  <dgm:bg>
    <a:solidFill>
      <a:schemeClr val="bg1">
        <a:lumMod val="85000"/>
      </a:schemeClr>
    </a:solidFill>
  </dgm:bg>
  <dgm:whole>
    <a:ln w="19050">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151A23-DEE9-42AC-98A4-FBFC7B199577}" type="doc">
      <dgm:prSet loTypeId="urn:microsoft.com/office/officeart/2008/layout/AlternatingHexagons" loCatId="list" qsTypeId="urn:microsoft.com/office/officeart/2009/2/quickstyle/3d8" qsCatId="3D" csTypeId="urn:microsoft.com/office/officeart/2005/8/colors/accent1_2" csCatId="accent1" phldr="1"/>
      <dgm:spPr/>
      <dgm:t>
        <a:bodyPr/>
        <a:lstStyle/>
        <a:p>
          <a:endParaRPr lang="en-US"/>
        </a:p>
      </dgm:t>
    </dgm:pt>
    <dgm:pt modelId="{ECAACA2E-FBB5-4A50-A222-737ADCFEB4A4}">
      <dgm:prSet phldrT="[Text]" custT="1"/>
      <dgm:spPr>
        <a:solidFill>
          <a:schemeClr val="accent3">
            <a:lumMod val="60000"/>
            <a:lumOff val="40000"/>
          </a:schemeClr>
        </a:solidFill>
      </dgm:spPr>
      <dgm:t>
        <a:bodyPr/>
        <a:lstStyle/>
        <a:p>
          <a:r>
            <a:rPr lang="en-US" sz="1800" dirty="0">
              <a:latin typeface="Aharoni" panose="02010803020104030203" pitchFamily="2" charset="-79"/>
              <a:cs typeface="Aharoni" panose="02010803020104030203" pitchFamily="2" charset="-79"/>
            </a:rPr>
            <a:t>E-Tax</a:t>
          </a:r>
        </a:p>
      </dgm:t>
    </dgm:pt>
    <dgm:pt modelId="{0373D16F-506E-4761-AB21-62357A386FD1}" type="parTrans" cxnId="{58E81A94-8B3E-4B04-B3CA-C0F7244C39E5}">
      <dgm:prSet/>
      <dgm:spPr/>
      <dgm:t>
        <a:bodyPr/>
        <a:lstStyle/>
        <a:p>
          <a:endParaRPr lang="en-US" sz="1800">
            <a:latin typeface="Aharoni" panose="02010803020104030203" pitchFamily="2" charset="-79"/>
            <a:cs typeface="Aharoni" panose="02010803020104030203" pitchFamily="2" charset="-79"/>
          </a:endParaRPr>
        </a:p>
      </dgm:t>
    </dgm:pt>
    <dgm:pt modelId="{B330B900-AFCA-40F9-8B67-3241697DFE45}" type="sibTrans" cxnId="{58E81A94-8B3E-4B04-B3CA-C0F7244C39E5}">
      <dgm:prSet custT="1"/>
      <dgm:spPr>
        <a:solidFill>
          <a:srgbClr val="CC6600"/>
        </a:solidFill>
      </dgm:spPr>
      <dgm:t>
        <a:bodyPr/>
        <a:lstStyle/>
        <a:p>
          <a:r>
            <a:rPr lang="en-US" sz="1800" dirty="0">
              <a:latin typeface="Aharoni" panose="02010803020104030203" pitchFamily="2" charset="-79"/>
              <a:cs typeface="Aharoni" panose="02010803020104030203" pitchFamily="2" charset="-79"/>
            </a:rPr>
            <a:t>MNOs</a:t>
          </a:r>
        </a:p>
      </dgm:t>
    </dgm:pt>
    <dgm:pt modelId="{CC46FDF5-3927-43BC-A6BF-491DCC6D9740}">
      <dgm:prSet custT="1"/>
      <dgm:spPr>
        <a:solidFill>
          <a:srgbClr val="00B0F0"/>
        </a:solidFill>
      </dgm:spPr>
      <dgm:t>
        <a:bodyPr/>
        <a:lstStyle/>
        <a:p>
          <a:r>
            <a:rPr lang="en-US" sz="1800" dirty="0">
              <a:latin typeface="Aharoni" panose="02010803020104030203" pitchFamily="2" charset="-79"/>
              <a:cs typeface="Aharoni" panose="02010803020104030203" pitchFamily="2" charset="-79"/>
            </a:rPr>
            <a:t>IFMIS</a:t>
          </a:r>
        </a:p>
      </dgm:t>
    </dgm:pt>
    <dgm:pt modelId="{D6B4A7C8-A792-46D3-BC0D-D4B8B4BC51F6}" type="parTrans" cxnId="{90980539-AD8D-41D6-80A5-AAD9613A3938}">
      <dgm:prSet/>
      <dgm:spPr/>
      <dgm:t>
        <a:bodyPr/>
        <a:lstStyle/>
        <a:p>
          <a:endParaRPr lang="en-US" sz="1800">
            <a:latin typeface="Aharoni" panose="02010803020104030203" pitchFamily="2" charset="-79"/>
            <a:cs typeface="Aharoni" panose="02010803020104030203" pitchFamily="2" charset="-79"/>
          </a:endParaRPr>
        </a:p>
      </dgm:t>
    </dgm:pt>
    <dgm:pt modelId="{112444EE-88B9-4634-A2AE-70637BF5A362}" type="sibTrans" cxnId="{90980539-AD8D-41D6-80A5-AAD9613A3938}">
      <dgm:prSet custT="1"/>
      <dgm:spPr>
        <a:solidFill>
          <a:srgbClr val="69A84A"/>
        </a:solidFill>
      </dgm:spPr>
      <dgm:t>
        <a:bodyPr/>
        <a:lstStyle/>
        <a:p>
          <a:r>
            <a:rPr lang="en-US" sz="1800" dirty="0">
              <a:latin typeface="Aharoni" panose="02010803020104030203" pitchFamily="2" charset="-79"/>
              <a:cs typeface="Aharoni" panose="02010803020104030203" pitchFamily="2" charset="-79"/>
            </a:rPr>
            <a:t>Banks</a:t>
          </a:r>
        </a:p>
      </dgm:t>
    </dgm:pt>
    <dgm:pt modelId="{1D50E24D-053B-48D5-BC43-FB62EC1F6800}">
      <dgm:prSet phldrT="[Text]" custT="1"/>
      <dgm:spPr>
        <a:solidFill>
          <a:srgbClr val="00B050"/>
        </a:solidFill>
      </dgm:spPr>
      <dgm:t>
        <a:bodyPr/>
        <a:lstStyle/>
        <a:p>
          <a:r>
            <a:rPr lang="en-US" sz="1800" dirty="0" err="1">
              <a:latin typeface="Aharoni" panose="02010803020104030203" pitchFamily="2" charset="-79"/>
              <a:cs typeface="Aharoni" panose="02010803020104030203" pitchFamily="2" charset="-79"/>
            </a:rPr>
            <a:t>Umucyo</a:t>
          </a:r>
          <a:endParaRPr lang="en-US" sz="1800" dirty="0">
            <a:latin typeface="Aharoni" panose="02010803020104030203" pitchFamily="2" charset="-79"/>
            <a:cs typeface="Aharoni" panose="02010803020104030203" pitchFamily="2" charset="-79"/>
          </a:endParaRPr>
        </a:p>
      </dgm:t>
    </dgm:pt>
    <dgm:pt modelId="{AD82D3A3-1B12-4645-A2D2-2106A92EB49C}" type="sibTrans" cxnId="{3FF5C145-EAD7-490E-8989-D492021B2EE5}">
      <dgm:prSet custT="1"/>
      <dgm:spPr>
        <a:solidFill>
          <a:srgbClr val="FFC000"/>
        </a:solidFill>
      </dgm:spPr>
      <dgm:t>
        <a:bodyPr/>
        <a:lstStyle/>
        <a:p>
          <a:r>
            <a:rPr lang="en-US" sz="1800" dirty="0">
              <a:latin typeface="Aharoni" panose="02010803020104030203" pitchFamily="2" charset="-79"/>
              <a:cs typeface="Aharoni" panose="02010803020104030203" pitchFamily="2" charset="-79"/>
            </a:rPr>
            <a:t>IPPIS</a:t>
          </a:r>
        </a:p>
      </dgm:t>
    </dgm:pt>
    <dgm:pt modelId="{47B97C1D-49A8-4CAA-82F5-5A5337B04987}" type="parTrans" cxnId="{3FF5C145-EAD7-490E-8989-D492021B2EE5}">
      <dgm:prSet/>
      <dgm:spPr/>
      <dgm:t>
        <a:bodyPr/>
        <a:lstStyle/>
        <a:p>
          <a:endParaRPr lang="en-US" sz="1800">
            <a:latin typeface="Aharoni" panose="02010803020104030203" pitchFamily="2" charset="-79"/>
            <a:cs typeface="Aharoni" panose="02010803020104030203" pitchFamily="2" charset="-79"/>
          </a:endParaRPr>
        </a:p>
      </dgm:t>
    </dgm:pt>
    <dgm:pt modelId="{1903C909-C399-4304-8A2B-1D78EBD91AA0}">
      <dgm:prSet custT="1"/>
      <dgm:spPr>
        <a:solidFill>
          <a:schemeClr val="accent5">
            <a:lumMod val="75000"/>
          </a:schemeClr>
        </a:solidFill>
      </dgm:spPr>
      <dgm:t>
        <a:bodyPr/>
        <a:lstStyle/>
        <a:p>
          <a:r>
            <a:rPr lang="en-US" sz="1600" dirty="0">
              <a:latin typeface="Aharoni" panose="02010803020104030203" pitchFamily="2" charset="-79"/>
              <a:cs typeface="Aharoni" panose="02010803020104030203" pitchFamily="2" charset="-79"/>
            </a:rPr>
            <a:t>SDMS</a:t>
          </a:r>
        </a:p>
      </dgm:t>
    </dgm:pt>
    <dgm:pt modelId="{1822C6D0-5E78-4717-8E0C-0D51B864E649}" type="sibTrans" cxnId="{BFE60D9F-D18F-4A79-919E-AEAF60F6D818}">
      <dgm:prSet custT="1"/>
      <dgm:spPr>
        <a:solidFill>
          <a:srgbClr val="0070C0"/>
        </a:solidFill>
      </dgm:spPr>
      <dgm:t>
        <a:bodyPr/>
        <a:lstStyle/>
        <a:p>
          <a:r>
            <a:rPr lang="en-US" sz="1800" dirty="0" err="1">
              <a:latin typeface="Aharoni" panose="02010803020104030203" pitchFamily="2" charset="-79"/>
              <a:cs typeface="Aharoni" panose="02010803020104030203" pitchFamily="2" charset="-79"/>
            </a:rPr>
            <a:t>Irembo</a:t>
          </a:r>
          <a:endParaRPr lang="en-US" sz="1800" dirty="0">
            <a:latin typeface="Aharoni" panose="02010803020104030203" pitchFamily="2" charset="-79"/>
            <a:cs typeface="Aharoni" panose="02010803020104030203" pitchFamily="2" charset="-79"/>
          </a:endParaRPr>
        </a:p>
      </dgm:t>
    </dgm:pt>
    <dgm:pt modelId="{DDB3BA51-F116-4B36-A4BA-A2EC1E4F7093}" type="parTrans" cxnId="{BFE60D9F-D18F-4A79-919E-AEAF60F6D818}">
      <dgm:prSet/>
      <dgm:spPr/>
      <dgm:t>
        <a:bodyPr/>
        <a:lstStyle/>
        <a:p>
          <a:endParaRPr lang="en-US">
            <a:latin typeface="Aharoni" panose="02010803020104030203" pitchFamily="2" charset="-79"/>
            <a:cs typeface="Aharoni" panose="02010803020104030203" pitchFamily="2" charset="-79"/>
          </a:endParaRPr>
        </a:p>
      </dgm:t>
    </dgm:pt>
    <dgm:pt modelId="{5789B1F4-3C7E-4E51-BFE2-70285C75D272}">
      <dgm:prSet/>
      <dgm:spPr/>
      <dgm:t>
        <a:bodyPr/>
        <a:lstStyle/>
        <a:p>
          <a:r>
            <a:rPr lang="en-US" dirty="0">
              <a:latin typeface="Aharoni" panose="02010803020104030203" pitchFamily="2" charset="-79"/>
              <a:cs typeface="Aharoni" panose="02010803020104030203" pitchFamily="2" charset="-79"/>
            </a:rPr>
            <a:t>e-traffic</a:t>
          </a:r>
        </a:p>
      </dgm:t>
    </dgm:pt>
    <dgm:pt modelId="{3A7D84AF-7F7A-403F-9CC1-D65032E02F7F}" type="sibTrans" cxnId="{B6F81000-46B5-4359-BD8A-B3CF3A47A4F3}">
      <dgm:prSet custT="1"/>
      <dgm:spPr>
        <a:solidFill>
          <a:schemeClr val="accent6">
            <a:lumMod val="40000"/>
            <a:lumOff val="60000"/>
          </a:schemeClr>
        </a:solidFill>
      </dgm:spPr>
      <dgm:t>
        <a:bodyPr/>
        <a:lstStyle/>
        <a:p>
          <a:r>
            <a:rPr lang="en-US" sz="1400" dirty="0">
              <a:latin typeface="Aharoni" panose="02010803020104030203" pitchFamily="2" charset="-79"/>
              <a:cs typeface="Aharoni" panose="02010803020104030203" pitchFamily="2" charset="-79"/>
            </a:rPr>
            <a:t>PKI</a:t>
          </a:r>
        </a:p>
      </dgm:t>
    </dgm:pt>
    <dgm:pt modelId="{C2289D71-743C-4789-B5F3-60E380C9D32E}" type="parTrans" cxnId="{B6F81000-46B5-4359-BD8A-B3CF3A47A4F3}">
      <dgm:prSet/>
      <dgm:spPr/>
      <dgm:t>
        <a:bodyPr/>
        <a:lstStyle/>
        <a:p>
          <a:endParaRPr lang="en-US"/>
        </a:p>
      </dgm:t>
    </dgm:pt>
    <dgm:pt modelId="{75A069E3-1B29-479E-9F9B-B7938C02A1B9}" type="pres">
      <dgm:prSet presAssocID="{E5151A23-DEE9-42AC-98A4-FBFC7B199577}" presName="Name0" presStyleCnt="0">
        <dgm:presLayoutVars>
          <dgm:chMax/>
          <dgm:chPref/>
          <dgm:dir/>
          <dgm:animLvl val="lvl"/>
        </dgm:presLayoutVars>
      </dgm:prSet>
      <dgm:spPr/>
    </dgm:pt>
    <dgm:pt modelId="{2F35EE6F-BCB7-481E-8944-6D05A025BE1B}" type="pres">
      <dgm:prSet presAssocID="{1D50E24D-053B-48D5-BC43-FB62EC1F6800}" presName="composite" presStyleCnt="0"/>
      <dgm:spPr/>
    </dgm:pt>
    <dgm:pt modelId="{65AB10EF-1669-4D13-B71D-81808ADA5F62}" type="pres">
      <dgm:prSet presAssocID="{1D50E24D-053B-48D5-BC43-FB62EC1F6800}" presName="Parent1" presStyleLbl="node1" presStyleIdx="0" presStyleCnt="10">
        <dgm:presLayoutVars>
          <dgm:chMax val="1"/>
          <dgm:chPref val="1"/>
          <dgm:bulletEnabled val="1"/>
        </dgm:presLayoutVars>
      </dgm:prSet>
      <dgm:spPr/>
    </dgm:pt>
    <dgm:pt modelId="{2F1DBD42-60CA-46E5-8BF0-00D5167220BB}" type="pres">
      <dgm:prSet presAssocID="{1D50E24D-053B-48D5-BC43-FB62EC1F6800}" presName="Childtext1" presStyleLbl="revTx" presStyleIdx="0" presStyleCnt="5">
        <dgm:presLayoutVars>
          <dgm:chMax val="0"/>
          <dgm:chPref val="0"/>
          <dgm:bulletEnabled val="1"/>
        </dgm:presLayoutVars>
      </dgm:prSet>
      <dgm:spPr/>
    </dgm:pt>
    <dgm:pt modelId="{A7BD0BAF-C523-4689-BD33-A44994D28341}" type="pres">
      <dgm:prSet presAssocID="{1D50E24D-053B-48D5-BC43-FB62EC1F6800}" presName="BalanceSpacing" presStyleCnt="0"/>
      <dgm:spPr/>
    </dgm:pt>
    <dgm:pt modelId="{6BCFC0D2-E3BC-4EBF-BDE8-9C47BA3333DE}" type="pres">
      <dgm:prSet presAssocID="{1D50E24D-053B-48D5-BC43-FB62EC1F6800}" presName="BalanceSpacing1" presStyleCnt="0"/>
      <dgm:spPr/>
    </dgm:pt>
    <dgm:pt modelId="{35C4614C-0DD7-4818-9C72-8ED373B8C271}" type="pres">
      <dgm:prSet presAssocID="{AD82D3A3-1B12-4645-A2D2-2106A92EB49C}" presName="Accent1Text" presStyleLbl="node1" presStyleIdx="1" presStyleCnt="10"/>
      <dgm:spPr/>
    </dgm:pt>
    <dgm:pt modelId="{7D81A819-5F7B-4ADC-8AF6-A20A374E9C0A}" type="pres">
      <dgm:prSet presAssocID="{AD82D3A3-1B12-4645-A2D2-2106A92EB49C}" presName="spaceBetweenRectangles" presStyleCnt="0"/>
      <dgm:spPr/>
    </dgm:pt>
    <dgm:pt modelId="{1D696AD8-9D78-499D-9751-3C7C60029E2C}" type="pres">
      <dgm:prSet presAssocID="{CC46FDF5-3927-43BC-A6BF-491DCC6D9740}" presName="composite" presStyleCnt="0"/>
      <dgm:spPr/>
    </dgm:pt>
    <dgm:pt modelId="{795FD0B7-A060-4819-ABB5-8E948EC299EE}" type="pres">
      <dgm:prSet presAssocID="{CC46FDF5-3927-43BC-A6BF-491DCC6D9740}" presName="Parent1" presStyleLbl="node1" presStyleIdx="2" presStyleCnt="10">
        <dgm:presLayoutVars>
          <dgm:chMax val="1"/>
          <dgm:chPref val="1"/>
          <dgm:bulletEnabled val="1"/>
        </dgm:presLayoutVars>
      </dgm:prSet>
      <dgm:spPr/>
    </dgm:pt>
    <dgm:pt modelId="{EED13FD3-2A5F-45D1-9BF9-9D0552E2CE7D}" type="pres">
      <dgm:prSet presAssocID="{CC46FDF5-3927-43BC-A6BF-491DCC6D9740}" presName="Childtext1" presStyleLbl="revTx" presStyleIdx="1" presStyleCnt="5">
        <dgm:presLayoutVars>
          <dgm:chMax val="0"/>
          <dgm:chPref val="0"/>
          <dgm:bulletEnabled val="1"/>
        </dgm:presLayoutVars>
      </dgm:prSet>
      <dgm:spPr/>
    </dgm:pt>
    <dgm:pt modelId="{C9EF17F8-4A94-40D7-9AB1-D219B8104723}" type="pres">
      <dgm:prSet presAssocID="{CC46FDF5-3927-43BC-A6BF-491DCC6D9740}" presName="BalanceSpacing" presStyleCnt="0"/>
      <dgm:spPr/>
    </dgm:pt>
    <dgm:pt modelId="{D3F9D69A-2A92-41E3-910D-5B103E79251D}" type="pres">
      <dgm:prSet presAssocID="{CC46FDF5-3927-43BC-A6BF-491DCC6D9740}" presName="BalanceSpacing1" presStyleCnt="0"/>
      <dgm:spPr/>
    </dgm:pt>
    <dgm:pt modelId="{15F247F0-55E3-46BC-9E2E-E614F01AAA0E}" type="pres">
      <dgm:prSet presAssocID="{112444EE-88B9-4634-A2AE-70637BF5A362}" presName="Accent1Text" presStyleLbl="node1" presStyleIdx="3" presStyleCnt="10"/>
      <dgm:spPr/>
    </dgm:pt>
    <dgm:pt modelId="{8D7B2B9B-2898-4E77-925D-099BCF258BA9}" type="pres">
      <dgm:prSet presAssocID="{112444EE-88B9-4634-A2AE-70637BF5A362}" presName="spaceBetweenRectangles" presStyleCnt="0"/>
      <dgm:spPr/>
    </dgm:pt>
    <dgm:pt modelId="{30836AF9-4393-4E28-80BC-39163284B0A5}" type="pres">
      <dgm:prSet presAssocID="{ECAACA2E-FBB5-4A50-A222-737ADCFEB4A4}" presName="composite" presStyleCnt="0"/>
      <dgm:spPr/>
    </dgm:pt>
    <dgm:pt modelId="{263C06F6-06C7-42FD-BF27-1578A341B807}" type="pres">
      <dgm:prSet presAssocID="{ECAACA2E-FBB5-4A50-A222-737ADCFEB4A4}" presName="Parent1" presStyleLbl="node1" presStyleIdx="4" presStyleCnt="10">
        <dgm:presLayoutVars>
          <dgm:chMax val="1"/>
          <dgm:chPref val="1"/>
          <dgm:bulletEnabled val="1"/>
        </dgm:presLayoutVars>
      </dgm:prSet>
      <dgm:spPr/>
    </dgm:pt>
    <dgm:pt modelId="{3C67C858-6F11-459E-A3A5-5E6EE62B3D6C}" type="pres">
      <dgm:prSet presAssocID="{ECAACA2E-FBB5-4A50-A222-737ADCFEB4A4}" presName="Childtext1" presStyleLbl="revTx" presStyleIdx="2" presStyleCnt="5">
        <dgm:presLayoutVars>
          <dgm:chMax val="0"/>
          <dgm:chPref val="0"/>
          <dgm:bulletEnabled val="1"/>
        </dgm:presLayoutVars>
      </dgm:prSet>
      <dgm:spPr/>
    </dgm:pt>
    <dgm:pt modelId="{A108EAAA-F93C-4597-AA51-9147E19C8596}" type="pres">
      <dgm:prSet presAssocID="{ECAACA2E-FBB5-4A50-A222-737ADCFEB4A4}" presName="BalanceSpacing" presStyleCnt="0"/>
      <dgm:spPr/>
    </dgm:pt>
    <dgm:pt modelId="{620FE0BE-2DEE-4910-B422-CBD07C771D4A}" type="pres">
      <dgm:prSet presAssocID="{ECAACA2E-FBB5-4A50-A222-737ADCFEB4A4}" presName="BalanceSpacing1" presStyleCnt="0"/>
      <dgm:spPr/>
    </dgm:pt>
    <dgm:pt modelId="{E2D6A8F5-0CB3-4506-B58B-F05DEAA23E99}" type="pres">
      <dgm:prSet presAssocID="{B330B900-AFCA-40F9-8B67-3241697DFE45}" presName="Accent1Text" presStyleLbl="node1" presStyleIdx="5" presStyleCnt="10" custScaleX="98317" custLinFactX="100000" custLinFactNeighborX="117444" custLinFactNeighborY="-4052"/>
      <dgm:spPr/>
    </dgm:pt>
    <dgm:pt modelId="{2419868F-4C22-424F-BC59-E8D08440E8C1}" type="pres">
      <dgm:prSet presAssocID="{B330B900-AFCA-40F9-8B67-3241697DFE45}" presName="spaceBetweenRectangles" presStyleCnt="0"/>
      <dgm:spPr/>
    </dgm:pt>
    <dgm:pt modelId="{462BFA9D-6542-4A04-98A7-5641288BA843}" type="pres">
      <dgm:prSet presAssocID="{1903C909-C399-4304-8A2B-1D78EBD91AA0}" presName="composite" presStyleCnt="0"/>
      <dgm:spPr/>
    </dgm:pt>
    <dgm:pt modelId="{E38B24D3-8A6B-4906-A61A-39CDD58358F2}" type="pres">
      <dgm:prSet presAssocID="{1903C909-C399-4304-8A2B-1D78EBD91AA0}" presName="Parent1" presStyleLbl="node1" presStyleIdx="6" presStyleCnt="10" custLinFactNeighborX="-51204" custLinFactNeighborY="-85434">
        <dgm:presLayoutVars>
          <dgm:chMax val="1"/>
          <dgm:chPref val="1"/>
          <dgm:bulletEnabled val="1"/>
        </dgm:presLayoutVars>
      </dgm:prSet>
      <dgm:spPr/>
    </dgm:pt>
    <dgm:pt modelId="{6BBCB7D0-5D06-4A58-B5E0-6B489A15E273}" type="pres">
      <dgm:prSet presAssocID="{1903C909-C399-4304-8A2B-1D78EBD91AA0}" presName="Childtext1" presStyleLbl="revTx" presStyleIdx="3" presStyleCnt="5">
        <dgm:presLayoutVars>
          <dgm:chMax val="0"/>
          <dgm:chPref val="0"/>
          <dgm:bulletEnabled val="1"/>
        </dgm:presLayoutVars>
      </dgm:prSet>
      <dgm:spPr/>
    </dgm:pt>
    <dgm:pt modelId="{FFD68917-D617-4E9E-8365-B914904EB822}" type="pres">
      <dgm:prSet presAssocID="{1903C909-C399-4304-8A2B-1D78EBD91AA0}" presName="BalanceSpacing" presStyleCnt="0"/>
      <dgm:spPr/>
    </dgm:pt>
    <dgm:pt modelId="{E13253FD-B77F-43A4-99E4-0147316DF496}" type="pres">
      <dgm:prSet presAssocID="{1903C909-C399-4304-8A2B-1D78EBD91AA0}" presName="BalanceSpacing1" presStyleCnt="0"/>
      <dgm:spPr/>
    </dgm:pt>
    <dgm:pt modelId="{83749F20-69B2-49C5-A6AA-43D71EED8DD3}" type="pres">
      <dgm:prSet presAssocID="{1822C6D0-5E78-4717-8E0C-0D51B864E649}" presName="Accent1Text" presStyleLbl="node1" presStyleIdx="7" presStyleCnt="10" custScaleX="98317" custLinFactNeighborX="2105" custLinFactNeighborY="-1001"/>
      <dgm:spPr/>
    </dgm:pt>
    <dgm:pt modelId="{CB8AA7E6-C821-4F96-9B6D-2F43CB478460}" type="pres">
      <dgm:prSet presAssocID="{1822C6D0-5E78-4717-8E0C-0D51B864E649}" presName="spaceBetweenRectangles" presStyleCnt="0"/>
      <dgm:spPr/>
    </dgm:pt>
    <dgm:pt modelId="{855867B3-7B6C-48A3-8444-D91F3ADFC6CF}" type="pres">
      <dgm:prSet presAssocID="{5789B1F4-3C7E-4E51-BFE2-70285C75D272}" presName="composite" presStyleCnt="0"/>
      <dgm:spPr/>
    </dgm:pt>
    <dgm:pt modelId="{9514CBD5-167B-49EE-BC9D-2F5CFDF2FB0D}" type="pres">
      <dgm:prSet presAssocID="{5789B1F4-3C7E-4E51-BFE2-70285C75D272}" presName="Parent1" presStyleLbl="node1" presStyleIdx="8" presStyleCnt="10" custLinFactNeighborX="-51204" custLinFactNeighborY="-85434">
        <dgm:presLayoutVars>
          <dgm:chMax val="1"/>
          <dgm:chPref val="1"/>
          <dgm:bulletEnabled val="1"/>
        </dgm:presLayoutVars>
      </dgm:prSet>
      <dgm:spPr/>
    </dgm:pt>
    <dgm:pt modelId="{B8346B15-22B2-4E63-8C8A-822A28AAE437}" type="pres">
      <dgm:prSet presAssocID="{5789B1F4-3C7E-4E51-BFE2-70285C75D272}" presName="Childtext1" presStyleLbl="revTx" presStyleIdx="4" presStyleCnt="5">
        <dgm:presLayoutVars>
          <dgm:chMax val="0"/>
          <dgm:chPref val="0"/>
          <dgm:bulletEnabled val="1"/>
        </dgm:presLayoutVars>
      </dgm:prSet>
      <dgm:spPr/>
    </dgm:pt>
    <dgm:pt modelId="{A052F9BE-3162-4790-97A6-5EF72BFFA861}" type="pres">
      <dgm:prSet presAssocID="{5789B1F4-3C7E-4E51-BFE2-70285C75D272}" presName="BalanceSpacing" presStyleCnt="0"/>
      <dgm:spPr/>
    </dgm:pt>
    <dgm:pt modelId="{4BCE52D3-77C4-4734-B5D9-600835E94B04}" type="pres">
      <dgm:prSet presAssocID="{5789B1F4-3C7E-4E51-BFE2-70285C75D272}" presName="BalanceSpacing1" presStyleCnt="0"/>
      <dgm:spPr/>
    </dgm:pt>
    <dgm:pt modelId="{6DCBB382-9A6B-4A55-9B59-015096429CF5}" type="pres">
      <dgm:prSet presAssocID="{3A7D84AF-7F7A-403F-9CC1-D65032E02F7F}" presName="Accent1Text" presStyleLbl="node1" presStyleIdx="9" presStyleCnt="10" custScaleX="98317" custLinFactY="-100000" custLinFactNeighborX="-53185" custLinFactNeighborY="-152437"/>
      <dgm:spPr/>
    </dgm:pt>
  </dgm:ptLst>
  <dgm:cxnLst>
    <dgm:cxn modelId="{B6F81000-46B5-4359-BD8A-B3CF3A47A4F3}" srcId="{E5151A23-DEE9-42AC-98A4-FBFC7B199577}" destId="{5789B1F4-3C7E-4E51-BFE2-70285C75D272}" srcOrd="4" destOrd="0" parTransId="{C2289D71-743C-4789-B5F3-60E380C9D32E}" sibTransId="{3A7D84AF-7F7A-403F-9CC1-D65032E02F7F}"/>
    <dgm:cxn modelId="{45FC551C-F530-4589-A2A4-CC2D9B4A0F6F}" type="presOf" srcId="{5789B1F4-3C7E-4E51-BFE2-70285C75D272}" destId="{9514CBD5-167B-49EE-BC9D-2F5CFDF2FB0D}" srcOrd="0" destOrd="0" presId="urn:microsoft.com/office/officeart/2008/layout/AlternatingHexagons"/>
    <dgm:cxn modelId="{940C4C27-FC68-457C-B602-A1867DDB9A1C}" type="presOf" srcId="{E5151A23-DEE9-42AC-98A4-FBFC7B199577}" destId="{75A069E3-1B29-479E-9F9B-B7938C02A1B9}" srcOrd="0" destOrd="0" presId="urn:microsoft.com/office/officeart/2008/layout/AlternatingHexagons"/>
    <dgm:cxn modelId="{90980539-AD8D-41D6-80A5-AAD9613A3938}" srcId="{E5151A23-DEE9-42AC-98A4-FBFC7B199577}" destId="{CC46FDF5-3927-43BC-A6BF-491DCC6D9740}" srcOrd="1" destOrd="0" parTransId="{D6B4A7C8-A792-46D3-BC0D-D4B8B4BC51F6}" sibTransId="{112444EE-88B9-4634-A2AE-70637BF5A362}"/>
    <dgm:cxn modelId="{3FF5C145-EAD7-490E-8989-D492021B2EE5}" srcId="{E5151A23-DEE9-42AC-98A4-FBFC7B199577}" destId="{1D50E24D-053B-48D5-BC43-FB62EC1F6800}" srcOrd="0" destOrd="0" parTransId="{47B97C1D-49A8-4CAA-82F5-5A5337B04987}" sibTransId="{AD82D3A3-1B12-4645-A2D2-2106A92EB49C}"/>
    <dgm:cxn modelId="{8F812646-E91B-4AC5-AC1A-6FC85C30F1FE}" type="presOf" srcId="{112444EE-88B9-4634-A2AE-70637BF5A362}" destId="{15F247F0-55E3-46BC-9E2E-E614F01AAA0E}" srcOrd="0" destOrd="0" presId="urn:microsoft.com/office/officeart/2008/layout/AlternatingHexagons"/>
    <dgm:cxn modelId="{58E81A94-8B3E-4B04-B3CA-C0F7244C39E5}" srcId="{E5151A23-DEE9-42AC-98A4-FBFC7B199577}" destId="{ECAACA2E-FBB5-4A50-A222-737ADCFEB4A4}" srcOrd="2" destOrd="0" parTransId="{0373D16F-506E-4761-AB21-62357A386FD1}" sibTransId="{B330B900-AFCA-40F9-8B67-3241697DFE45}"/>
    <dgm:cxn modelId="{820EBC94-7C6E-46FE-82D9-901E6897235C}" type="presOf" srcId="{3A7D84AF-7F7A-403F-9CC1-D65032E02F7F}" destId="{6DCBB382-9A6B-4A55-9B59-015096429CF5}" srcOrd="0" destOrd="0" presId="urn:microsoft.com/office/officeart/2008/layout/AlternatingHexagons"/>
    <dgm:cxn modelId="{BFE60D9F-D18F-4A79-919E-AEAF60F6D818}" srcId="{E5151A23-DEE9-42AC-98A4-FBFC7B199577}" destId="{1903C909-C399-4304-8A2B-1D78EBD91AA0}" srcOrd="3" destOrd="0" parTransId="{DDB3BA51-F116-4B36-A4BA-A2EC1E4F7093}" sibTransId="{1822C6D0-5E78-4717-8E0C-0D51B864E649}"/>
    <dgm:cxn modelId="{61E8EF9F-E3BE-4BB6-A9B3-7CFAA3AC60C7}" type="presOf" srcId="{1D50E24D-053B-48D5-BC43-FB62EC1F6800}" destId="{65AB10EF-1669-4D13-B71D-81808ADA5F62}" srcOrd="0" destOrd="0" presId="urn:microsoft.com/office/officeart/2008/layout/AlternatingHexagons"/>
    <dgm:cxn modelId="{D74CE2B9-EEF7-474B-A036-1909C5DAE461}" type="presOf" srcId="{AD82D3A3-1B12-4645-A2D2-2106A92EB49C}" destId="{35C4614C-0DD7-4818-9C72-8ED373B8C271}" srcOrd="0" destOrd="0" presId="urn:microsoft.com/office/officeart/2008/layout/AlternatingHexagons"/>
    <dgm:cxn modelId="{B0518AC4-4575-45E9-A80B-691302F9E4CA}" type="presOf" srcId="{1903C909-C399-4304-8A2B-1D78EBD91AA0}" destId="{E38B24D3-8A6B-4906-A61A-39CDD58358F2}" srcOrd="0" destOrd="0" presId="urn:microsoft.com/office/officeart/2008/layout/AlternatingHexagons"/>
    <dgm:cxn modelId="{BC44C2C4-B9A3-4B33-8DBC-B58DC3A2F796}" type="presOf" srcId="{CC46FDF5-3927-43BC-A6BF-491DCC6D9740}" destId="{795FD0B7-A060-4819-ABB5-8E948EC299EE}" srcOrd="0" destOrd="0" presId="urn:microsoft.com/office/officeart/2008/layout/AlternatingHexagons"/>
    <dgm:cxn modelId="{8100A3C5-566E-4FC5-8774-01B1102D20FD}" type="presOf" srcId="{B330B900-AFCA-40F9-8B67-3241697DFE45}" destId="{E2D6A8F5-0CB3-4506-B58B-F05DEAA23E99}" srcOrd="0" destOrd="0" presId="urn:microsoft.com/office/officeart/2008/layout/AlternatingHexagons"/>
    <dgm:cxn modelId="{1F8CCDC5-99AA-40C5-877B-3BAE8039DCE0}" type="presOf" srcId="{1822C6D0-5E78-4717-8E0C-0D51B864E649}" destId="{83749F20-69B2-49C5-A6AA-43D71EED8DD3}" srcOrd="0" destOrd="0" presId="urn:microsoft.com/office/officeart/2008/layout/AlternatingHexagons"/>
    <dgm:cxn modelId="{3906B9D0-744F-4588-8243-65AF5554E8C6}" type="presOf" srcId="{ECAACA2E-FBB5-4A50-A222-737ADCFEB4A4}" destId="{263C06F6-06C7-42FD-BF27-1578A341B807}" srcOrd="0" destOrd="0" presId="urn:microsoft.com/office/officeart/2008/layout/AlternatingHexagons"/>
    <dgm:cxn modelId="{2ECF45E7-42EB-437F-8449-5906D788B390}" type="presParOf" srcId="{75A069E3-1B29-479E-9F9B-B7938C02A1B9}" destId="{2F35EE6F-BCB7-481E-8944-6D05A025BE1B}" srcOrd="0" destOrd="0" presId="urn:microsoft.com/office/officeart/2008/layout/AlternatingHexagons"/>
    <dgm:cxn modelId="{E8FF064A-7A91-4BD4-9F0E-DAE5036D28B1}" type="presParOf" srcId="{2F35EE6F-BCB7-481E-8944-6D05A025BE1B}" destId="{65AB10EF-1669-4D13-B71D-81808ADA5F62}" srcOrd="0" destOrd="0" presId="urn:microsoft.com/office/officeart/2008/layout/AlternatingHexagons"/>
    <dgm:cxn modelId="{4CD5604A-5B79-44E0-9243-5F1BE452F096}" type="presParOf" srcId="{2F35EE6F-BCB7-481E-8944-6D05A025BE1B}" destId="{2F1DBD42-60CA-46E5-8BF0-00D5167220BB}" srcOrd="1" destOrd="0" presId="urn:microsoft.com/office/officeart/2008/layout/AlternatingHexagons"/>
    <dgm:cxn modelId="{CF1D8AE3-CD03-4E34-8707-8B1771C56DF8}" type="presParOf" srcId="{2F35EE6F-BCB7-481E-8944-6D05A025BE1B}" destId="{A7BD0BAF-C523-4689-BD33-A44994D28341}" srcOrd="2" destOrd="0" presId="urn:microsoft.com/office/officeart/2008/layout/AlternatingHexagons"/>
    <dgm:cxn modelId="{C93F11A4-BCFC-4EC0-8743-4A40CA8A18D9}" type="presParOf" srcId="{2F35EE6F-BCB7-481E-8944-6D05A025BE1B}" destId="{6BCFC0D2-E3BC-4EBF-BDE8-9C47BA3333DE}" srcOrd="3" destOrd="0" presId="urn:microsoft.com/office/officeart/2008/layout/AlternatingHexagons"/>
    <dgm:cxn modelId="{53833A30-8F23-483F-B3D9-F34F9589B32E}" type="presParOf" srcId="{2F35EE6F-BCB7-481E-8944-6D05A025BE1B}" destId="{35C4614C-0DD7-4818-9C72-8ED373B8C271}" srcOrd="4" destOrd="0" presId="urn:microsoft.com/office/officeart/2008/layout/AlternatingHexagons"/>
    <dgm:cxn modelId="{91999445-A8A8-4B3C-932D-8B30C570EA6E}" type="presParOf" srcId="{75A069E3-1B29-479E-9F9B-B7938C02A1B9}" destId="{7D81A819-5F7B-4ADC-8AF6-A20A374E9C0A}" srcOrd="1" destOrd="0" presId="urn:microsoft.com/office/officeart/2008/layout/AlternatingHexagons"/>
    <dgm:cxn modelId="{30BA7CA6-D4F6-4190-B1E8-250ECDC3EF38}" type="presParOf" srcId="{75A069E3-1B29-479E-9F9B-B7938C02A1B9}" destId="{1D696AD8-9D78-499D-9751-3C7C60029E2C}" srcOrd="2" destOrd="0" presId="urn:microsoft.com/office/officeart/2008/layout/AlternatingHexagons"/>
    <dgm:cxn modelId="{AF2011DA-BE08-44D6-A174-883AAD03234B}" type="presParOf" srcId="{1D696AD8-9D78-499D-9751-3C7C60029E2C}" destId="{795FD0B7-A060-4819-ABB5-8E948EC299EE}" srcOrd="0" destOrd="0" presId="urn:microsoft.com/office/officeart/2008/layout/AlternatingHexagons"/>
    <dgm:cxn modelId="{841C1AC2-3CF3-4C9E-9EB1-6BBF2784ACD1}" type="presParOf" srcId="{1D696AD8-9D78-499D-9751-3C7C60029E2C}" destId="{EED13FD3-2A5F-45D1-9BF9-9D0552E2CE7D}" srcOrd="1" destOrd="0" presId="urn:microsoft.com/office/officeart/2008/layout/AlternatingHexagons"/>
    <dgm:cxn modelId="{06052B15-AA34-407C-BF96-CC8529C2D703}" type="presParOf" srcId="{1D696AD8-9D78-499D-9751-3C7C60029E2C}" destId="{C9EF17F8-4A94-40D7-9AB1-D219B8104723}" srcOrd="2" destOrd="0" presId="urn:microsoft.com/office/officeart/2008/layout/AlternatingHexagons"/>
    <dgm:cxn modelId="{15FEEC1E-800B-4256-BF5A-2483AB166FED}" type="presParOf" srcId="{1D696AD8-9D78-499D-9751-3C7C60029E2C}" destId="{D3F9D69A-2A92-41E3-910D-5B103E79251D}" srcOrd="3" destOrd="0" presId="urn:microsoft.com/office/officeart/2008/layout/AlternatingHexagons"/>
    <dgm:cxn modelId="{B5D6BEA1-61EA-4EA3-9A12-148C8A8F2CA9}" type="presParOf" srcId="{1D696AD8-9D78-499D-9751-3C7C60029E2C}" destId="{15F247F0-55E3-46BC-9E2E-E614F01AAA0E}" srcOrd="4" destOrd="0" presId="urn:microsoft.com/office/officeart/2008/layout/AlternatingHexagons"/>
    <dgm:cxn modelId="{001DE7BE-9825-456B-A913-04572C3CE3EF}" type="presParOf" srcId="{75A069E3-1B29-479E-9F9B-B7938C02A1B9}" destId="{8D7B2B9B-2898-4E77-925D-099BCF258BA9}" srcOrd="3" destOrd="0" presId="urn:microsoft.com/office/officeart/2008/layout/AlternatingHexagons"/>
    <dgm:cxn modelId="{F5316C3A-C166-4709-8B9F-588FA3C748A5}" type="presParOf" srcId="{75A069E3-1B29-479E-9F9B-B7938C02A1B9}" destId="{30836AF9-4393-4E28-80BC-39163284B0A5}" srcOrd="4" destOrd="0" presId="urn:microsoft.com/office/officeart/2008/layout/AlternatingHexagons"/>
    <dgm:cxn modelId="{7DF67518-3916-47FE-9061-045C8141D393}" type="presParOf" srcId="{30836AF9-4393-4E28-80BC-39163284B0A5}" destId="{263C06F6-06C7-42FD-BF27-1578A341B807}" srcOrd="0" destOrd="0" presId="urn:microsoft.com/office/officeart/2008/layout/AlternatingHexagons"/>
    <dgm:cxn modelId="{A1CE7F99-EB6A-4781-A8AF-09E8F3547803}" type="presParOf" srcId="{30836AF9-4393-4E28-80BC-39163284B0A5}" destId="{3C67C858-6F11-459E-A3A5-5E6EE62B3D6C}" srcOrd="1" destOrd="0" presId="urn:microsoft.com/office/officeart/2008/layout/AlternatingHexagons"/>
    <dgm:cxn modelId="{05E10B89-A614-46ED-A080-4B1B50344DD0}" type="presParOf" srcId="{30836AF9-4393-4E28-80BC-39163284B0A5}" destId="{A108EAAA-F93C-4597-AA51-9147E19C8596}" srcOrd="2" destOrd="0" presId="urn:microsoft.com/office/officeart/2008/layout/AlternatingHexagons"/>
    <dgm:cxn modelId="{613FA449-C6E5-40F6-9BCD-0B93556ACA5A}" type="presParOf" srcId="{30836AF9-4393-4E28-80BC-39163284B0A5}" destId="{620FE0BE-2DEE-4910-B422-CBD07C771D4A}" srcOrd="3" destOrd="0" presId="urn:microsoft.com/office/officeart/2008/layout/AlternatingHexagons"/>
    <dgm:cxn modelId="{97571BD6-85E8-4645-A9F1-7DFF6DCC80F3}" type="presParOf" srcId="{30836AF9-4393-4E28-80BC-39163284B0A5}" destId="{E2D6A8F5-0CB3-4506-B58B-F05DEAA23E99}" srcOrd="4" destOrd="0" presId="urn:microsoft.com/office/officeart/2008/layout/AlternatingHexagons"/>
    <dgm:cxn modelId="{F44BFCE5-33DA-440A-9142-BE7F09BF6E13}" type="presParOf" srcId="{75A069E3-1B29-479E-9F9B-B7938C02A1B9}" destId="{2419868F-4C22-424F-BC59-E8D08440E8C1}" srcOrd="5" destOrd="0" presId="urn:microsoft.com/office/officeart/2008/layout/AlternatingHexagons"/>
    <dgm:cxn modelId="{AB30F5D9-572B-484F-BEB9-A9FF8182926F}" type="presParOf" srcId="{75A069E3-1B29-479E-9F9B-B7938C02A1B9}" destId="{462BFA9D-6542-4A04-98A7-5641288BA843}" srcOrd="6" destOrd="0" presId="urn:microsoft.com/office/officeart/2008/layout/AlternatingHexagons"/>
    <dgm:cxn modelId="{D640BEC1-1D92-41C2-A312-84C7445965CA}" type="presParOf" srcId="{462BFA9D-6542-4A04-98A7-5641288BA843}" destId="{E38B24D3-8A6B-4906-A61A-39CDD58358F2}" srcOrd="0" destOrd="0" presId="urn:microsoft.com/office/officeart/2008/layout/AlternatingHexagons"/>
    <dgm:cxn modelId="{CEE688D9-66D5-4FF2-B9CD-05E52BA10E96}" type="presParOf" srcId="{462BFA9D-6542-4A04-98A7-5641288BA843}" destId="{6BBCB7D0-5D06-4A58-B5E0-6B489A15E273}" srcOrd="1" destOrd="0" presId="urn:microsoft.com/office/officeart/2008/layout/AlternatingHexagons"/>
    <dgm:cxn modelId="{A9268773-DB74-4C9A-A461-76393D860269}" type="presParOf" srcId="{462BFA9D-6542-4A04-98A7-5641288BA843}" destId="{FFD68917-D617-4E9E-8365-B914904EB822}" srcOrd="2" destOrd="0" presId="urn:microsoft.com/office/officeart/2008/layout/AlternatingHexagons"/>
    <dgm:cxn modelId="{1F02C611-9CA9-41D9-BBF2-8E7A073F6B75}" type="presParOf" srcId="{462BFA9D-6542-4A04-98A7-5641288BA843}" destId="{E13253FD-B77F-43A4-99E4-0147316DF496}" srcOrd="3" destOrd="0" presId="urn:microsoft.com/office/officeart/2008/layout/AlternatingHexagons"/>
    <dgm:cxn modelId="{D2899E7B-004B-4603-92BF-0AF7C3A26B7F}" type="presParOf" srcId="{462BFA9D-6542-4A04-98A7-5641288BA843}" destId="{83749F20-69B2-49C5-A6AA-43D71EED8DD3}" srcOrd="4" destOrd="0" presId="urn:microsoft.com/office/officeart/2008/layout/AlternatingHexagons"/>
    <dgm:cxn modelId="{79D6F703-C62F-4085-8313-836DCD63248C}" type="presParOf" srcId="{75A069E3-1B29-479E-9F9B-B7938C02A1B9}" destId="{CB8AA7E6-C821-4F96-9B6D-2F43CB478460}" srcOrd="7" destOrd="0" presId="urn:microsoft.com/office/officeart/2008/layout/AlternatingHexagons"/>
    <dgm:cxn modelId="{ADABA49F-9510-499E-8350-BE9342BB0557}" type="presParOf" srcId="{75A069E3-1B29-479E-9F9B-B7938C02A1B9}" destId="{855867B3-7B6C-48A3-8444-D91F3ADFC6CF}" srcOrd="8" destOrd="0" presId="urn:microsoft.com/office/officeart/2008/layout/AlternatingHexagons"/>
    <dgm:cxn modelId="{F4842FBD-2D98-4027-9D28-6FF94CE128E7}" type="presParOf" srcId="{855867B3-7B6C-48A3-8444-D91F3ADFC6CF}" destId="{9514CBD5-167B-49EE-BC9D-2F5CFDF2FB0D}" srcOrd="0" destOrd="0" presId="urn:microsoft.com/office/officeart/2008/layout/AlternatingHexagons"/>
    <dgm:cxn modelId="{0297B84F-BF0C-44CC-BCAC-7FB0A350A712}" type="presParOf" srcId="{855867B3-7B6C-48A3-8444-D91F3ADFC6CF}" destId="{B8346B15-22B2-4E63-8C8A-822A28AAE437}" srcOrd="1" destOrd="0" presId="urn:microsoft.com/office/officeart/2008/layout/AlternatingHexagons"/>
    <dgm:cxn modelId="{037A9755-1A85-44AB-8291-EC30063527F5}" type="presParOf" srcId="{855867B3-7B6C-48A3-8444-D91F3ADFC6CF}" destId="{A052F9BE-3162-4790-97A6-5EF72BFFA861}" srcOrd="2" destOrd="0" presId="urn:microsoft.com/office/officeart/2008/layout/AlternatingHexagons"/>
    <dgm:cxn modelId="{0C662CAA-77CF-4F5B-85CB-058A8350E3C5}" type="presParOf" srcId="{855867B3-7B6C-48A3-8444-D91F3ADFC6CF}" destId="{4BCE52D3-77C4-4734-B5D9-600835E94B04}" srcOrd="3" destOrd="0" presId="urn:microsoft.com/office/officeart/2008/layout/AlternatingHexagons"/>
    <dgm:cxn modelId="{58BE2011-0DEE-400B-BC1A-889FE419ADC3}" type="presParOf" srcId="{855867B3-7B6C-48A3-8444-D91F3ADFC6CF}" destId="{6DCBB382-9A6B-4A55-9B59-015096429CF5}"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711E3-3759-42BD-96DA-7EC826B3E379}">
      <dsp:nvSpPr>
        <dsp:cNvPr id="0" name=""/>
        <dsp:cNvSpPr/>
      </dsp:nvSpPr>
      <dsp:spPr>
        <a:xfrm rot="16200000">
          <a:off x="282519" y="-282519"/>
          <a:ext cx="2071071" cy="2636109"/>
        </a:xfrm>
        <a:prstGeom prst="round1Rect">
          <a:avLst/>
        </a:prstGeom>
        <a:solidFill>
          <a:srgbClr val="FFFF00"/>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00B0F0"/>
              </a:solidFill>
              <a:latin typeface="Aharoni" panose="02010803020104030203" pitchFamily="2" charset="-79"/>
              <a:cs typeface="Aharoni" panose="02010803020104030203" pitchFamily="2" charset="-79"/>
            </a:rPr>
            <a:t>G2C</a:t>
          </a:r>
        </a:p>
      </dsp:txBody>
      <dsp:txXfrm rot="5400000">
        <a:off x="-1" y="1"/>
        <a:ext cx="2636109" cy="1553303"/>
      </dsp:txXfrm>
    </dsp:sp>
    <dsp:sp modelId="{D9CD119D-5EFD-41D9-92FF-18431BEEE965}">
      <dsp:nvSpPr>
        <dsp:cNvPr id="0" name=""/>
        <dsp:cNvSpPr/>
      </dsp:nvSpPr>
      <dsp:spPr>
        <a:xfrm>
          <a:off x="2636109" y="0"/>
          <a:ext cx="2636109" cy="2071071"/>
        </a:xfrm>
        <a:prstGeom prst="round1Rect">
          <a:avLst/>
        </a:prstGeom>
        <a:solidFill>
          <a:srgbClr val="00B0F0"/>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FFFF00"/>
              </a:solidFill>
              <a:latin typeface="Aharoni" panose="02010803020104030203" pitchFamily="2" charset="-79"/>
              <a:cs typeface="Aharoni" panose="02010803020104030203" pitchFamily="2" charset="-79"/>
            </a:rPr>
            <a:t>G2E</a:t>
          </a:r>
        </a:p>
      </dsp:txBody>
      <dsp:txXfrm>
        <a:off x="2636109" y="0"/>
        <a:ext cx="2636109" cy="1553303"/>
      </dsp:txXfrm>
    </dsp:sp>
    <dsp:sp modelId="{C03D2E96-CDFA-4F32-AEBC-8D25A51A03B9}">
      <dsp:nvSpPr>
        <dsp:cNvPr id="0" name=""/>
        <dsp:cNvSpPr/>
      </dsp:nvSpPr>
      <dsp:spPr>
        <a:xfrm rot="10800000">
          <a:off x="0" y="2071071"/>
          <a:ext cx="2636109" cy="2071071"/>
        </a:xfrm>
        <a:prstGeom prst="round1Rect">
          <a:avLst/>
        </a:prstGeom>
        <a:solidFill>
          <a:srgbClr val="00B0F0"/>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FFFF00"/>
              </a:solidFill>
              <a:latin typeface="Aharoni" panose="02010803020104030203" pitchFamily="2" charset="-79"/>
              <a:cs typeface="Aharoni" panose="02010803020104030203" pitchFamily="2" charset="-79"/>
            </a:rPr>
            <a:t>G2G</a:t>
          </a:r>
        </a:p>
      </dsp:txBody>
      <dsp:txXfrm rot="10800000">
        <a:off x="0" y="2588838"/>
        <a:ext cx="2636109" cy="1553303"/>
      </dsp:txXfrm>
    </dsp:sp>
    <dsp:sp modelId="{E09D523A-4284-4AA7-8447-63BA395D998F}">
      <dsp:nvSpPr>
        <dsp:cNvPr id="0" name=""/>
        <dsp:cNvSpPr/>
      </dsp:nvSpPr>
      <dsp:spPr>
        <a:xfrm rot="5400000">
          <a:off x="2918628" y="1788552"/>
          <a:ext cx="2071071" cy="2636109"/>
        </a:xfrm>
        <a:prstGeom prst="round1Rect">
          <a:avLst/>
        </a:prstGeom>
        <a:solidFill>
          <a:srgbClr val="00B050"/>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FFFF00"/>
              </a:solidFill>
              <a:latin typeface="Aharoni" panose="02010803020104030203" pitchFamily="2" charset="-79"/>
              <a:cs typeface="Aharoni" panose="02010803020104030203" pitchFamily="2" charset="-79"/>
            </a:rPr>
            <a:t>G2B</a:t>
          </a:r>
        </a:p>
      </dsp:txBody>
      <dsp:txXfrm rot="-5400000">
        <a:off x="2636108" y="2588838"/>
        <a:ext cx="2636109" cy="1553303"/>
      </dsp:txXfrm>
    </dsp:sp>
    <dsp:sp modelId="{0F8E8D09-C6AA-4584-BA5A-A3C533D95842}">
      <dsp:nvSpPr>
        <dsp:cNvPr id="0" name=""/>
        <dsp:cNvSpPr/>
      </dsp:nvSpPr>
      <dsp:spPr>
        <a:xfrm>
          <a:off x="1845276" y="1553303"/>
          <a:ext cx="1581665" cy="1035535"/>
        </a:xfrm>
        <a:prstGeom prst="roundRect">
          <a:avLst/>
        </a:prstGeom>
        <a:solidFill>
          <a:srgbClr val="FFC000"/>
        </a:solidFill>
        <a:ln>
          <a:noFill/>
        </a:ln>
        <a:effectLst/>
        <a:sp3d z="50080" prstMaterial="plastic">
          <a:bevelT w="50800" h="50800"/>
          <a:bevelB w="50800" h="50800"/>
        </a:sp3d>
      </dsp:spPr>
      <dsp:style>
        <a:lnRef idx="0">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Black" panose="020B0A04020102020204" pitchFamily="34" charset="0"/>
            </a:rPr>
            <a:t>PFM Systems</a:t>
          </a:r>
        </a:p>
      </dsp:txBody>
      <dsp:txXfrm>
        <a:off x="1895827" y="1603854"/>
        <a:ext cx="1480563" cy="934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B10EF-1669-4D13-B71D-81808ADA5F62}">
      <dsp:nvSpPr>
        <dsp:cNvPr id="0" name=""/>
        <dsp:cNvSpPr/>
      </dsp:nvSpPr>
      <dsp:spPr>
        <a:xfrm rot="5400000">
          <a:off x="2086439" y="82587"/>
          <a:ext cx="1231710" cy="1071588"/>
        </a:xfrm>
        <a:prstGeom prst="hexagon">
          <a:avLst>
            <a:gd name="adj" fmla="val 25000"/>
            <a:gd name="vf" fmla="val 115470"/>
          </a:avLst>
        </a:prstGeom>
        <a:solidFill>
          <a:srgbClr val="00B050"/>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Aharoni" panose="02010803020104030203" pitchFamily="2" charset="-79"/>
              <a:cs typeface="Aharoni" panose="02010803020104030203" pitchFamily="2" charset="-79"/>
            </a:rPr>
            <a:t>Umucyo</a:t>
          </a:r>
          <a:endParaRPr lang="en-US" sz="1800" kern="1200" dirty="0">
            <a:latin typeface="Aharoni" panose="02010803020104030203" pitchFamily="2" charset="-79"/>
            <a:cs typeface="Aharoni" panose="02010803020104030203" pitchFamily="2" charset="-79"/>
          </a:endParaRPr>
        </a:p>
      </dsp:txBody>
      <dsp:txXfrm rot="-5400000">
        <a:off x="2333489" y="194469"/>
        <a:ext cx="737610" cy="847827"/>
      </dsp:txXfrm>
    </dsp:sp>
    <dsp:sp modelId="{2F1DBD42-60CA-46E5-8BF0-00D5167220BB}">
      <dsp:nvSpPr>
        <dsp:cNvPr id="0" name=""/>
        <dsp:cNvSpPr/>
      </dsp:nvSpPr>
      <dsp:spPr>
        <a:xfrm>
          <a:off x="3270606" y="248868"/>
          <a:ext cx="1374588" cy="739026"/>
        </a:xfrm>
        <a:prstGeom prst="rect">
          <a:avLst/>
        </a:prstGeom>
        <a:noFill/>
        <a:ln>
          <a:noFill/>
        </a:ln>
        <a:effectLst/>
      </dsp:spPr>
      <dsp:style>
        <a:lnRef idx="0">
          <a:scrgbClr r="0" g="0" b="0"/>
        </a:lnRef>
        <a:fillRef idx="0">
          <a:scrgbClr r="0" g="0" b="0"/>
        </a:fillRef>
        <a:effectRef idx="0">
          <a:scrgbClr r="0" g="0" b="0"/>
        </a:effectRef>
        <a:fontRef idx="minor"/>
      </dsp:style>
    </dsp:sp>
    <dsp:sp modelId="{35C4614C-0DD7-4818-9C72-8ED373B8C271}">
      <dsp:nvSpPr>
        <dsp:cNvPr id="0" name=""/>
        <dsp:cNvSpPr/>
      </dsp:nvSpPr>
      <dsp:spPr>
        <a:xfrm rot="5400000">
          <a:off x="929124" y="82587"/>
          <a:ext cx="1231710" cy="1071588"/>
        </a:xfrm>
        <a:prstGeom prst="hexagon">
          <a:avLst>
            <a:gd name="adj" fmla="val 25000"/>
            <a:gd name="vf" fmla="val 115470"/>
          </a:avLst>
        </a:prstGeom>
        <a:solidFill>
          <a:srgbClr val="FFC000"/>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haroni" panose="02010803020104030203" pitchFamily="2" charset="-79"/>
              <a:cs typeface="Aharoni" panose="02010803020104030203" pitchFamily="2" charset="-79"/>
            </a:rPr>
            <a:t>IPPIS</a:t>
          </a:r>
        </a:p>
      </dsp:txBody>
      <dsp:txXfrm rot="-5400000">
        <a:off x="1176174" y="194469"/>
        <a:ext cx="737610" cy="847827"/>
      </dsp:txXfrm>
    </dsp:sp>
    <dsp:sp modelId="{795FD0B7-A060-4819-ABB5-8E948EC299EE}">
      <dsp:nvSpPr>
        <dsp:cNvPr id="0" name=""/>
        <dsp:cNvSpPr/>
      </dsp:nvSpPr>
      <dsp:spPr>
        <a:xfrm rot="5400000">
          <a:off x="1505565" y="1128063"/>
          <a:ext cx="1231710" cy="1071588"/>
        </a:xfrm>
        <a:prstGeom prst="hexagon">
          <a:avLst>
            <a:gd name="adj" fmla="val 25000"/>
            <a:gd name="vf" fmla="val 115470"/>
          </a:avLst>
        </a:prstGeom>
        <a:solidFill>
          <a:srgbClr val="00B0F0"/>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haroni" panose="02010803020104030203" pitchFamily="2" charset="-79"/>
              <a:cs typeface="Aharoni" panose="02010803020104030203" pitchFamily="2" charset="-79"/>
            </a:rPr>
            <a:t>IFMIS</a:t>
          </a:r>
        </a:p>
      </dsp:txBody>
      <dsp:txXfrm rot="-5400000">
        <a:off x="1752615" y="1239945"/>
        <a:ext cx="737610" cy="847827"/>
      </dsp:txXfrm>
    </dsp:sp>
    <dsp:sp modelId="{EED13FD3-2A5F-45D1-9BF9-9D0552E2CE7D}">
      <dsp:nvSpPr>
        <dsp:cNvPr id="0" name=""/>
        <dsp:cNvSpPr/>
      </dsp:nvSpPr>
      <dsp:spPr>
        <a:xfrm>
          <a:off x="211037" y="1294344"/>
          <a:ext cx="1330247" cy="739026"/>
        </a:xfrm>
        <a:prstGeom prst="rect">
          <a:avLst/>
        </a:prstGeom>
        <a:noFill/>
        <a:ln>
          <a:noFill/>
        </a:ln>
        <a:effectLst/>
      </dsp:spPr>
      <dsp:style>
        <a:lnRef idx="0">
          <a:scrgbClr r="0" g="0" b="0"/>
        </a:lnRef>
        <a:fillRef idx="0">
          <a:scrgbClr r="0" g="0" b="0"/>
        </a:fillRef>
        <a:effectRef idx="0">
          <a:scrgbClr r="0" g="0" b="0"/>
        </a:effectRef>
        <a:fontRef idx="minor"/>
      </dsp:style>
    </dsp:sp>
    <dsp:sp modelId="{15F247F0-55E3-46BC-9E2E-E614F01AAA0E}">
      <dsp:nvSpPr>
        <dsp:cNvPr id="0" name=""/>
        <dsp:cNvSpPr/>
      </dsp:nvSpPr>
      <dsp:spPr>
        <a:xfrm rot="5400000">
          <a:off x="2662880" y="1128063"/>
          <a:ext cx="1231710" cy="1071588"/>
        </a:xfrm>
        <a:prstGeom prst="hexagon">
          <a:avLst>
            <a:gd name="adj" fmla="val 25000"/>
            <a:gd name="vf" fmla="val 115470"/>
          </a:avLst>
        </a:prstGeom>
        <a:solidFill>
          <a:srgbClr val="69A84A"/>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haroni" panose="02010803020104030203" pitchFamily="2" charset="-79"/>
              <a:cs typeface="Aharoni" panose="02010803020104030203" pitchFamily="2" charset="-79"/>
            </a:rPr>
            <a:t>Banks</a:t>
          </a:r>
        </a:p>
      </dsp:txBody>
      <dsp:txXfrm rot="-5400000">
        <a:off x="2909930" y="1239945"/>
        <a:ext cx="737610" cy="847827"/>
      </dsp:txXfrm>
    </dsp:sp>
    <dsp:sp modelId="{263C06F6-06C7-42FD-BF27-1578A341B807}">
      <dsp:nvSpPr>
        <dsp:cNvPr id="0" name=""/>
        <dsp:cNvSpPr/>
      </dsp:nvSpPr>
      <dsp:spPr>
        <a:xfrm rot="5400000">
          <a:off x="2086439" y="2173539"/>
          <a:ext cx="1231710" cy="1071588"/>
        </a:xfrm>
        <a:prstGeom prst="hexagon">
          <a:avLst>
            <a:gd name="adj" fmla="val 25000"/>
            <a:gd name="vf" fmla="val 115470"/>
          </a:avLst>
        </a:prstGeom>
        <a:solidFill>
          <a:schemeClr val="accent3">
            <a:lumMod val="60000"/>
            <a:lumOff val="4000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haroni" panose="02010803020104030203" pitchFamily="2" charset="-79"/>
              <a:cs typeface="Aharoni" panose="02010803020104030203" pitchFamily="2" charset="-79"/>
            </a:rPr>
            <a:t>E-Tax</a:t>
          </a:r>
        </a:p>
      </dsp:txBody>
      <dsp:txXfrm rot="-5400000">
        <a:off x="2333489" y="2285421"/>
        <a:ext cx="737610" cy="847827"/>
      </dsp:txXfrm>
    </dsp:sp>
    <dsp:sp modelId="{3C67C858-6F11-459E-A3A5-5E6EE62B3D6C}">
      <dsp:nvSpPr>
        <dsp:cNvPr id="0" name=""/>
        <dsp:cNvSpPr/>
      </dsp:nvSpPr>
      <dsp:spPr>
        <a:xfrm>
          <a:off x="3270606" y="2339820"/>
          <a:ext cx="1374588" cy="739026"/>
        </a:xfrm>
        <a:prstGeom prst="rect">
          <a:avLst/>
        </a:prstGeom>
        <a:noFill/>
        <a:ln>
          <a:noFill/>
        </a:ln>
        <a:effectLst/>
      </dsp:spPr>
      <dsp:style>
        <a:lnRef idx="0">
          <a:scrgbClr r="0" g="0" b="0"/>
        </a:lnRef>
        <a:fillRef idx="0">
          <a:scrgbClr r="0" g="0" b="0"/>
        </a:fillRef>
        <a:effectRef idx="0">
          <a:scrgbClr r="0" g="0" b="0"/>
        </a:effectRef>
        <a:fontRef idx="minor"/>
      </dsp:style>
    </dsp:sp>
    <dsp:sp modelId="{E2D6A8F5-0CB3-4506-B58B-F05DEAA23E99}">
      <dsp:nvSpPr>
        <dsp:cNvPr id="0" name=""/>
        <dsp:cNvSpPr/>
      </dsp:nvSpPr>
      <dsp:spPr>
        <a:xfrm rot="5400000">
          <a:off x="3259228" y="2132647"/>
          <a:ext cx="1231710" cy="1053553"/>
        </a:xfrm>
        <a:prstGeom prst="hexagon">
          <a:avLst>
            <a:gd name="adj" fmla="val 25000"/>
            <a:gd name="vf" fmla="val 115470"/>
          </a:avLst>
        </a:prstGeom>
        <a:solidFill>
          <a:srgbClr val="CC6600"/>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haroni" panose="02010803020104030203" pitchFamily="2" charset="-79"/>
              <a:cs typeface="Aharoni" panose="02010803020104030203" pitchFamily="2" charset="-79"/>
            </a:rPr>
            <a:t>MNOs</a:t>
          </a:r>
        </a:p>
      </dsp:txBody>
      <dsp:txXfrm rot="-5400000">
        <a:off x="3511199" y="2234008"/>
        <a:ext cx="727767" cy="850832"/>
      </dsp:txXfrm>
    </dsp:sp>
    <dsp:sp modelId="{E38B24D3-8A6B-4906-A61A-39CDD58358F2}">
      <dsp:nvSpPr>
        <dsp:cNvPr id="0" name=""/>
        <dsp:cNvSpPr/>
      </dsp:nvSpPr>
      <dsp:spPr>
        <a:xfrm rot="5400000">
          <a:off x="956869" y="2166715"/>
          <a:ext cx="1231710" cy="1071588"/>
        </a:xfrm>
        <a:prstGeom prst="hexagon">
          <a:avLst>
            <a:gd name="adj" fmla="val 25000"/>
            <a:gd name="vf" fmla="val 115470"/>
          </a:avLst>
        </a:prstGeom>
        <a:solidFill>
          <a:schemeClr val="accent5">
            <a:lumMod val="7500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haroni" panose="02010803020104030203" pitchFamily="2" charset="-79"/>
              <a:cs typeface="Aharoni" panose="02010803020104030203" pitchFamily="2" charset="-79"/>
            </a:rPr>
            <a:t>SDMS</a:t>
          </a:r>
        </a:p>
      </dsp:txBody>
      <dsp:txXfrm rot="-5400000">
        <a:off x="1203919" y="2278597"/>
        <a:ext cx="737610" cy="847827"/>
      </dsp:txXfrm>
    </dsp:sp>
    <dsp:sp modelId="{6BBCB7D0-5D06-4A58-B5E0-6B489A15E273}">
      <dsp:nvSpPr>
        <dsp:cNvPr id="0" name=""/>
        <dsp:cNvSpPr/>
      </dsp:nvSpPr>
      <dsp:spPr>
        <a:xfrm>
          <a:off x="211037" y="3385296"/>
          <a:ext cx="1330247" cy="739026"/>
        </a:xfrm>
        <a:prstGeom prst="rect">
          <a:avLst/>
        </a:prstGeom>
        <a:noFill/>
        <a:ln>
          <a:noFill/>
        </a:ln>
        <a:effectLst/>
      </dsp:spPr>
      <dsp:style>
        <a:lnRef idx="0">
          <a:scrgbClr r="0" g="0" b="0"/>
        </a:lnRef>
        <a:fillRef idx="0">
          <a:scrgbClr r="0" g="0" b="0"/>
        </a:fillRef>
        <a:effectRef idx="0">
          <a:scrgbClr r="0" g="0" b="0"/>
        </a:effectRef>
        <a:fontRef idx="minor"/>
      </dsp:style>
    </dsp:sp>
    <dsp:sp modelId="{83749F20-69B2-49C5-A6AA-43D71EED8DD3}">
      <dsp:nvSpPr>
        <dsp:cNvPr id="0" name=""/>
        <dsp:cNvSpPr/>
      </dsp:nvSpPr>
      <dsp:spPr>
        <a:xfrm rot="5400000">
          <a:off x="2685437" y="3215703"/>
          <a:ext cx="1231710" cy="1053553"/>
        </a:xfrm>
        <a:prstGeom prst="hexagon">
          <a:avLst>
            <a:gd name="adj" fmla="val 25000"/>
            <a:gd name="vf" fmla="val 115470"/>
          </a:avLst>
        </a:prstGeom>
        <a:solidFill>
          <a:srgbClr val="0070C0"/>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Aharoni" panose="02010803020104030203" pitchFamily="2" charset="-79"/>
              <a:cs typeface="Aharoni" panose="02010803020104030203" pitchFamily="2" charset="-79"/>
            </a:rPr>
            <a:t>Irembo</a:t>
          </a:r>
          <a:endParaRPr lang="en-US" sz="1800" kern="1200" dirty="0">
            <a:latin typeface="Aharoni" panose="02010803020104030203" pitchFamily="2" charset="-79"/>
            <a:cs typeface="Aharoni" panose="02010803020104030203" pitchFamily="2" charset="-79"/>
          </a:endParaRPr>
        </a:p>
      </dsp:txBody>
      <dsp:txXfrm rot="-5400000">
        <a:off x="2937408" y="3317064"/>
        <a:ext cx="727767" cy="850832"/>
      </dsp:txXfrm>
    </dsp:sp>
    <dsp:sp modelId="{9514CBD5-167B-49EE-BC9D-2F5CFDF2FB0D}">
      <dsp:nvSpPr>
        <dsp:cNvPr id="0" name=""/>
        <dsp:cNvSpPr/>
      </dsp:nvSpPr>
      <dsp:spPr>
        <a:xfrm rot="5400000">
          <a:off x="1537743" y="3212191"/>
          <a:ext cx="1231710" cy="1071588"/>
        </a:xfrm>
        <a:prstGeom prst="hexagon">
          <a:avLst>
            <a:gd name="adj" fmla="val 25000"/>
            <a:gd name="vf" fmla="val 115470"/>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haroni" panose="02010803020104030203" pitchFamily="2" charset="-79"/>
              <a:cs typeface="Aharoni" panose="02010803020104030203" pitchFamily="2" charset="-79"/>
            </a:rPr>
            <a:t>e-traffic</a:t>
          </a:r>
        </a:p>
      </dsp:txBody>
      <dsp:txXfrm rot="-5400000">
        <a:off x="1784793" y="3324073"/>
        <a:ext cx="737610" cy="847827"/>
      </dsp:txXfrm>
    </dsp:sp>
    <dsp:sp modelId="{B8346B15-22B2-4E63-8C8A-822A28AAE437}">
      <dsp:nvSpPr>
        <dsp:cNvPr id="0" name=""/>
        <dsp:cNvSpPr/>
      </dsp:nvSpPr>
      <dsp:spPr>
        <a:xfrm>
          <a:off x="3270606" y="4430772"/>
          <a:ext cx="1374588" cy="739026"/>
        </a:xfrm>
        <a:prstGeom prst="rect">
          <a:avLst/>
        </a:prstGeom>
        <a:noFill/>
        <a:ln>
          <a:noFill/>
        </a:ln>
        <a:effectLst/>
      </dsp:spPr>
      <dsp:style>
        <a:lnRef idx="0">
          <a:scrgbClr r="0" g="0" b="0"/>
        </a:lnRef>
        <a:fillRef idx="0">
          <a:scrgbClr r="0" g="0" b="0"/>
        </a:fillRef>
        <a:effectRef idx="0">
          <a:scrgbClr r="0" g="0" b="0"/>
        </a:effectRef>
        <a:fontRef idx="minor"/>
      </dsp:style>
    </dsp:sp>
    <dsp:sp modelId="{6DCBB382-9A6B-4A55-9B59-015096429CF5}">
      <dsp:nvSpPr>
        <dsp:cNvPr id="0" name=""/>
        <dsp:cNvSpPr/>
      </dsp:nvSpPr>
      <dsp:spPr>
        <a:xfrm rot="5400000">
          <a:off x="359200" y="1164215"/>
          <a:ext cx="1231710" cy="1053553"/>
        </a:xfrm>
        <a:prstGeom prst="hexagon">
          <a:avLst>
            <a:gd name="adj" fmla="val 25000"/>
            <a:gd name="vf" fmla="val 115470"/>
          </a:avLst>
        </a:prstGeom>
        <a:solidFill>
          <a:schemeClr val="accent6">
            <a:lumMod val="40000"/>
            <a:lumOff val="6000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haroni" panose="02010803020104030203" pitchFamily="2" charset="-79"/>
              <a:cs typeface="Aharoni" panose="02010803020104030203" pitchFamily="2" charset="-79"/>
            </a:rPr>
            <a:t>PKI</a:t>
          </a:r>
        </a:p>
      </dsp:txBody>
      <dsp:txXfrm rot="-5400000">
        <a:off x="611171" y="1265576"/>
        <a:ext cx="727767" cy="85083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id-ID"/>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C1C655F-54C7-4D03-AD26-E0C40F01563A}" type="datetimeFigureOut">
              <a:rPr lang="id-ID" smtClean="0"/>
              <a:t>08/03/2024</a:t>
            </a:fld>
            <a:endParaRPr lang="id-ID"/>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id-ID"/>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id-ID"/>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D34AC2-3728-4A8B-B58F-6888FAEC3D20}" type="slidenum">
              <a:rPr lang="id-ID" smtClean="0"/>
              <a:t>‹#›</a:t>
            </a:fld>
            <a:endParaRPr lang="id-ID"/>
          </a:p>
        </p:txBody>
      </p:sp>
    </p:spTree>
    <p:extLst>
      <p:ext uri="{BB962C8B-B14F-4D97-AF65-F5344CB8AC3E}">
        <p14:creationId xmlns:p14="http://schemas.microsoft.com/office/powerpoint/2010/main" val="1086178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GB" altLang="en-US" dirty="0">
              <a:cs typeface="Geneva" pitchFamily="34" charset="0"/>
            </a:endParaRPr>
          </a:p>
        </p:txBody>
      </p:sp>
      <p:sp>
        <p:nvSpPr>
          <p:cNvPr id="47108" name="Slide Number Placeholder 3"/>
          <p:cNvSpPr>
            <a:spLocks noGrp="1"/>
          </p:cNvSpPr>
          <p:nvPr>
            <p:ph type="sldNum" sz="quarter" idx="5"/>
          </p:nvPr>
        </p:nvSpPr>
        <p:spPr>
          <a:noFill/>
        </p:spPr>
        <p:txBody>
          <a:bodyPr/>
          <a:lstStyle/>
          <a:p>
            <a:pPr marL="0" marR="0" lvl="0" indent="0" algn="r" defTabSz="874713" rtl="0" eaLnBrk="1" fontAlgn="base" latinLnBrk="0" hangingPunct="1">
              <a:lnSpc>
                <a:spcPct val="100000"/>
              </a:lnSpc>
              <a:spcBef>
                <a:spcPct val="0"/>
              </a:spcBef>
              <a:spcAft>
                <a:spcPct val="0"/>
              </a:spcAft>
              <a:buClrTx/>
              <a:buSzTx/>
              <a:buFontTx/>
              <a:buNone/>
              <a:tabLst/>
              <a:defRPr/>
            </a:pPr>
            <a:fld id="{22554763-C251-4798-B460-C15106EC2424}" type="slidenum">
              <a:rPr kumimoji="0" lang="en-US" altLang="en-US" sz="1000" b="0" i="0" u="none" strike="noStrike" kern="1200" cap="none" spc="0" normalizeH="0" baseline="0" noProof="0" smtClean="0">
                <a:ln>
                  <a:noFill/>
                </a:ln>
                <a:solidFill>
                  <a:srgbClr val="000000"/>
                </a:solidFill>
                <a:effectLst/>
                <a:uLnTx/>
                <a:uFillTx/>
                <a:latin typeface="Arial" pitchFamily="34" charset="0"/>
                <a:cs typeface="Arial"/>
                <a:sym typeface="Arial"/>
              </a:rPr>
              <a:pPr marL="0" marR="0" lvl="0" indent="0" algn="r" defTabSz="874713" rtl="0" eaLnBrk="1" fontAlgn="base" latinLnBrk="0" hangingPunct="1">
                <a:lnSpc>
                  <a:spcPct val="100000"/>
                </a:lnSpc>
                <a:spcBef>
                  <a:spcPct val="0"/>
                </a:spcBef>
                <a:spcAft>
                  <a:spcPct val="0"/>
                </a:spcAft>
                <a:buClrTx/>
                <a:buSzTx/>
                <a:buFontTx/>
                <a:buNone/>
                <a:tabLst/>
                <a:defRPr/>
              </a:pPr>
              <a:t>13</a:t>
            </a:fld>
            <a:endParaRPr kumimoji="0" lang="en-US" altLang="en-US" sz="1000" b="0" i="0" u="none" strike="noStrike" kern="1200" cap="none" spc="0" normalizeH="0" baseline="0" noProof="0">
              <a:ln>
                <a:noFill/>
              </a:ln>
              <a:solidFill>
                <a:srgbClr val="000000"/>
              </a:solidFill>
              <a:effectLst/>
              <a:uLnTx/>
              <a:uFillTx/>
              <a:latin typeface="Arial" pitchFamily="34" charset="0"/>
              <a:cs typeface="Arial"/>
              <a:sym typeface="Arial"/>
            </a:endParaRPr>
          </a:p>
        </p:txBody>
      </p:sp>
    </p:spTree>
    <p:extLst>
      <p:ext uri="{BB962C8B-B14F-4D97-AF65-F5344CB8AC3E}">
        <p14:creationId xmlns:p14="http://schemas.microsoft.com/office/powerpoint/2010/main" val="3225823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F96FE2-9E77-4834-9C6B-212E1056298F}" type="datetimeFigureOut">
              <a:rPr lang="en-US" smtClean="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28E537-E56B-49CA-B596-52598082FBE8}" type="slidenum">
              <a:rPr lang="en-US" smtClean="0"/>
              <a:t>‹#›</a:t>
            </a:fld>
            <a:endParaRPr lang="en-US" dirty="0"/>
          </a:p>
        </p:txBody>
      </p:sp>
    </p:spTree>
    <p:extLst>
      <p:ext uri="{BB962C8B-B14F-4D97-AF65-F5344CB8AC3E}">
        <p14:creationId xmlns:p14="http://schemas.microsoft.com/office/powerpoint/2010/main" val="2635058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F96FE2-9E77-4834-9C6B-212E1056298F}" type="datetimeFigureOut">
              <a:rPr lang="en-US" smtClean="0"/>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28E537-E56B-49CA-B596-52598082FBE8}" type="slidenum">
              <a:rPr lang="en-US" smtClean="0"/>
              <a:t>‹#›</a:t>
            </a:fld>
            <a:endParaRPr lang="en-US" dirty="0"/>
          </a:p>
        </p:txBody>
      </p:sp>
    </p:spTree>
    <p:extLst>
      <p:ext uri="{BB962C8B-B14F-4D97-AF65-F5344CB8AC3E}">
        <p14:creationId xmlns:p14="http://schemas.microsoft.com/office/powerpoint/2010/main" val="277954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F96FE2-9E77-4834-9C6B-212E1056298F}" type="datetimeFigureOut">
              <a:rPr lang="en-US" smtClean="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28E537-E56B-49CA-B596-52598082FBE8}" type="slidenum">
              <a:rPr lang="en-US" smtClean="0"/>
              <a:t>‹#›</a:t>
            </a:fld>
            <a:endParaRPr lang="en-US" dirty="0"/>
          </a:p>
        </p:txBody>
      </p:sp>
    </p:spTree>
    <p:extLst>
      <p:ext uri="{BB962C8B-B14F-4D97-AF65-F5344CB8AC3E}">
        <p14:creationId xmlns:p14="http://schemas.microsoft.com/office/powerpoint/2010/main" val="439420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F96FE2-9E77-4834-9C6B-212E1056298F}" type="datetimeFigureOut">
              <a:rPr lang="en-US" smtClean="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28E537-E56B-49CA-B596-52598082FBE8}" type="slidenum">
              <a:rPr lang="en-US" smtClean="0"/>
              <a:t>‹#›</a:t>
            </a:fld>
            <a:endParaRPr lang="en-US" dirty="0"/>
          </a:p>
        </p:txBody>
      </p:sp>
    </p:spTree>
    <p:extLst>
      <p:ext uri="{BB962C8B-B14F-4D97-AF65-F5344CB8AC3E}">
        <p14:creationId xmlns:p14="http://schemas.microsoft.com/office/powerpoint/2010/main" val="3032131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4" descr="Coat_of_arms"/>
          <p:cNvPicPr>
            <a:picLocks noChangeAspect="1" noChangeArrowheads="1"/>
          </p:cNvPicPr>
          <p:nvPr/>
        </p:nvPicPr>
        <p:blipFill>
          <a:blip r:embed="rId3"/>
          <a:srcRect/>
          <a:stretch>
            <a:fillRect/>
          </a:stretch>
        </p:blipFill>
        <p:spPr bwMode="auto">
          <a:xfrm>
            <a:off x="105508" y="708025"/>
            <a:ext cx="2028092" cy="1752600"/>
          </a:xfrm>
          <a:prstGeom prst="rect">
            <a:avLst/>
          </a:prstGeom>
          <a:noFill/>
          <a:ln w="9525">
            <a:noFill/>
            <a:miter lim="800000"/>
            <a:headEnd/>
            <a:tailEnd/>
          </a:ln>
        </p:spPr>
      </p:pic>
      <p:sp>
        <p:nvSpPr>
          <p:cNvPr id="29698" name="Rectangle 84"/>
          <p:cNvSpPr>
            <a:spLocks noGrp="1" noChangeArrowheads="1"/>
          </p:cNvSpPr>
          <p:nvPr>
            <p:ph type="subTitle" idx="1"/>
          </p:nvPr>
        </p:nvSpPr>
        <p:spPr>
          <a:xfrm>
            <a:off x="5488358" y="6308725"/>
            <a:ext cx="6516076" cy="274638"/>
          </a:xfrm>
        </p:spPr>
        <p:txBody>
          <a:bodyPr>
            <a:spAutoFit/>
          </a:bodyPr>
          <a:lstStyle>
            <a:lvl1pPr marL="0" indent="0" algn="r">
              <a:buFontTx/>
              <a:buNone/>
              <a:defRPr sz="1800">
                <a:solidFill>
                  <a:schemeClr val="bg1"/>
                </a:solidFill>
              </a:defRPr>
            </a:lvl1pPr>
          </a:lstStyle>
          <a:p>
            <a:r>
              <a:rPr lang="en-US"/>
              <a:t>Click to edit Master subtitle style</a:t>
            </a:r>
          </a:p>
        </p:txBody>
      </p:sp>
      <p:sp>
        <p:nvSpPr>
          <p:cNvPr id="29699" name="Rectangle 83"/>
          <p:cNvSpPr>
            <a:spLocks noGrp="1" noChangeArrowheads="1"/>
          </p:cNvSpPr>
          <p:nvPr>
            <p:ph type="ctrTitle"/>
          </p:nvPr>
        </p:nvSpPr>
        <p:spPr>
          <a:xfrm>
            <a:off x="5439508" y="5745170"/>
            <a:ext cx="6564923" cy="427037"/>
          </a:xfrm>
          <a:ln w="9525"/>
        </p:spPr>
        <p:txBody>
          <a:bodyPr anchor="b"/>
          <a:lstStyle>
            <a:lvl1pPr algn="r">
              <a:defRPr sz="2800" b="1"/>
            </a:lvl1pPr>
          </a:lstStyle>
          <a:p>
            <a:r>
              <a:rPr lang="en-US"/>
              <a:t>Click to edit Master title style</a:t>
            </a:r>
          </a:p>
        </p:txBody>
      </p:sp>
    </p:spTree>
    <p:extLst>
      <p:ext uri="{BB962C8B-B14F-4D97-AF65-F5344CB8AC3E}">
        <p14:creationId xmlns:p14="http://schemas.microsoft.com/office/powerpoint/2010/main" val="1368183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1"/>
          <p:cNvSpPr>
            <a:spLocks noGrp="1" noChangeArrowheads="1"/>
          </p:cNvSpPr>
          <p:nvPr>
            <p:ph type="sldNum" sz="quarter" idx="10"/>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a:buNone/>
              <a:tabLst/>
              <a:defRPr/>
            </a:pPr>
            <a:fld id="{597152C8-E735-41B9-A26E-AE67CDD19344}" type="slidenum">
              <a:rPr kumimoji="0" lang="en-US" sz="900" b="0" i="0" u="none" strike="noStrike" kern="1200" cap="none" spc="0" normalizeH="0" baseline="0" noProof="0" smtClean="0">
                <a:ln>
                  <a:noFill/>
                </a:ln>
                <a:solidFill>
                  <a:srgbClr val="000000"/>
                </a:solidFill>
                <a:effectLst/>
                <a:uLnTx/>
                <a:uFillTx/>
                <a:latin typeface="Arial" pitchFamily="34" charset="0"/>
                <a:sym typeface="Arial"/>
              </a:rPr>
              <a:pPr marL="0" marR="0" lvl="0" indent="0" algn="ctr" defTabSz="914400" rtl="0" eaLnBrk="0" fontAlgn="base" latinLnBrk="0" hangingPunct="0">
                <a:lnSpc>
                  <a:spcPct val="100000"/>
                </a:lnSpc>
                <a:spcBef>
                  <a:spcPct val="0"/>
                </a:spcBef>
                <a:spcAft>
                  <a:spcPct val="0"/>
                </a:spcAft>
                <a:buClrTx/>
                <a:buSzTx/>
                <a:buFont typeface="Arial"/>
                <a:buNone/>
                <a:tabLst/>
                <a:defRPr/>
              </a:pPr>
              <a:t>‹#›</a:t>
            </a:fld>
            <a:endParaRPr kumimoji="0" lang="en-US" sz="900" b="0" i="0" u="none" strike="noStrike" kern="1200" cap="none" spc="0" normalizeH="0" baseline="0" noProof="0" dirty="0">
              <a:ln>
                <a:noFill/>
              </a:ln>
              <a:solidFill>
                <a:srgbClr val="000000"/>
              </a:solidFill>
              <a:effectLst/>
              <a:uLnTx/>
              <a:uFillTx/>
              <a:latin typeface="Arial" pitchFamily="34" charset="0"/>
              <a:sym typeface="Arial"/>
            </a:endParaRPr>
          </a:p>
        </p:txBody>
      </p:sp>
    </p:spTree>
    <p:extLst>
      <p:ext uri="{BB962C8B-B14F-4D97-AF65-F5344CB8AC3E}">
        <p14:creationId xmlns:p14="http://schemas.microsoft.com/office/powerpoint/2010/main" val="687807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01"/>
            <a:ext cx="10363200" cy="615553"/>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sldNum" sz="quarter" idx="10"/>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a:buNone/>
              <a:tabLst/>
              <a:defRPr/>
            </a:pPr>
            <a:fld id="{DBDF653C-7029-4676-8ED0-1FFEEA1FB2FA}" type="slidenum">
              <a:rPr kumimoji="0" lang="en-US" sz="900" b="0" i="0" u="none" strike="noStrike" kern="1200" cap="none" spc="0" normalizeH="0" baseline="0" noProof="0" smtClean="0">
                <a:ln>
                  <a:noFill/>
                </a:ln>
                <a:solidFill>
                  <a:srgbClr val="000000"/>
                </a:solidFill>
                <a:effectLst/>
                <a:uLnTx/>
                <a:uFillTx/>
                <a:latin typeface="Arial" pitchFamily="34" charset="0"/>
                <a:sym typeface="Arial"/>
              </a:rPr>
              <a:pPr marL="0" marR="0" lvl="0" indent="0" algn="ctr" defTabSz="914400" rtl="0" eaLnBrk="0" fontAlgn="base" latinLnBrk="0" hangingPunct="0">
                <a:lnSpc>
                  <a:spcPct val="100000"/>
                </a:lnSpc>
                <a:spcBef>
                  <a:spcPct val="0"/>
                </a:spcBef>
                <a:spcAft>
                  <a:spcPct val="0"/>
                </a:spcAft>
                <a:buClrTx/>
                <a:buSzTx/>
                <a:buFont typeface="Arial"/>
                <a:buNone/>
                <a:tabLst/>
                <a:defRPr/>
              </a:pPr>
              <a:t>‹#›</a:t>
            </a:fld>
            <a:endParaRPr kumimoji="0" lang="en-US" sz="900" b="0" i="0" u="none" strike="noStrike" kern="1200" cap="none" spc="0" normalizeH="0" baseline="0" noProof="0" dirty="0">
              <a:ln>
                <a:noFill/>
              </a:ln>
              <a:solidFill>
                <a:srgbClr val="000000"/>
              </a:solidFill>
              <a:effectLst/>
              <a:uLnTx/>
              <a:uFillTx/>
              <a:latin typeface="Arial" pitchFamily="34" charset="0"/>
              <a:sym typeface="Arial"/>
            </a:endParaRPr>
          </a:p>
        </p:txBody>
      </p:sp>
    </p:spTree>
    <p:extLst>
      <p:ext uri="{BB962C8B-B14F-4D97-AF65-F5344CB8AC3E}">
        <p14:creationId xmlns:p14="http://schemas.microsoft.com/office/powerpoint/2010/main" val="1418647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87573" y="1295400"/>
            <a:ext cx="5814646"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785" y="1295400"/>
            <a:ext cx="5814646"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1"/>
          <p:cNvSpPr>
            <a:spLocks noGrp="1" noChangeArrowheads="1"/>
          </p:cNvSpPr>
          <p:nvPr>
            <p:ph type="sldNum" sz="quarter" idx="10"/>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a:buNone/>
              <a:tabLst/>
              <a:defRPr/>
            </a:pPr>
            <a:fld id="{B6C9B817-30ED-4462-A2A7-C99D24446F66}" type="slidenum">
              <a:rPr kumimoji="0" lang="en-US" sz="900" b="0" i="0" u="none" strike="noStrike" kern="1200" cap="none" spc="0" normalizeH="0" baseline="0" noProof="0" smtClean="0">
                <a:ln>
                  <a:noFill/>
                </a:ln>
                <a:solidFill>
                  <a:srgbClr val="000000"/>
                </a:solidFill>
                <a:effectLst/>
                <a:uLnTx/>
                <a:uFillTx/>
                <a:latin typeface="Arial" pitchFamily="34" charset="0"/>
                <a:sym typeface="Arial"/>
              </a:rPr>
              <a:pPr marL="0" marR="0" lvl="0" indent="0" algn="ctr" defTabSz="914400" rtl="0" eaLnBrk="0" fontAlgn="base" latinLnBrk="0" hangingPunct="0">
                <a:lnSpc>
                  <a:spcPct val="100000"/>
                </a:lnSpc>
                <a:spcBef>
                  <a:spcPct val="0"/>
                </a:spcBef>
                <a:spcAft>
                  <a:spcPct val="0"/>
                </a:spcAft>
                <a:buClrTx/>
                <a:buSzTx/>
                <a:buFont typeface="Arial"/>
                <a:buNone/>
                <a:tabLst/>
                <a:defRPr/>
              </a:pPr>
              <a:t>‹#›</a:t>
            </a:fld>
            <a:endParaRPr kumimoji="0" lang="en-US" sz="900" b="0" i="0" u="none" strike="noStrike" kern="1200" cap="none" spc="0" normalizeH="0" baseline="0" noProof="0" dirty="0">
              <a:ln>
                <a:noFill/>
              </a:ln>
              <a:solidFill>
                <a:srgbClr val="000000"/>
              </a:solidFill>
              <a:effectLst/>
              <a:uLnTx/>
              <a:uFillTx/>
              <a:latin typeface="Arial" pitchFamily="34" charset="0"/>
              <a:sym typeface="Arial"/>
            </a:endParaRPr>
          </a:p>
        </p:txBody>
      </p:sp>
    </p:spTree>
    <p:extLst>
      <p:ext uri="{BB962C8B-B14F-4D97-AF65-F5344CB8AC3E}">
        <p14:creationId xmlns:p14="http://schemas.microsoft.com/office/powerpoint/2010/main" val="3742234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69332"/>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7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698"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98"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1"/>
          <p:cNvSpPr>
            <a:spLocks noGrp="1" noChangeArrowheads="1"/>
          </p:cNvSpPr>
          <p:nvPr>
            <p:ph type="sldNum" sz="quarter" idx="10"/>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a:buNone/>
              <a:tabLst/>
              <a:defRPr/>
            </a:pPr>
            <a:fld id="{7F417FEE-52DC-4C10-BB6F-0C69CA3532B3}" type="slidenum">
              <a:rPr kumimoji="0" lang="en-US" sz="900" b="0" i="0" u="none" strike="noStrike" kern="1200" cap="none" spc="0" normalizeH="0" baseline="0" noProof="0" smtClean="0">
                <a:ln>
                  <a:noFill/>
                </a:ln>
                <a:solidFill>
                  <a:srgbClr val="000000"/>
                </a:solidFill>
                <a:effectLst/>
                <a:uLnTx/>
                <a:uFillTx/>
                <a:latin typeface="Arial" pitchFamily="34" charset="0"/>
                <a:sym typeface="Arial"/>
              </a:rPr>
              <a:pPr marL="0" marR="0" lvl="0" indent="0" algn="ctr" defTabSz="914400" rtl="0" eaLnBrk="0" fontAlgn="base" latinLnBrk="0" hangingPunct="0">
                <a:lnSpc>
                  <a:spcPct val="100000"/>
                </a:lnSpc>
                <a:spcBef>
                  <a:spcPct val="0"/>
                </a:spcBef>
                <a:spcAft>
                  <a:spcPct val="0"/>
                </a:spcAft>
                <a:buClrTx/>
                <a:buSzTx/>
                <a:buFont typeface="Arial"/>
                <a:buNone/>
                <a:tabLst/>
                <a:defRPr/>
              </a:pPr>
              <a:t>‹#›</a:t>
            </a:fld>
            <a:endParaRPr kumimoji="0" lang="en-US" sz="900" b="0" i="0" u="none" strike="noStrike" kern="1200" cap="none" spc="0" normalizeH="0" baseline="0" noProof="0" dirty="0">
              <a:ln>
                <a:noFill/>
              </a:ln>
              <a:solidFill>
                <a:srgbClr val="000000"/>
              </a:solidFill>
              <a:effectLst/>
              <a:uLnTx/>
              <a:uFillTx/>
              <a:latin typeface="Arial" pitchFamily="34" charset="0"/>
              <a:sym typeface="Arial"/>
            </a:endParaRPr>
          </a:p>
        </p:txBody>
      </p:sp>
    </p:spTree>
    <p:extLst>
      <p:ext uri="{BB962C8B-B14F-4D97-AF65-F5344CB8AC3E}">
        <p14:creationId xmlns:p14="http://schemas.microsoft.com/office/powerpoint/2010/main" val="3087672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1"/>
          <p:cNvSpPr>
            <a:spLocks noGrp="1" noChangeArrowheads="1"/>
          </p:cNvSpPr>
          <p:nvPr>
            <p:ph type="sldNum" sz="quarter" idx="10"/>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a:buNone/>
              <a:tabLst/>
              <a:defRPr/>
            </a:pPr>
            <a:fld id="{86B64856-148A-4462-8769-D65B388999A9}" type="slidenum">
              <a:rPr kumimoji="0" lang="en-US" sz="900" b="0" i="0" u="none" strike="noStrike" kern="1200" cap="none" spc="0" normalizeH="0" baseline="0" noProof="0" smtClean="0">
                <a:ln>
                  <a:noFill/>
                </a:ln>
                <a:solidFill>
                  <a:srgbClr val="000000"/>
                </a:solidFill>
                <a:effectLst/>
                <a:uLnTx/>
                <a:uFillTx/>
                <a:latin typeface="Arial" pitchFamily="34" charset="0"/>
                <a:sym typeface="Arial"/>
              </a:rPr>
              <a:pPr marL="0" marR="0" lvl="0" indent="0" algn="ctr" defTabSz="914400" rtl="0" eaLnBrk="0" fontAlgn="base" latinLnBrk="0" hangingPunct="0">
                <a:lnSpc>
                  <a:spcPct val="100000"/>
                </a:lnSpc>
                <a:spcBef>
                  <a:spcPct val="0"/>
                </a:spcBef>
                <a:spcAft>
                  <a:spcPct val="0"/>
                </a:spcAft>
                <a:buClrTx/>
                <a:buSzTx/>
                <a:buFont typeface="Arial"/>
                <a:buNone/>
                <a:tabLst/>
                <a:defRPr/>
              </a:pPr>
              <a:t>‹#›</a:t>
            </a:fld>
            <a:endParaRPr kumimoji="0" lang="en-US" sz="900" b="0" i="0" u="none" strike="noStrike" kern="1200" cap="none" spc="0" normalizeH="0" baseline="0" noProof="0" dirty="0">
              <a:ln>
                <a:noFill/>
              </a:ln>
              <a:solidFill>
                <a:srgbClr val="000000"/>
              </a:solidFill>
              <a:effectLst/>
              <a:uLnTx/>
              <a:uFillTx/>
              <a:latin typeface="Arial" pitchFamily="34" charset="0"/>
              <a:sym typeface="Arial"/>
            </a:endParaRPr>
          </a:p>
        </p:txBody>
      </p:sp>
    </p:spTree>
    <p:extLst>
      <p:ext uri="{BB962C8B-B14F-4D97-AF65-F5344CB8AC3E}">
        <p14:creationId xmlns:p14="http://schemas.microsoft.com/office/powerpoint/2010/main" val="81401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a:buNone/>
              <a:tabLst/>
              <a:defRPr/>
            </a:pPr>
            <a:fld id="{49E49FC0-51EF-4679-B14D-8597D0FB8DDD}" type="slidenum">
              <a:rPr kumimoji="0" lang="en-US" sz="900" b="0" i="0" u="none" strike="noStrike" kern="1200" cap="none" spc="0" normalizeH="0" baseline="0" noProof="0" smtClean="0">
                <a:ln>
                  <a:noFill/>
                </a:ln>
                <a:solidFill>
                  <a:srgbClr val="000000"/>
                </a:solidFill>
                <a:effectLst/>
                <a:uLnTx/>
                <a:uFillTx/>
                <a:latin typeface="Arial" pitchFamily="34" charset="0"/>
                <a:sym typeface="Arial"/>
              </a:rPr>
              <a:pPr marL="0" marR="0" lvl="0" indent="0" algn="ctr" defTabSz="914400" rtl="0" eaLnBrk="0" fontAlgn="base" latinLnBrk="0" hangingPunct="0">
                <a:lnSpc>
                  <a:spcPct val="100000"/>
                </a:lnSpc>
                <a:spcBef>
                  <a:spcPct val="0"/>
                </a:spcBef>
                <a:spcAft>
                  <a:spcPct val="0"/>
                </a:spcAft>
                <a:buClrTx/>
                <a:buSzTx/>
                <a:buFont typeface="Arial"/>
                <a:buNone/>
                <a:tabLst/>
                <a:defRPr/>
              </a:pPr>
              <a:t>‹#›</a:t>
            </a:fld>
            <a:endParaRPr kumimoji="0" lang="en-US" sz="900" b="0" i="0" u="none" strike="noStrike" kern="1200" cap="none" spc="0" normalizeH="0" baseline="0" noProof="0" dirty="0">
              <a:ln>
                <a:noFill/>
              </a:ln>
              <a:solidFill>
                <a:srgbClr val="000000"/>
              </a:solidFill>
              <a:effectLst/>
              <a:uLnTx/>
              <a:uFillTx/>
              <a:latin typeface="Arial" pitchFamily="34" charset="0"/>
              <a:sym typeface="Arial"/>
            </a:endParaRPr>
          </a:p>
        </p:txBody>
      </p:sp>
    </p:spTree>
    <p:extLst>
      <p:ext uri="{BB962C8B-B14F-4D97-AF65-F5344CB8AC3E}">
        <p14:creationId xmlns:p14="http://schemas.microsoft.com/office/powerpoint/2010/main" val="3779356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F96FE2-9E77-4834-9C6B-212E1056298F}" type="datetimeFigureOut">
              <a:rPr lang="en-US" smtClean="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28E537-E56B-49CA-B596-52598082FBE8}" type="slidenum">
              <a:rPr lang="en-US" smtClean="0"/>
              <a:t>‹#›</a:t>
            </a:fld>
            <a:endParaRPr lang="en-US" dirty="0"/>
          </a:p>
        </p:txBody>
      </p:sp>
    </p:spTree>
    <p:extLst>
      <p:ext uri="{BB962C8B-B14F-4D97-AF65-F5344CB8AC3E}">
        <p14:creationId xmlns:p14="http://schemas.microsoft.com/office/powerpoint/2010/main" val="3302397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27326"/>
            <a:ext cx="4011247" cy="30777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7384" y="273053"/>
            <a:ext cx="681501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1435103"/>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a:buNone/>
              <a:tabLst/>
              <a:defRPr/>
            </a:pPr>
            <a:fld id="{EC996C9E-DF75-4F59-91D0-CCFA468D5A86}" type="slidenum">
              <a:rPr kumimoji="0" lang="en-US" sz="900" b="0" i="0" u="none" strike="noStrike" kern="1200" cap="none" spc="0" normalizeH="0" baseline="0" noProof="0" smtClean="0">
                <a:ln>
                  <a:noFill/>
                </a:ln>
                <a:solidFill>
                  <a:srgbClr val="000000"/>
                </a:solidFill>
                <a:effectLst/>
                <a:uLnTx/>
                <a:uFillTx/>
                <a:latin typeface="Arial" pitchFamily="34" charset="0"/>
                <a:sym typeface="Arial"/>
              </a:rPr>
              <a:pPr marL="0" marR="0" lvl="0" indent="0" algn="ctr" defTabSz="914400" rtl="0" eaLnBrk="0" fontAlgn="base" latinLnBrk="0" hangingPunct="0">
                <a:lnSpc>
                  <a:spcPct val="100000"/>
                </a:lnSpc>
                <a:spcBef>
                  <a:spcPct val="0"/>
                </a:spcBef>
                <a:spcAft>
                  <a:spcPct val="0"/>
                </a:spcAft>
                <a:buClrTx/>
                <a:buSzTx/>
                <a:buFont typeface="Arial"/>
                <a:buNone/>
                <a:tabLst/>
                <a:defRPr/>
              </a:pPr>
              <a:t>‹#›</a:t>
            </a:fld>
            <a:endParaRPr kumimoji="0" lang="en-US" sz="900" b="0" i="0" u="none" strike="noStrike" kern="1200" cap="none" spc="0" normalizeH="0" baseline="0" noProof="0" dirty="0">
              <a:ln>
                <a:noFill/>
              </a:ln>
              <a:solidFill>
                <a:srgbClr val="000000"/>
              </a:solidFill>
              <a:effectLst/>
              <a:uLnTx/>
              <a:uFillTx/>
              <a:latin typeface="Arial" pitchFamily="34" charset="0"/>
              <a:sym typeface="Arial"/>
            </a:endParaRPr>
          </a:p>
        </p:txBody>
      </p:sp>
    </p:spTree>
    <p:extLst>
      <p:ext uri="{BB962C8B-B14F-4D97-AF65-F5344CB8AC3E}">
        <p14:creationId xmlns:p14="http://schemas.microsoft.com/office/powerpoint/2010/main" val="987805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4" y="5059567"/>
            <a:ext cx="7315200" cy="307777"/>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a:buNone/>
              <a:tabLst/>
              <a:defRPr/>
            </a:pPr>
            <a:fld id="{5201C99F-4265-4A23-B565-1CE924664BA3}" type="slidenum">
              <a:rPr kumimoji="0" lang="en-US" sz="900" b="0" i="0" u="none" strike="noStrike" kern="1200" cap="none" spc="0" normalizeH="0" baseline="0" noProof="0" smtClean="0">
                <a:ln>
                  <a:noFill/>
                </a:ln>
                <a:solidFill>
                  <a:srgbClr val="000000"/>
                </a:solidFill>
                <a:effectLst/>
                <a:uLnTx/>
                <a:uFillTx/>
                <a:latin typeface="Arial" pitchFamily="34" charset="0"/>
                <a:sym typeface="Arial"/>
              </a:rPr>
              <a:pPr marL="0" marR="0" lvl="0" indent="0" algn="ctr" defTabSz="914400" rtl="0" eaLnBrk="0" fontAlgn="base" latinLnBrk="0" hangingPunct="0">
                <a:lnSpc>
                  <a:spcPct val="100000"/>
                </a:lnSpc>
                <a:spcBef>
                  <a:spcPct val="0"/>
                </a:spcBef>
                <a:spcAft>
                  <a:spcPct val="0"/>
                </a:spcAft>
                <a:buClrTx/>
                <a:buSzTx/>
                <a:buFont typeface="Arial"/>
                <a:buNone/>
                <a:tabLst/>
                <a:defRPr/>
              </a:pPr>
              <a:t>‹#›</a:t>
            </a:fld>
            <a:endParaRPr kumimoji="0" lang="en-US" sz="900" b="0" i="0" u="none" strike="noStrike" kern="1200" cap="none" spc="0" normalizeH="0" baseline="0" noProof="0" dirty="0">
              <a:ln>
                <a:noFill/>
              </a:ln>
              <a:solidFill>
                <a:srgbClr val="000000"/>
              </a:solidFill>
              <a:effectLst/>
              <a:uLnTx/>
              <a:uFillTx/>
              <a:latin typeface="Arial" pitchFamily="34" charset="0"/>
              <a:sym typeface="Arial"/>
            </a:endParaRPr>
          </a:p>
        </p:txBody>
      </p:sp>
    </p:spTree>
    <p:extLst>
      <p:ext uri="{BB962C8B-B14F-4D97-AF65-F5344CB8AC3E}">
        <p14:creationId xmlns:p14="http://schemas.microsoft.com/office/powerpoint/2010/main" val="3183159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1"/>
          <p:cNvSpPr>
            <a:spLocks noGrp="1" noChangeArrowheads="1"/>
          </p:cNvSpPr>
          <p:nvPr>
            <p:ph type="sldNum" sz="quarter" idx="10"/>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a:buNone/>
              <a:tabLst/>
              <a:defRPr/>
            </a:pPr>
            <a:fld id="{1C2A54ED-A722-4712-ACCE-A60B5538E568}" type="slidenum">
              <a:rPr kumimoji="0" lang="en-US" sz="900" b="0" i="0" u="none" strike="noStrike" kern="1200" cap="none" spc="0" normalizeH="0" baseline="0" noProof="0" smtClean="0">
                <a:ln>
                  <a:noFill/>
                </a:ln>
                <a:solidFill>
                  <a:srgbClr val="000000"/>
                </a:solidFill>
                <a:effectLst/>
                <a:uLnTx/>
                <a:uFillTx/>
                <a:latin typeface="Arial" pitchFamily="34" charset="0"/>
                <a:sym typeface="Arial"/>
              </a:rPr>
              <a:pPr marL="0" marR="0" lvl="0" indent="0" algn="ctr" defTabSz="914400" rtl="0" eaLnBrk="0" fontAlgn="base" latinLnBrk="0" hangingPunct="0">
                <a:lnSpc>
                  <a:spcPct val="100000"/>
                </a:lnSpc>
                <a:spcBef>
                  <a:spcPct val="0"/>
                </a:spcBef>
                <a:spcAft>
                  <a:spcPct val="0"/>
                </a:spcAft>
                <a:buClrTx/>
                <a:buSzTx/>
                <a:buFont typeface="Arial"/>
                <a:buNone/>
                <a:tabLst/>
                <a:defRPr/>
              </a:pPr>
              <a:t>‹#›</a:t>
            </a:fld>
            <a:endParaRPr kumimoji="0" lang="en-US" sz="900" b="0" i="0" u="none" strike="noStrike" kern="1200" cap="none" spc="0" normalizeH="0" baseline="0" noProof="0" dirty="0">
              <a:ln>
                <a:noFill/>
              </a:ln>
              <a:solidFill>
                <a:srgbClr val="000000"/>
              </a:solidFill>
              <a:effectLst/>
              <a:uLnTx/>
              <a:uFillTx/>
              <a:latin typeface="Arial" pitchFamily="34" charset="0"/>
              <a:sym typeface="Arial"/>
            </a:endParaRPr>
          </a:p>
        </p:txBody>
      </p:sp>
    </p:spTree>
    <p:extLst>
      <p:ext uri="{BB962C8B-B14F-4D97-AF65-F5344CB8AC3E}">
        <p14:creationId xmlns:p14="http://schemas.microsoft.com/office/powerpoint/2010/main" val="2268868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5099" y="57150"/>
            <a:ext cx="369332" cy="61150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87569" y="57150"/>
            <a:ext cx="8675077" cy="6115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1"/>
          <p:cNvSpPr>
            <a:spLocks noGrp="1" noChangeArrowheads="1"/>
          </p:cNvSpPr>
          <p:nvPr>
            <p:ph type="sldNum" sz="quarter" idx="10"/>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a:buNone/>
              <a:tabLst/>
              <a:defRPr/>
            </a:pPr>
            <a:fld id="{A3DF7E07-CF4B-4C7D-B384-61190383363C}" type="slidenum">
              <a:rPr kumimoji="0" lang="en-US" sz="900" b="0" i="0" u="none" strike="noStrike" kern="1200" cap="none" spc="0" normalizeH="0" baseline="0" noProof="0" smtClean="0">
                <a:ln>
                  <a:noFill/>
                </a:ln>
                <a:solidFill>
                  <a:srgbClr val="000000"/>
                </a:solidFill>
                <a:effectLst/>
                <a:uLnTx/>
                <a:uFillTx/>
                <a:latin typeface="Arial" pitchFamily="34" charset="0"/>
                <a:sym typeface="Arial"/>
              </a:rPr>
              <a:pPr marL="0" marR="0" lvl="0" indent="0" algn="ctr" defTabSz="914400" rtl="0" eaLnBrk="0" fontAlgn="base" latinLnBrk="0" hangingPunct="0">
                <a:lnSpc>
                  <a:spcPct val="100000"/>
                </a:lnSpc>
                <a:spcBef>
                  <a:spcPct val="0"/>
                </a:spcBef>
                <a:spcAft>
                  <a:spcPct val="0"/>
                </a:spcAft>
                <a:buClrTx/>
                <a:buSzTx/>
                <a:buFont typeface="Arial"/>
                <a:buNone/>
                <a:tabLst/>
                <a:defRPr/>
              </a:pPr>
              <a:t>‹#›</a:t>
            </a:fld>
            <a:endParaRPr kumimoji="0" lang="en-US" sz="900" b="0" i="0" u="none" strike="noStrike" kern="1200" cap="none" spc="0" normalizeH="0" baseline="0" noProof="0" dirty="0">
              <a:ln>
                <a:noFill/>
              </a:ln>
              <a:solidFill>
                <a:srgbClr val="000000"/>
              </a:solidFill>
              <a:effectLst/>
              <a:uLnTx/>
              <a:uFillTx/>
              <a:latin typeface="Arial" pitchFamily="34" charset="0"/>
              <a:sym typeface="Arial"/>
            </a:endParaRPr>
          </a:p>
        </p:txBody>
      </p:sp>
    </p:spTree>
    <p:extLst>
      <p:ext uri="{BB962C8B-B14F-4D97-AF65-F5344CB8AC3E}">
        <p14:creationId xmlns:p14="http://schemas.microsoft.com/office/powerpoint/2010/main" val="2705532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Slide">
    <p:spTree>
      <p:nvGrpSpPr>
        <p:cNvPr id="1" name=""/>
        <p:cNvGrpSpPr/>
        <p:nvPr/>
      </p:nvGrpSpPr>
      <p:grpSpPr>
        <a:xfrm>
          <a:off x="0" y="0"/>
          <a:ext cx="0" cy="0"/>
          <a:chOff x="0" y="0"/>
          <a:chExt cx="0" cy="0"/>
        </a:xfrm>
      </p:grpSpPr>
      <p:cxnSp>
        <p:nvCxnSpPr>
          <p:cNvPr id="4" name="Straight Connector 3"/>
          <p:cNvCxnSpPr/>
          <p:nvPr userDrawn="1"/>
        </p:nvCxnSpPr>
        <p:spPr>
          <a:xfrm>
            <a:off x="1729155" y="1054100"/>
            <a:ext cx="1051169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1" descr="armoirie"/>
          <p:cNvPicPr>
            <a:picLocks noChangeAspect="1" noChangeArrowheads="1"/>
          </p:cNvPicPr>
          <p:nvPr userDrawn="1"/>
        </p:nvPicPr>
        <p:blipFill>
          <a:blip r:embed="rId2"/>
          <a:srcRect/>
          <a:stretch>
            <a:fillRect/>
          </a:stretch>
        </p:blipFill>
        <p:spPr bwMode="auto">
          <a:xfrm rot="10800000" flipH="1" flipV="1">
            <a:off x="201247" y="119064"/>
            <a:ext cx="1158630" cy="936625"/>
          </a:xfrm>
          <a:prstGeom prst="rect">
            <a:avLst/>
          </a:prstGeom>
          <a:noFill/>
          <a:ln w="9525">
            <a:solidFill>
              <a:schemeClr val="bg1"/>
            </a:solidFill>
            <a:miter lim="800000"/>
            <a:headEnd/>
            <a:tailEnd/>
          </a:ln>
        </p:spPr>
      </p:pic>
      <p:sp>
        <p:nvSpPr>
          <p:cNvPr id="3" name="Title 2"/>
          <p:cNvSpPr>
            <a:spLocks noGrp="1"/>
          </p:cNvSpPr>
          <p:nvPr>
            <p:ph type="title"/>
          </p:nvPr>
        </p:nvSpPr>
        <p:spPr>
          <a:xfrm>
            <a:off x="1665720" y="260648"/>
            <a:ext cx="9710869" cy="461665"/>
          </a:xfrm>
          <a:prstGeom prst="rect">
            <a:avLst/>
          </a:prstGeom>
        </p:spPr>
        <p:txBody>
          <a:bodyPr/>
          <a:lstStyle>
            <a:lvl1pPr>
              <a:defRPr sz="3000" b="1">
                <a:solidFill>
                  <a:schemeClr val="tx1"/>
                </a:solidFill>
                <a:latin typeface="Trebuchet MS"/>
                <a:cs typeface="Trebuchet MS"/>
              </a:defRPr>
            </a:lvl1pPr>
          </a:lstStyle>
          <a:p>
            <a:r>
              <a:rPr lang="en-US" noProof="0"/>
              <a:t>Click to edit Master title style</a:t>
            </a:r>
            <a:endParaRPr lang="en-GB" noProof="0" dirty="0"/>
          </a:p>
        </p:txBody>
      </p:sp>
      <p:sp>
        <p:nvSpPr>
          <p:cNvPr id="13" name="Text Placeholder 12"/>
          <p:cNvSpPr>
            <a:spLocks noGrp="1"/>
          </p:cNvSpPr>
          <p:nvPr>
            <p:ph type="body" sz="quarter" idx="10"/>
          </p:nvPr>
        </p:nvSpPr>
        <p:spPr>
          <a:xfrm>
            <a:off x="623394" y="1340773"/>
            <a:ext cx="10849204" cy="4536503"/>
          </a:xfrm>
          <a:prstGeom prst="rect">
            <a:avLst/>
          </a:prstGeom>
        </p:spPr>
        <p:txBody>
          <a:bodyPr/>
          <a:lstStyle>
            <a:lvl1pPr>
              <a:lnSpc>
                <a:spcPct val="114000"/>
              </a:lnSpc>
              <a:buClr>
                <a:schemeClr val="accent2"/>
              </a:buClr>
              <a:defRPr sz="1800" b="0">
                <a:solidFill>
                  <a:schemeClr val="tx1"/>
                </a:solidFill>
                <a:latin typeface="Trebuchet MS"/>
                <a:cs typeface="Trebuchet MS"/>
              </a:defRPr>
            </a:lvl1pPr>
            <a:lvl2pPr>
              <a:buClrTx/>
              <a:defRPr sz="1800" b="0">
                <a:solidFill>
                  <a:srgbClr val="29C000"/>
                </a:solidFill>
                <a:latin typeface="Trebuchet MS"/>
                <a:cs typeface="Trebuchet MS"/>
              </a:defRPr>
            </a:lvl2pPr>
            <a:lvl3pPr>
              <a:buClrTx/>
              <a:defRPr sz="1600" b="0">
                <a:solidFill>
                  <a:schemeClr val="accent1">
                    <a:lumMod val="75000"/>
                  </a:schemeClr>
                </a:solidFill>
                <a:latin typeface="Trebuchet MS"/>
                <a:cs typeface="Trebuchet MS"/>
              </a:defRPr>
            </a:lvl3pPr>
            <a:lvl4pPr>
              <a:buClr>
                <a:schemeClr val="accent1">
                  <a:lumMod val="75000"/>
                </a:schemeClr>
              </a:buClr>
              <a:defRPr sz="1600" b="0">
                <a:solidFill>
                  <a:schemeClr val="accent1">
                    <a:lumMod val="75000"/>
                  </a:schemeClr>
                </a:solidFill>
                <a:latin typeface="Trebuchet MS"/>
                <a:cs typeface="Trebuchet MS"/>
              </a:defRPr>
            </a:lvl4pPr>
            <a:lvl5pPr>
              <a:buClr>
                <a:schemeClr val="accent2"/>
              </a:buClr>
              <a:defRPr sz="1600" b="0">
                <a:solidFill>
                  <a:schemeClr val="accent2"/>
                </a:solidFill>
              </a:defRPr>
            </a:lvl5pPr>
          </a:lstStyle>
          <a:p>
            <a:pPr lvl="0"/>
            <a:r>
              <a:rPr lang="en-US" noProof="0"/>
              <a:t>Click to edit Master text styles</a:t>
            </a:r>
          </a:p>
          <a:p>
            <a:pPr lvl="1"/>
            <a:r>
              <a:rPr lang="en-US" noProof="0"/>
              <a:t>Second level</a:t>
            </a:r>
          </a:p>
          <a:p>
            <a:pPr lvl="2"/>
            <a:r>
              <a:rPr lang="en-US" noProof="0"/>
              <a:t>Third level</a:t>
            </a:r>
          </a:p>
        </p:txBody>
      </p:sp>
      <p:sp>
        <p:nvSpPr>
          <p:cNvPr id="6" name="Slide Number Placeholder 20"/>
          <p:cNvSpPr>
            <a:spLocks noGrp="1"/>
          </p:cNvSpPr>
          <p:nvPr>
            <p:ph type="sldNum" sz="quarter" idx="11"/>
          </p:nvPr>
        </p:nvSpPr>
        <p:spPr>
          <a:xfrm>
            <a:off x="11527028" y="6542316"/>
            <a:ext cx="226023" cy="215444"/>
          </a:xfrm>
        </p:spPr>
        <p:txBody>
          <a:bodyPr anchor="ctr"/>
          <a:lstStyle>
            <a:lvl1pPr algn="ctr">
              <a:defRPr sz="1400">
                <a:solidFill>
                  <a:schemeClr val="bg1"/>
                </a:solidFill>
                <a:latin typeface="Trebuchet MS"/>
                <a:cs typeface="Trebuchet MS"/>
              </a:defRPr>
            </a:lvl1pPr>
          </a:lstStyle>
          <a:p>
            <a:pPr marL="0" marR="0" lvl="0" indent="0" algn="ctr" defTabSz="914400" rtl="0" eaLnBrk="0" fontAlgn="base" latinLnBrk="0" hangingPunct="0">
              <a:lnSpc>
                <a:spcPct val="100000"/>
              </a:lnSpc>
              <a:spcBef>
                <a:spcPct val="0"/>
              </a:spcBef>
              <a:spcAft>
                <a:spcPct val="0"/>
              </a:spcAft>
              <a:buClrTx/>
              <a:buSzTx/>
              <a:buFont typeface="Arial"/>
              <a:buNone/>
              <a:tabLst/>
              <a:defRPr/>
            </a:pPr>
            <a:fld id="{DBBFC2C1-41A4-4172-9C59-DFD56BAA4767}" type="slidenum">
              <a:rPr kumimoji="0" lang="en-GB" sz="1400" b="0" i="0" u="none" strike="noStrike" kern="1200" cap="none" spc="0" normalizeH="0" baseline="0" noProof="0" smtClean="0">
                <a:ln>
                  <a:noFill/>
                </a:ln>
                <a:solidFill>
                  <a:srgbClr val="FFFFFF"/>
                </a:solidFill>
                <a:effectLst/>
                <a:uLnTx/>
                <a:uFillTx/>
                <a:latin typeface="Trebuchet MS"/>
                <a:sym typeface="Arial"/>
              </a:rPr>
              <a:pPr marL="0" marR="0" lvl="0" indent="0" algn="ctr" defTabSz="914400" rtl="0" eaLnBrk="0" fontAlgn="base" latinLnBrk="0" hangingPunct="0">
                <a:lnSpc>
                  <a:spcPct val="100000"/>
                </a:lnSpc>
                <a:spcBef>
                  <a:spcPct val="0"/>
                </a:spcBef>
                <a:spcAft>
                  <a:spcPct val="0"/>
                </a:spcAft>
                <a:buClrTx/>
                <a:buSzTx/>
                <a:buFont typeface="Arial"/>
                <a:buNone/>
                <a:tabLst/>
                <a:defRPr/>
              </a:pPr>
              <a:t>‹#›</a:t>
            </a:fld>
            <a:endParaRPr kumimoji="0" lang="en-GB" sz="1400" b="0" i="0" u="none" strike="noStrike" kern="1200" cap="none" spc="0" normalizeH="0" baseline="0" noProof="0">
              <a:ln>
                <a:noFill/>
              </a:ln>
              <a:solidFill>
                <a:srgbClr val="FFFFFF"/>
              </a:solidFill>
              <a:effectLst/>
              <a:uLnTx/>
              <a:uFillTx/>
              <a:latin typeface="Trebuchet MS"/>
              <a:sym typeface="Arial"/>
            </a:endParaRPr>
          </a:p>
        </p:txBody>
      </p:sp>
    </p:spTree>
    <p:extLst>
      <p:ext uri="{BB962C8B-B14F-4D97-AF65-F5344CB8AC3E}">
        <p14:creationId xmlns:p14="http://schemas.microsoft.com/office/powerpoint/2010/main" val="3083528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1" descr="armoiri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431799" y="1479550"/>
            <a:ext cx="3219451"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4510618" y="1446213"/>
            <a:ext cx="7082367" cy="2652712"/>
          </a:xfrm>
          <a:prstGeom prst="rect">
            <a:avLst/>
          </a:prstGeom>
          <a:no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sym typeface="Arial"/>
            </a:endParaRPr>
          </a:p>
        </p:txBody>
      </p:sp>
      <p:sp>
        <p:nvSpPr>
          <p:cNvPr id="20" name="Text Placeholder 19"/>
          <p:cNvSpPr>
            <a:spLocks noGrp="1"/>
          </p:cNvSpPr>
          <p:nvPr>
            <p:ph type="body" sz="quarter" idx="10"/>
          </p:nvPr>
        </p:nvSpPr>
        <p:spPr>
          <a:xfrm>
            <a:off x="4271798" y="1556792"/>
            <a:ext cx="7201462" cy="2376264"/>
          </a:xfrm>
          <a:ln w="28575">
            <a:noFill/>
          </a:ln>
        </p:spPr>
        <p:txBody>
          <a:bodyPr anchor="ctr"/>
          <a:lstStyle>
            <a:lvl1pPr algn="ctr">
              <a:buNone/>
              <a:defRPr sz="3200" b="1">
                <a:latin typeface="Trebuchet MS"/>
                <a:cs typeface="Trebuchet MS"/>
              </a:defRPr>
            </a:lvl1pPr>
            <a:lvl2pPr>
              <a:buNone/>
              <a:defRPr>
                <a:latin typeface="+mn-lt"/>
              </a:defRPr>
            </a:lvl2pPr>
            <a:lvl3pPr>
              <a:buNone/>
              <a:defRPr>
                <a:latin typeface="+mn-lt"/>
              </a:defRPr>
            </a:lvl3pPr>
            <a:lvl4pPr>
              <a:buNone/>
              <a:defRPr>
                <a:latin typeface="+mn-lt"/>
              </a:defRPr>
            </a:lvl4pPr>
            <a:lvl5pPr>
              <a:buNone/>
              <a:defRPr>
                <a:latin typeface="+mn-lt"/>
              </a:defRPr>
            </a:lvl5pPr>
          </a:lstStyle>
          <a:p>
            <a:pPr lvl="0"/>
            <a:r>
              <a:rPr lang="en-US" noProof="0" dirty="0"/>
              <a:t>Click to edit Master text styles</a:t>
            </a:r>
          </a:p>
        </p:txBody>
      </p:sp>
      <p:sp>
        <p:nvSpPr>
          <p:cNvPr id="22" name="Text Placeholder 21"/>
          <p:cNvSpPr>
            <a:spLocks noGrp="1"/>
          </p:cNvSpPr>
          <p:nvPr>
            <p:ph type="body" sz="quarter" idx="11"/>
          </p:nvPr>
        </p:nvSpPr>
        <p:spPr>
          <a:xfrm>
            <a:off x="5519938" y="4653136"/>
            <a:ext cx="5954185" cy="792088"/>
          </a:xfrm>
          <a:ln w="19050">
            <a:noFill/>
          </a:ln>
        </p:spPr>
        <p:txBody>
          <a:bodyPr anchor="ctr"/>
          <a:lstStyle>
            <a:lvl1pPr algn="r">
              <a:buNone/>
              <a:defRPr sz="2200" b="0" baseline="0">
                <a:solidFill>
                  <a:schemeClr val="accent2"/>
                </a:solidFill>
                <a:latin typeface="Trebuchet MS"/>
                <a:cs typeface="Trebuchet MS"/>
              </a:defRPr>
            </a:lvl1pPr>
          </a:lstStyle>
          <a:p>
            <a:pPr lvl="0"/>
            <a:r>
              <a:rPr lang="en-US" noProof="0"/>
              <a:t>Click to edit Master text styles</a:t>
            </a:r>
          </a:p>
        </p:txBody>
      </p:sp>
    </p:spTree>
    <p:extLst>
      <p:ext uri="{BB962C8B-B14F-4D97-AF65-F5344CB8AC3E}">
        <p14:creationId xmlns:p14="http://schemas.microsoft.com/office/powerpoint/2010/main" val="895501482"/>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4" name="PwCFirm"/>
          <p:cNvSpPr txBox="1">
            <a:spLocks noChangeArrowheads="1"/>
          </p:cNvSpPr>
          <p:nvPr/>
        </p:nvSpPr>
        <p:spPr bwMode="auto">
          <a:xfrm>
            <a:off x="711200" y="6477000"/>
            <a:ext cx="345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a:rPr>
              <a:t>PwC</a:t>
            </a:r>
          </a:p>
        </p:txBody>
      </p:sp>
      <p:cxnSp>
        <p:nvCxnSpPr>
          <p:cNvPr id="5" name="Shape 14"/>
          <p:cNvCxnSpPr/>
          <p:nvPr/>
        </p:nvCxnSpPr>
        <p:spPr>
          <a:xfrm rot="5400000" flipH="1" flipV="1">
            <a:off x="5918200" y="-4800600"/>
            <a:ext cx="152400"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11200" y="685800"/>
            <a:ext cx="10769600" cy="369332"/>
          </a:xfrm>
        </p:spPr>
        <p:txBody>
          <a:bodyPr/>
          <a:lstStyle>
            <a:lvl1pPr>
              <a:defRPr/>
            </a:lvl1pPr>
          </a:lstStyle>
          <a:p>
            <a:r>
              <a:rPr lang="en-GB" noProof="0" dirty="0"/>
              <a:t>Click to edit Master title style</a:t>
            </a:r>
          </a:p>
        </p:txBody>
      </p:sp>
      <p:sp>
        <p:nvSpPr>
          <p:cNvPr id="31" name="Content Placeholder 26"/>
          <p:cNvSpPr>
            <a:spLocks noGrp="1"/>
          </p:cNvSpPr>
          <p:nvPr>
            <p:ph sz="quarter" idx="15"/>
          </p:nvPr>
        </p:nvSpPr>
        <p:spPr>
          <a:xfrm>
            <a:off x="711200" y="1752600"/>
            <a:ext cx="10769600" cy="4419600"/>
          </a:xfrm>
        </p:spPr>
        <p:txBody>
          <a:bodyPr/>
          <a:lstStyle>
            <a:lvl1pPr>
              <a:defRPr baseline="0"/>
            </a:lvl1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4"/>
          <p:cNvSpPr>
            <a:spLocks noGrp="1"/>
          </p:cNvSpPr>
          <p:nvPr>
            <p:ph type="ftr" sz="quarter" idx="16"/>
          </p:nvPr>
        </p:nvSpPr>
        <p:spPr>
          <a:xfrm>
            <a:off x="711200" y="6324600"/>
            <a:ext cx="7010400" cy="152400"/>
          </a:xfrm>
        </p:spPr>
        <p:txBody>
          <a:bodyPr/>
          <a:lstStyle>
            <a:lvl1pPr algn="l">
              <a:defRPr sz="1000">
                <a:solidFill>
                  <a:schemeClr val="tx1"/>
                </a:solidFill>
                <a:latin typeface="Arial"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a:buNone/>
              <a:tabLst/>
              <a:defRPr/>
            </a:pPr>
            <a:r>
              <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sym typeface="Arial"/>
              </a:rPr>
              <a:t>Ministry of Finance and Economic Planning</a:t>
            </a:r>
            <a:endParaRPr kumimoji="0" lang="en-GB" sz="1000" b="0" i="0" u="none" strike="noStrike" kern="1200" cap="none" spc="0" normalizeH="0" baseline="0" noProof="0" dirty="0">
              <a:ln>
                <a:noFill/>
              </a:ln>
              <a:solidFill>
                <a:srgbClr val="000000"/>
              </a:solidFill>
              <a:effectLst/>
              <a:uLnTx/>
              <a:uFillTx/>
              <a:latin typeface="Arial" pitchFamily="34" charset="0"/>
              <a:cs typeface="Arial" pitchFamily="34" charset="0"/>
              <a:sym typeface="Arial"/>
            </a:endParaRPr>
          </a:p>
        </p:txBody>
      </p:sp>
      <p:sp>
        <p:nvSpPr>
          <p:cNvPr id="7" name="Slide Number Placeholder 5"/>
          <p:cNvSpPr>
            <a:spLocks noGrp="1"/>
          </p:cNvSpPr>
          <p:nvPr>
            <p:ph type="sldNum" sz="quarter" idx="17"/>
          </p:nvPr>
        </p:nvSpPr>
        <p:spPr>
          <a:xfrm>
            <a:off x="218044" y="6600825"/>
            <a:ext cx="157094" cy="153888"/>
          </a:xfrm>
        </p:spPr>
        <p:txBody>
          <a:bodyPr/>
          <a:lstStyle>
            <a:lvl1pPr algn="r">
              <a:defRPr sz="1000">
                <a:solidFill>
                  <a:schemeClr val="tx1"/>
                </a:solidFill>
                <a:latin typeface="Arial" pitchFamily="34" charset="0"/>
                <a:cs typeface="Arial" pitchFamily="34" charset="0"/>
              </a:defRPr>
            </a:lvl1pPr>
          </a:lstStyle>
          <a:p>
            <a:pPr marL="0" marR="0" lvl="0" indent="0" algn="r" defTabSz="914400" rtl="0" eaLnBrk="0" fontAlgn="base" latinLnBrk="0" hangingPunct="0">
              <a:lnSpc>
                <a:spcPct val="100000"/>
              </a:lnSpc>
              <a:spcBef>
                <a:spcPct val="0"/>
              </a:spcBef>
              <a:spcAft>
                <a:spcPct val="0"/>
              </a:spcAft>
              <a:buClrTx/>
              <a:buSzTx/>
              <a:buFont typeface="Arial"/>
              <a:buNone/>
              <a:tabLst/>
              <a:defRPr/>
            </a:pPr>
            <a:fld id="{EA1BD457-C6BE-4366-A233-40B3C0FA618B}" type="slidenum">
              <a:rPr kumimoji="0" lang="en-GB" sz="1000" b="0" i="0" u="none" strike="noStrike" kern="1200" cap="none" spc="0" normalizeH="0" baseline="0" noProof="0" smtClean="0">
                <a:ln>
                  <a:noFill/>
                </a:ln>
                <a:solidFill>
                  <a:srgbClr val="000000"/>
                </a:solidFill>
                <a:effectLst/>
                <a:uLnTx/>
                <a:uFillTx/>
                <a:latin typeface="Arial" pitchFamily="34" charset="0"/>
                <a:cs typeface="Arial" pitchFamily="34" charset="0"/>
                <a:sym typeface="Arial"/>
              </a:rPr>
              <a:pPr marL="0" marR="0" lvl="0" indent="0" algn="r" defTabSz="914400" rtl="0" eaLnBrk="0" fontAlgn="base" latinLnBrk="0" hangingPunct="0">
                <a:lnSpc>
                  <a:spcPct val="100000"/>
                </a:lnSpc>
                <a:spcBef>
                  <a:spcPct val="0"/>
                </a:spcBef>
                <a:spcAft>
                  <a:spcPct val="0"/>
                </a:spcAft>
                <a:buClrTx/>
                <a:buSzTx/>
                <a:buFont typeface="Arial"/>
                <a:buNone/>
                <a:tabLst/>
                <a:defRPr/>
              </a:pPr>
              <a:t>‹#›</a:t>
            </a:fld>
            <a:endParaRPr kumimoji="0" lang="en-GB" sz="1000" b="0" i="0" u="none" strike="noStrike" kern="1200" cap="none" spc="0" normalizeH="0" baseline="0" noProof="0" dirty="0">
              <a:ln>
                <a:noFill/>
              </a:ln>
              <a:solidFill>
                <a:srgbClr val="000000"/>
              </a:solidFill>
              <a:effectLst/>
              <a:uLnTx/>
              <a:uFillTx/>
              <a:latin typeface="Arial" pitchFamily="34" charset="0"/>
              <a:cs typeface="Arial" pitchFamily="34" charset="0"/>
              <a:sym typeface="Arial"/>
            </a:endParaRPr>
          </a:p>
        </p:txBody>
      </p:sp>
      <p:sp>
        <p:nvSpPr>
          <p:cNvPr id="8" name="Date Placeholder 3"/>
          <p:cNvSpPr>
            <a:spLocks noGrp="1"/>
          </p:cNvSpPr>
          <p:nvPr>
            <p:ph type="dt" sz="half" idx="18"/>
          </p:nvPr>
        </p:nvSpPr>
        <p:spPr/>
        <p:txBody>
          <a:bodyPr/>
          <a:lstStyle>
            <a:lvl1pPr algn="r">
              <a:defRPr sz="1000">
                <a:solidFill>
                  <a:schemeClr val="tx1"/>
                </a:solidFill>
                <a:latin typeface="Arial" pitchFamily="34" charset="0"/>
                <a:cs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a:buNone/>
              <a:tabLst/>
              <a:defRPr/>
            </a:pPr>
            <a:r>
              <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sym typeface="Arial"/>
              </a:rPr>
              <a:t>May 2018</a:t>
            </a:r>
            <a:endParaRPr kumimoji="0" lang="en-GB" sz="1000" b="0" i="0" u="none" strike="noStrike" kern="1200" cap="none" spc="0" normalizeH="0" baseline="0" noProof="0" dirty="0">
              <a:ln>
                <a:noFill/>
              </a:ln>
              <a:solidFill>
                <a:srgbClr val="000000"/>
              </a:solidFill>
              <a:effectLst/>
              <a:uLnTx/>
              <a:uFillTx/>
              <a:latin typeface="Arial" pitchFamily="34" charset="0"/>
              <a:cs typeface="Arial" pitchFamily="34" charset="0"/>
              <a:sym typeface="Arial"/>
            </a:endParaRPr>
          </a:p>
        </p:txBody>
      </p:sp>
    </p:spTree>
    <p:extLst>
      <p:ext uri="{BB962C8B-B14F-4D97-AF65-F5344CB8AC3E}">
        <p14:creationId xmlns:p14="http://schemas.microsoft.com/office/powerpoint/2010/main" val="1919700206"/>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F96FE2-9E77-4834-9C6B-212E1056298F}" type="datetimeFigureOut">
              <a:rPr lang="en-US" smtClean="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28E537-E56B-49CA-B596-52598082FBE8}" type="slidenum">
              <a:rPr lang="en-US" smtClean="0"/>
              <a:t>‹#›</a:t>
            </a:fld>
            <a:endParaRPr lang="en-US" dirty="0"/>
          </a:p>
        </p:txBody>
      </p:sp>
    </p:spTree>
    <p:extLst>
      <p:ext uri="{BB962C8B-B14F-4D97-AF65-F5344CB8AC3E}">
        <p14:creationId xmlns:p14="http://schemas.microsoft.com/office/powerpoint/2010/main" val="1662068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F96FE2-9E77-4834-9C6B-212E1056298F}" type="datetimeFigureOut">
              <a:rPr lang="en-US" smtClean="0"/>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28E537-E56B-49CA-B596-52598082FBE8}" type="slidenum">
              <a:rPr lang="en-US" smtClean="0"/>
              <a:t>‹#›</a:t>
            </a:fld>
            <a:endParaRPr lang="en-US" dirty="0"/>
          </a:p>
        </p:txBody>
      </p:sp>
    </p:spTree>
    <p:extLst>
      <p:ext uri="{BB962C8B-B14F-4D97-AF65-F5344CB8AC3E}">
        <p14:creationId xmlns:p14="http://schemas.microsoft.com/office/powerpoint/2010/main" val="2034835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F96FE2-9E77-4834-9C6B-212E1056298F}" type="datetimeFigureOut">
              <a:rPr lang="en-US" smtClean="0"/>
              <a:t>3/8/2024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28E537-E56B-49CA-B596-52598082FBE8}" type="slidenum">
              <a:rPr lang="en-US" smtClean="0"/>
              <a:t>‹#›</a:t>
            </a:fld>
            <a:endParaRPr lang="en-US" dirty="0"/>
          </a:p>
        </p:txBody>
      </p:sp>
    </p:spTree>
    <p:extLst>
      <p:ext uri="{BB962C8B-B14F-4D97-AF65-F5344CB8AC3E}">
        <p14:creationId xmlns:p14="http://schemas.microsoft.com/office/powerpoint/2010/main" val="164561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F96FE2-9E77-4834-9C6B-212E1056298F}" type="datetimeFigureOut">
              <a:rPr lang="en-US" smtClean="0"/>
              <a:t>3/8/2024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428E537-E56B-49CA-B596-52598082FBE8}" type="slidenum">
              <a:rPr lang="en-US" smtClean="0"/>
              <a:t>‹#›</a:t>
            </a:fld>
            <a:endParaRPr lang="en-US" dirty="0"/>
          </a:p>
        </p:txBody>
      </p:sp>
    </p:spTree>
    <p:extLst>
      <p:ext uri="{BB962C8B-B14F-4D97-AF65-F5344CB8AC3E}">
        <p14:creationId xmlns:p14="http://schemas.microsoft.com/office/powerpoint/2010/main" val="1432641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96FE2-9E77-4834-9C6B-212E1056298F}" type="datetimeFigureOut">
              <a:rPr lang="en-US" smtClean="0"/>
              <a:t>3/8/2024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428E537-E56B-49CA-B596-52598082FBE8}" type="slidenum">
              <a:rPr lang="en-US" smtClean="0"/>
              <a:t>‹#›</a:t>
            </a:fld>
            <a:endParaRPr lang="en-US" dirty="0"/>
          </a:p>
        </p:txBody>
      </p:sp>
    </p:spTree>
    <p:extLst>
      <p:ext uri="{BB962C8B-B14F-4D97-AF65-F5344CB8AC3E}">
        <p14:creationId xmlns:p14="http://schemas.microsoft.com/office/powerpoint/2010/main" val="753328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3B832CC-E04A-47A7-966D-475AEA6409AB}"/>
              </a:ext>
            </a:extLst>
          </p:cNvPr>
          <p:cNvSpPr>
            <a:spLocks noGrp="1"/>
          </p:cNvSpPr>
          <p:nvPr>
            <p:ph type="pic" sz="quarter" idx="13"/>
          </p:nvPr>
        </p:nvSpPr>
        <p:spPr>
          <a:xfrm>
            <a:off x="4689139" y="2491272"/>
            <a:ext cx="2807036" cy="2804628"/>
          </a:xfrm>
          <a:custGeom>
            <a:avLst/>
            <a:gdLst>
              <a:gd name="connsiteX0" fmla="*/ 1406866 w 2807036"/>
              <a:gd name="connsiteY0" fmla="*/ 0 h 2804628"/>
              <a:gd name="connsiteX1" fmla="*/ 2061159 w 2807036"/>
              <a:gd name="connsiteY1" fmla="*/ 271017 h 2804628"/>
              <a:gd name="connsiteX2" fmla="*/ 2542705 w 2807036"/>
              <a:gd name="connsiteY2" fmla="*/ 752562 h 2804628"/>
              <a:gd name="connsiteX3" fmla="*/ 2796783 w 2807036"/>
              <a:gd name="connsiteY3" fmla="*/ 1230127 h 2804628"/>
              <a:gd name="connsiteX4" fmla="*/ 2807036 w 2807036"/>
              <a:gd name="connsiteY4" fmla="*/ 1301178 h 2804628"/>
              <a:gd name="connsiteX5" fmla="*/ 2807036 w 2807036"/>
              <a:gd name="connsiteY5" fmla="*/ 1512532 h 2804628"/>
              <a:gd name="connsiteX6" fmla="*/ 2796783 w 2807036"/>
              <a:gd name="connsiteY6" fmla="*/ 1583584 h 2804628"/>
              <a:gd name="connsiteX7" fmla="*/ 2542705 w 2807036"/>
              <a:gd name="connsiteY7" fmla="*/ 2061148 h 2804628"/>
              <a:gd name="connsiteX8" fmla="*/ 2061149 w 2807036"/>
              <a:gd name="connsiteY8" fmla="*/ 2542704 h 2804628"/>
              <a:gd name="connsiteX9" fmla="*/ 1583585 w 2807036"/>
              <a:gd name="connsiteY9" fmla="*/ 2796782 h 2804628"/>
              <a:gd name="connsiteX10" fmla="*/ 1529213 w 2807036"/>
              <a:gd name="connsiteY10" fmla="*/ 2804628 h 2804628"/>
              <a:gd name="connsiteX11" fmla="*/ 1284499 w 2807036"/>
              <a:gd name="connsiteY11" fmla="*/ 2804628 h 2804628"/>
              <a:gd name="connsiteX12" fmla="*/ 1230128 w 2807036"/>
              <a:gd name="connsiteY12" fmla="*/ 2796782 h 2804628"/>
              <a:gd name="connsiteX13" fmla="*/ 752563 w 2807036"/>
              <a:gd name="connsiteY13" fmla="*/ 2542704 h 2804628"/>
              <a:gd name="connsiteX14" fmla="*/ 271018 w 2807036"/>
              <a:gd name="connsiteY14" fmla="*/ 2061158 h 2804628"/>
              <a:gd name="connsiteX15" fmla="*/ 271018 w 2807036"/>
              <a:gd name="connsiteY15" fmla="*/ 752572 h 2804628"/>
              <a:gd name="connsiteX16" fmla="*/ 752573 w 2807036"/>
              <a:gd name="connsiteY16" fmla="*/ 271017 h 2804628"/>
              <a:gd name="connsiteX17" fmla="*/ 1406866 w 2807036"/>
              <a:gd name="connsiteY17" fmla="*/ 0 h 2804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7036" h="2804628">
                <a:moveTo>
                  <a:pt x="1406866" y="0"/>
                </a:moveTo>
                <a:cubicBezTo>
                  <a:pt x="1643674" y="0"/>
                  <a:pt x="1880481" y="90339"/>
                  <a:pt x="2061159" y="271017"/>
                </a:cubicBezTo>
                <a:lnTo>
                  <a:pt x="2542705" y="752562"/>
                </a:lnTo>
                <a:cubicBezTo>
                  <a:pt x="2678213" y="888071"/>
                  <a:pt x="2762906" y="1055152"/>
                  <a:pt x="2796783" y="1230127"/>
                </a:cubicBezTo>
                <a:lnTo>
                  <a:pt x="2807036" y="1301178"/>
                </a:lnTo>
                <a:lnTo>
                  <a:pt x="2807036" y="1512532"/>
                </a:lnTo>
                <a:lnTo>
                  <a:pt x="2796783" y="1583584"/>
                </a:lnTo>
                <a:cubicBezTo>
                  <a:pt x="2762906" y="1758558"/>
                  <a:pt x="2678213" y="1925640"/>
                  <a:pt x="2542705" y="2061148"/>
                </a:cubicBezTo>
                <a:lnTo>
                  <a:pt x="2061149" y="2542704"/>
                </a:lnTo>
                <a:cubicBezTo>
                  <a:pt x="1925641" y="2678212"/>
                  <a:pt x="1758559" y="2762905"/>
                  <a:pt x="1583585" y="2796782"/>
                </a:cubicBezTo>
                <a:lnTo>
                  <a:pt x="1529213" y="2804628"/>
                </a:lnTo>
                <a:lnTo>
                  <a:pt x="1284499" y="2804628"/>
                </a:lnTo>
                <a:lnTo>
                  <a:pt x="1230128" y="2796782"/>
                </a:lnTo>
                <a:cubicBezTo>
                  <a:pt x="1055153" y="2762905"/>
                  <a:pt x="888072" y="2678212"/>
                  <a:pt x="752563" y="2542704"/>
                </a:cubicBezTo>
                <a:lnTo>
                  <a:pt x="271018" y="2061158"/>
                </a:lnTo>
                <a:cubicBezTo>
                  <a:pt x="-90339" y="1699802"/>
                  <a:pt x="-90339" y="1113928"/>
                  <a:pt x="271018" y="752572"/>
                </a:cubicBezTo>
                <a:lnTo>
                  <a:pt x="752573" y="271017"/>
                </a:lnTo>
                <a:cubicBezTo>
                  <a:pt x="933252" y="90339"/>
                  <a:pt x="1170059" y="0"/>
                  <a:pt x="1406866" y="0"/>
                </a:cubicBezTo>
                <a:close/>
              </a:path>
            </a:pathLst>
          </a:custGeom>
        </p:spPr>
        <p:txBody>
          <a:bodyPr wrap="square">
            <a:noAutofit/>
          </a:bodyPr>
          <a:lstStyle/>
          <a:p>
            <a:r>
              <a:rPr lang="en-US"/>
              <a:t>Click icon to add picture</a:t>
            </a:r>
            <a:endParaRPr lang="en-US" dirty="0"/>
          </a:p>
        </p:txBody>
      </p:sp>
      <p:sp>
        <p:nvSpPr>
          <p:cNvPr id="2" name="Date Placeholder 1"/>
          <p:cNvSpPr>
            <a:spLocks noGrp="1"/>
          </p:cNvSpPr>
          <p:nvPr>
            <p:ph type="dt" sz="half" idx="10"/>
          </p:nvPr>
        </p:nvSpPr>
        <p:spPr/>
        <p:txBody>
          <a:bodyPr/>
          <a:lstStyle/>
          <a:p>
            <a:fld id="{14F96FE2-9E77-4834-9C6B-212E1056298F}" type="datetimeFigureOut">
              <a:rPr lang="en-US" smtClean="0"/>
              <a:t>3/8/2024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428E537-E56B-49CA-B596-52598082FBE8}" type="slidenum">
              <a:rPr lang="en-US" smtClean="0"/>
              <a:t>‹#›</a:t>
            </a:fld>
            <a:endParaRPr lang="en-US" dirty="0"/>
          </a:p>
        </p:txBody>
      </p:sp>
      <p:sp>
        <p:nvSpPr>
          <p:cNvPr id="6" name="Freeform: Shape 7">
            <a:extLst>
              <a:ext uri="{FF2B5EF4-FFF2-40B4-BE49-F238E27FC236}">
                <a16:creationId xmlns:a16="http://schemas.microsoft.com/office/drawing/2014/main" id="{23B832CC-E04A-47A7-966D-475AEA6409AB}"/>
              </a:ext>
            </a:extLst>
          </p:cNvPr>
          <p:cNvSpPr>
            <a:spLocks noGrp="1"/>
          </p:cNvSpPr>
          <p:nvPr>
            <p:ph type="pic" sz="quarter" idx="14"/>
          </p:nvPr>
        </p:nvSpPr>
        <p:spPr>
          <a:xfrm>
            <a:off x="1125882" y="2491272"/>
            <a:ext cx="2807036" cy="2804628"/>
          </a:xfrm>
          <a:custGeom>
            <a:avLst/>
            <a:gdLst>
              <a:gd name="connsiteX0" fmla="*/ 1406866 w 2807036"/>
              <a:gd name="connsiteY0" fmla="*/ 0 h 2804628"/>
              <a:gd name="connsiteX1" fmla="*/ 2061159 w 2807036"/>
              <a:gd name="connsiteY1" fmla="*/ 271017 h 2804628"/>
              <a:gd name="connsiteX2" fmla="*/ 2542705 w 2807036"/>
              <a:gd name="connsiteY2" fmla="*/ 752562 h 2804628"/>
              <a:gd name="connsiteX3" fmla="*/ 2796783 w 2807036"/>
              <a:gd name="connsiteY3" fmla="*/ 1230127 h 2804628"/>
              <a:gd name="connsiteX4" fmla="*/ 2807036 w 2807036"/>
              <a:gd name="connsiteY4" fmla="*/ 1301178 h 2804628"/>
              <a:gd name="connsiteX5" fmla="*/ 2807036 w 2807036"/>
              <a:gd name="connsiteY5" fmla="*/ 1512532 h 2804628"/>
              <a:gd name="connsiteX6" fmla="*/ 2796783 w 2807036"/>
              <a:gd name="connsiteY6" fmla="*/ 1583584 h 2804628"/>
              <a:gd name="connsiteX7" fmla="*/ 2542705 w 2807036"/>
              <a:gd name="connsiteY7" fmla="*/ 2061148 h 2804628"/>
              <a:gd name="connsiteX8" fmla="*/ 2061149 w 2807036"/>
              <a:gd name="connsiteY8" fmla="*/ 2542704 h 2804628"/>
              <a:gd name="connsiteX9" fmla="*/ 1583585 w 2807036"/>
              <a:gd name="connsiteY9" fmla="*/ 2796782 h 2804628"/>
              <a:gd name="connsiteX10" fmla="*/ 1529213 w 2807036"/>
              <a:gd name="connsiteY10" fmla="*/ 2804628 h 2804628"/>
              <a:gd name="connsiteX11" fmla="*/ 1284499 w 2807036"/>
              <a:gd name="connsiteY11" fmla="*/ 2804628 h 2804628"/>
              <a:gd name="connsiteX12" fmla="*/ 1230128 w 2807036"/>
              <a:gd name="connsiteY12" fmla="*/ 2796782 h 2804628"/>
              <a:gd name="connsiteX13" fmla="*/ 752563 w 2807036"/>
              <a:gd name="connsiteY13" fmla="*/ 2542704 h 2804628"/>
              <a:gd name="connsiteX14" fmla="*/ 271018 w 2807036"/>
              <a:gd name="connsiteY14" fmla="*/ 2061158 h 2804628"/>
              <a:gd name="connsiteX15" fmla="*/ 271018 w 2807036"/>
              <a:gd name="connsiteY15" fmla="*/ 752572 h 2804628"/>
              <a:gd name="connsiteX16" fmla="*/ 752573 w 2807036"/>
              <a:gd name="connsiteY16" fmla="*/ 271017 h 2804628"/>
              <a:gd name="connsiteX17" fmla="*/ 1406866 w 2807036"/>
              <a:gd name="connsiteY17" fmla="*/ 0 h 2804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7036" h="2804628">
                <a:moveTo>
                  <a:pt x="1406866" y="0"/>
                </a:moveTo>
                <a:cubicBezTo>
                  <a:pt x="1643674" y="0"/>
                  <a:pt x="1880481" y="90339"/>
                  <a:pt x="2061159" y="271017"/>
                </a:cubicBezTo>
                <a:lnTo>
                  <a:pt x="2542705" y="752562"/>
                </a:lnTo>
                <a:cubicBezTo>
                  <a:pt x="2678213" y="888071"/>
                  <a:pt x="2762906" y="1055152"/>
                  <a:pt x="2796783" y="1230127"/>
                </a:cubicBezTo>
                <a:lnTo>
                  <a:pt x="2807036" y="1301178"/>
                </a:lnTo>
                <a:lnTo>
                  <a:pt x="2807036" y="1512532"/>
                </a:lnTo>
                <a:lnTo>
                  <a:pt x="2796783" y="1583584"/>
                </a:lnTo>
                <a:cubicBezTo>
                  <a:pt x="2762906" y="1758558"/>
                  <a:pt x="2678213" y="1925640"/>
                  <a:pt x="2542705" y="2061148"/>
                </a:cubicBezTo>
                <a:lnTo>
                  <a:pt x="2061149" y="2542704"/>
                </a:lnTo>
                <a:cubicBezTo>
                  <a:pt x="1925641" y="2678212"/>
                  <a:pt x="1758559" y="2762905"/>
                  <a:pt x="1583585" y="2796782"/>
                </a:cubicBezTo>
                <a:lnTo>
                  <a:pt x="1529213" y="2804628"/>
                </a:lnTo>
                <a:lnTo>
                  <a:pt x="1284499" y="2804628"/>
                </a:lnTo>
                <a:lnTo>
                  <a:pt x="1230128" y="2796782"/>
                </a:lnTo>
                <a:cubicBezTo>
                  <a:pt x="1055153" y="2762905"/>
                  <a:pt x="888072" y="2678212"/>
                  <a:pt x="752563" y="2542704"/>
                </a:cubicBezTo>
                <a:lnTo>
                  <a:pt x="271018" y="2061158"/>
                </a:lnTo>
                <a:cubicBezTo>
                  <a:pt x="-90339" y="1699802"/>
                  <a:pt x="-90339" y="1113928"/>
                  <a:pt x="271018" y="752572"/>
                </a:cubicBezTo>
                <a:lnTo>
                  <a:pt x="752573" y="271017"/>
                </a:lnTo>
                <a:cubicBezTo>
                  <a:pt x="933252" y="90339"/>
                  <a:pt x="1170059" y="0"/>
                  <a:pt x="1406866" y="0"/>
                </a:cubicBezTo>
                <a:close/>
              </a:path>
            </a:pathLst>
          </a:custGeom>
        </p:spPr>
        <p:txBody>
          <a:bodyPr wrap="square">
            <a:noAutofit/>
          </a:bodyPr>
          <a:lstStyle/>
          <a:p>
            <a:r>
              <a:rPr lang="en-US"/>
              <a:t>Click icon to add picture</a:t>
            </a:r>
            <a:endParaRPr lang="en-US" dirty="0"/>
          </a:p>
        </p:txBody>
      </p:sp>
      <p:sp>
        <p:nvSpPr>
          <p:cNvPr id="7" name="Freeform: Shape 7">
            <a:extLst>
              <a:ext uri="{FF2B5EF4-FFF2-40B4-BE49-F238E27FC236}">
                <a16:creationId xmlns:a16="http://schemas.microsoft.com/office/drawing/2014/main" id="{23B832CC-E04A-47A7-966D-475AEA6409AB}"/>
              </a:ext>
            </a:extLst>
          </p:cNvPr>
          <p:cNvSpPr>
            <a:spLocks noGrp="1"/>
          </p:cNvSpPr>
          <p:nvPr>
            <p:ph type="pic" sz="quarter" idx="15"/>
          </p:nvPr>
        </p:nvSpPr>
        <p:spPr>
          <a:xfrm>
            <a:off x="8252396" y="2491272"/>
            <a:ext cx="2807036" cy="2804628"/>
          </a:xfrm>
          <a:custGeom>
            <a:avLst/>
            <a:gdLst>
              <a:gd name="connsiteX0" fmla="*/ 1406866 w 2807036"/>
              <a:gd name="connsiteY0" fmla="*/ 0 h 2804628"/>
              <a:gd name="connsiteX1" fmla="*/ 2061159 w 2807036"/>
              <a:gd name="connsiteY1" fmla="*/ 271017 h 2804628"/>
              <a:gd name="connsiteX2" fmla="*/ 2542705 w 2807036"/>
              <a:gd name="connsiteY2" fmla="*/ 752562 h 2804628"/>
              <a:gd name="connsiteX3" fmla="*/ 2796783 w 2807036"/>
              <a:gd name="connsiteY3" fmla="*/ 1230127 h 2804628"/>
              <a:gd name="connsiteX4" fmla="*/ 2807036 w 2807036"/>
              <a:gd name="connsiteY4" fmla="*/ 1301178 h 2804628"/>
              <a:gd name="connsiteX5" fmla="*/ 2807036 w 2807036"/>
              <a:gd name="connsiteY5" fmla="*/ 1512532 h 2804628"/>
              <a:gd name="connsiteX6" fmla="*/ 2796783 w 2807036"/>
              <a:gd name="connsiteY6" fmla="*/ 1583584 h 2804628"/>
              <a:gd name="connsiteX7" fmla="*/ 2542705 w 2807036"/>
              <a:gd name="connsiteY7" fmla="*/ 2061148 h 2804628"/>
              <a:gd name="connsiteX8" fmla="*/ 2061149 w 2807036"/>
              <a:gd name="connsiteY8" fmla="*/ 2542704 h 2804628"/>
              <a:gd name="connsiteX9" fmla="*/ 1583585 w 2807036"/>
              <a:gd name="connsiteY9" fmla="*/ 2796782 h 2804628"/>
              <a:gd name="connsiteX10" fmla="*/ 1529213 w 2807036"/>
              <a:gd name="connsiteY10" fmla="*/ 2804628 h 2804628"/>
              <a:gd name="connsiteX11" fmla="*/ 1284499 w 2807036"/>
              <a:gd name="connsiteY11" fmla="*/ 2804628 h 2804628"/>
              <a:gd name="connsiteX12" fmla="*/ 1230128 w 2807036"/>
              <a:gd name="connsiteY12" fmla="*/ 2796782 h 2804628"/>
              <a:gd name="connsiteX13" fmla="*/ 752563 w 2807036"/>
              <a:gd name="connsiteY13" fmla="*/ 2542704 h 2804628"/>
              <a:gd name="connsiteX14" fmla="*/ 271018 w 2807036"/>
              <a:gd name="connsiteY14" fmla="*/ 2061158 h 2804628"/>
              <a:gd name="connsiteX15" fmla="*/ 271018 w 2807036"/>
              <a:gd name="connsiteY15" fmla="*/ 752572 h 2804628"/>
              <a:gd name="connsiteX16" fmla="*/ 752573 w 2807036"/>
              <a:gd name="connsiteY16" fmla="*/ 271017 h 2804628"/>
              <a:gd name="connsiteX17" fmla="*/ 1406866 w 2807036"/>
              <a:gd name="connsiteY17" fmla="*/ 0 h 2804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7036" h="2804628">
                <a:moveTo>
                  <a:pt x="1406866" y="0"/>
                </a:moveTo>
                <a:cubicBezTo>
                  <a:pt x="1643674" y="0"/>
                  <a:pt x="1880481" y="90339"/>
                  <a:pt x="2061159" y="271017"/>
                </a:cubicBezTo>
                <a:lnTo>
                  <a:pt x="2542705" y="752562"/>
                </a:lnTo>
                <a:cubicBezTo>
                  <a:pt x="2678213" y="888071"/>
                  <a:pt x="2762906" y="1055152"/>
                  <a:pt x="2796783" y="1230127"/>
                </a:cubicBezTo>
                <a:lnTo>
                  <a:pt x="2807036" y="1301178"/>
                </a:lnTo>
                <a:lnTo>
                  <a:pt x="2807036" y="1512532"/>
                </a:lnTo>
                <a:lnTo>
                  <a:pt x="2796783" y="1583584"/>
                </a:lnTo>
                <a:cubicBezTo>
                  <a:pt x="2762906" y="1758558"/>
                  <a:pt x="2678213" y="1925640"/>
                  <a:pt x="2542705" y="2061148"/>
                </a:cubicBezTo>
                <a:lnTo>
                  <a:pt x="2061149" y="2542704"/>
                </a:lnTo>
                <a:cubicBezTo>
                  <a:pt x="1925641" y="2678212"/>
                  <a:pt x="1758559" y="2762905"/>
                  <a:pt x="1583585" y="2796782"/>
                </a:cubicBezTo>
                <a:lnTo>
                  <a:pt x="1529213" y="2804628"/>
                </a:lnTo>
                <a:lnTo>
                  <a:pt x="1284499" y="2804628"/>
                </a:lnTo>
                <a:lnTo>
                  <a:pt x="1230128" y="2796782"/>
                </a:lnTo>
                <a:cubicBezTo>
                  <a:pt x="1055153" y="2762905"/>
                  <a:pt x="888072" y="2678212"/>
                  <a:pt x="752563" y="2542704"/>
                </a:cubicBezTo>
                <a:lnTo>
                  <a:pt x="271018" y="2061158"/>
                </a:lnTo>
                <a:cubicBezTo>
                  <a:pt x="-90339" y="1699802"/>
                  <a:pt x="-90339" y="1113928"/>
                  <a:pt x="271018" y="752572"/>
                </a:cubicBezTo>
                <a:lnTo>
                  <a:pt x="752573" y="271017"/>
                </a:lnTo>
                <a:cubicBezTo>
                  <a:pt x="933252" y="90339"/>
                  <a:pt x="1170059" y="0"/>
                  <a:pt x="1406866" y="0"/>
                </a:cubicBez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1596995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F96FE2-9E77-4834-9C6B-212E1056298F}" type="datetimeFigureOut">
              <a:rPr lang="en-US" smtClean="0"/>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28E537-E56B-49CA-B596-52598082FBE8}" type="slidenum">
              <a:rPr lang="en-US" smtClean="0"/>
              <a:t>‹#›</a:t>
            </a:fld>
            <a:endParaRPr lang="en-US" dirty="0"/>
          </a:p>
        </p:txBody>
      </p:sp>
    </p:spTree>
    <p:extLst>
      <p:ext uri="{BB962C8B-B14F-4D97-AF65-F5344CB8AC3E}">
        <p14:creationId xmlns:p14="http://schemas.microsoft.com/office/powerpoint/2010/main" val="400159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w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F96FE2-9E77-4834-9C6B-212E1056298F}" type="datetimeFigureOut">
              <a:rPr lang="en-US" smtClean="0"/>
              <a:t>3/8/2024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8E537-E56B-49CA-B596-52598082FBE8}" type="slidenum">
              <a:rPr lang="en-US" smtClean="0"/>
              <a:t>‹#›</a:t>
            </a:fld>
            <a:endParaRPr lang="en-US" dirty="0"/>
          </a:p>
        </p:txBody>
      </p:sp>
    </p:spTree>
    <p:extLst>
      <p:ext uri="{BB962C8B-B14F-4D97-AF65-F5344CB8AC3E}">
        <p14:creationId xmlns:p14="http://schemas.microsoft.com/office/powerpoint/2010/main" val="28447593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4" r:id="rId8"/>
    <p:sldLayoutId id="2147483680" r:id="rId9"/>
    <p:sldLayoutId id="2147483681" r:id="rId10"/>
    <p:sldLayoutId id="2147483682" r:id="rId11"/>
    <p:sldLayoutId id="21474836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51"/>
          <p:cNvSpPr>
            <a:spLocks noChangeArrowheads="1"/>
          </p:cNvSpPr>
          <p:nvPr/>
        </p:nvSpPr>
        <p:spPr bwMode="auto">
          <a:xfrm>
            <a:off x="0" y="52388"/>
            <a:ext cx="12192000" cy="457200"/>
          </a:xfrm>
          <a:prstGeom prst="rect">
            <a:avLst/>
          </a:prstGeom>
          <a:solidFill>
            <a:schemeClr val="hlink"/>
          </a:solidFill>
          <a:ln>
            <a:noFill/>
          </a:ln>
        </p:spPr>
        <p:txBody>
          <a:bodyPr wrap="none" anchor="ctr"/>
          <a:lstStyle>
            <a:lvl1pPr eaLnBrk="0" hangingPunct="0">
              <a:defRPr sz="1400">
                <a:solidFill>
                  <a:schemeClr val="tx1"/>
                </a:solidFill>
                <a:latin typeface="Arial" pitchFamily="34" charset="0"/>
                <a:ea typeface="Geneva" pitchFamily="34" charset="0"/>
                <a:cs typeface="Geneva" pitchFamily="34" charset="0"/>
              </a:defRPr>
            </a:lvl1pPr>
            <a:lvl2pPr marL="742950" indent="-285750" eaLnBrk="0" hangingPunct="0">
              <a:defRPr sz="1400">
                <a:solidFill>
                  <a:schemeClr val="tx1"/>
                </a:solidFill>
                <a:latin typeface="Arial" pitchFamily="34" charset="0"/>
                <a:ea typeface="Geneva" pitchFamily="34" charset="0"/>
                <a:cs typeface="Geneva" pitchFamily="34" charset="0"/>
              </a:defRPr>
            </a:lvl2pPr>
            <a:lvl3pPr marL="1143000" indent="-228600" eaLnBrk="0" hangingPunct="0">
              <a:defRPr sz="1400">
                <a:solidFill>
                  <a:schemeClr val="tx1"/>
                </a:solidFill>
                <a:latin typeface="Arial" pitchFamily="34" charset="0"/>
                <a:ea typeface="Geneva" pitchFamily="34" charset="0"/>
                <a:cs typeface="Geneva" pitchFamily="34" charset="0"/>
              </a:defRPr>
            </a:lvl3pPr>
            <a:lvl4pPr marL="1600200" indent="-228600" eaLnBrk="0" hangingPunct="0">
              <a:defRPr sz="1400">
                <a:solidFill>
                  <a:schemeClr val="tx1"/>
                </a:solidFill>
                <a:latin typeface="Arial" pitchFamily="34" charset="0"/>
                <a:ea typeface="Geneva" pitchFamily="34" charset="0"/>
                <a:cs typeface="Geneva" pitchFamily="34" charset="0"/>
              </a:defRPr>
            </a:lvl4pPr>
            <a:lvl5pPr marL="2057400" indent="-228600" eaLnBrk="0" hangingPunct="0">
              <a:defRPr sz="1400">
                <a:solidFill>
                  <a:schemeClr val="tx1"/>
                </a:solidFill>
                <a:latin typeface="Arial" pitchFamily="34" charset="0"/>
                <a:ea typeface="Geneva" pitchFamily="34" charset="0"/>
                <a:cs typeface="Geneva" pitchFamily="34" charset="0"/>
              </a:defRPr>
            </a:lvl5pPr>
            <a:lvl6pPr marL="2514600" indent="-228600" eaLnBrk="0" fontAlgn="base" hangingPunct="0">
              <a:spcBef>
                <a:spcPct val="0"/>
              </a:spcBef>
              <a:spcAft>
                <a:spcPct val="0"/>
              </a:spcAft>
              <a:defRPr sz="1400">
                <a:solidFill>
                  <a:schemeClr val="tx1"/>
                </a:solidFill>
                <a:latin typeface="Arial" pitchFamily="34" charset="0"/>
                <a:ea typeface="Geneva" pitchFamily="34" charset="0"/>
                <a:cs typeface="Geneva" pitchFamily="34" charset="0"/>
              </a:defRPr>
            </a:lvl6pPr>
            <a:lvl7pPr marL="2971800" indent="-228600" eaLnBrk="0" fontAlgn="base" hangingPunct="0">
              <a:spcBef>
                <a:spcPct val="0"/>
              </a:spcBef>
              <a:spcAft>
                <a:spcPct val="0"/>
              </a:spcAft>
              <a:defRPr sz="1400">
                <a:solidFill>
                  <a:schemeClr val="tx1"/>
                </a:solidFill>
                <a:latin typeface="Arial" pitchFamily="34" charset="0"/>
                <a:ea typeface="Geneva" pitchFamily="34" charset="0"/>
                <a:cs typeface="Geneva" pitchFamily="34" charset="0"/>
              </a:defRPr>
            </a:lvl7pPr>
            <a:lvl8pPr marL="3429000" indent="-228600" eaLnBrk="0" fontAlgn="base" hangingPunct="0">
              <a:spcBef>
                <a:spcPct val="0"/>
              </a:spcBef>
              <a:spcAft>
                <a:spcPct val="0"/>
              </a:spcAft>
              <a:defRPr sz="1400">
                <a:solidFill>
                  <a:schemeClr val="tx1"/>
                </a:solidFill>
                <a:latin typeface="Arial" pitchFamily="34" charset="0"/>
                <a:ea typeface="Geneva" pitchFamily="34" charset="0"/>
                <a:cs typeface="Geneva" pitchFamily="34" charset="0"/>
              </a:defRPr>
            </a:lvl8pPr>
            <a:lvl9pPr marL="3886200" indent="-228600" eaLnBrk="0" fontAlgn="base" hangingPunct="0">
              <a:spcBef>
                <a:spcPct val="0"/>
              </a:spcBef>
              <a:spcAft>
                <a:spcPct val="0"/>
              </a:spcAft>
              <a:defRPr sz="1400">
                <a:solidFill>
                  <a:schemeClr val="tx1"/>
                </a:solidFill>
                <a:latin typeface="Arial" pitchFamily="34" charset="0"/>
                <a:ea typeface="Geneva" pitchFamily="34" charset="0"/>
                <a:cs typeface="Genev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Arial" pitchFamily="34" charset="0"/>
              <a:sym typeface="Arial"/>
            </a:endParaRPr>
          </a:p>
        </p:txBody>
      </p:sp>
      <p:sp>
        <p:nvSpPr>
          <p:cNvPr id="1027" name="Rectangle 50"/>
          <p:cNvSpPr>
            <a:spLocks noChangeArrowheads="1"/>
          </p:cNvSpPr>
          <p:nvPr/>
        </p:nvSpPr>
        <p:spPr bwMode="auto">
          <a:xfrm>
            <a:off x="0" y="0"/>
            <a:ext cx="12192000" cy="457200"/>
          </a:xfrm>
          <a:prstGeom prst="rect">
            <a:avLst/>
          </a:prstGeom>
          <a:solidFill>
            <a:schemeClr val="accent1"/>
          </a:solidFill>
          <a:ln>
            <a:noFill/>
          </a:ln>
        </p:spPr>
        <p:txBody>
          <a:bodyPr wrap="none" anchor="ctr"/>
          <a:lstStyle>
            <a:lvl1pPr eaLnBrk="0" hangingPunct="0">
              <a:defRPr sz="1400">
                <a:solidFill>
                  <a:schemeClr val="tx1"/>
                </a:solidFill>
                <a:latin typeface="Arial" pitchFamily="34" charset="0"/>
                <a:ea typeface="Geneva" pitchFamily="34" charset="0"/>
                <a:cs typeface="Geneva" pitchFamily="34" charset="0"/>
              </a:defRPr>
            </a:lvl1pPr>
            <a:lvl2pPr marL="742950" indent="-285750" eaLnBrk="0" hangingPunct="0">
              <a:defRPr sz="1400">
                <a:solidFill>
                  <a:schemeClr val="tx1"/>
                </a:solidFill>
                <a:latin typeface="Arial" pitchFamily="34" charset="0"/>
                <a:ea typeface="Geneva" pitchFamily="34" charset="0"/>
                <a:cs typeface="Geneva" pitchFamily="34" charset="0"/>
              </a:defRPr>
            </a:lvl2pPr>
            <a:lvl3pPr marL="1143000" indent="-228600" eaLnBrk="0" hangingPunct="0">
              <a:defRPr sz="1400">
                <a:solidFill>
                  <a:schemeClr val="tx1"/>
                </a:solidFill>
                <a:latin typeface="Arial" pitchFamily="34" charset="0"/>
                <a:ea typeface="Geneva" pitchFamily="34" charset="0"/>
                <a:cs typeface="Geneva" pitchFamily="34" charset="0"/>
              </a:defRPr>
            </a:lvl3pPr>
            <a:lvl4pPr marL="1600200" indent="-228600" eaLnBrk="0" hangingPunct="0">
              <a:defRPr sz="1400">
                <a:solidFill>
                  <a:schemeClr val="tx1"/>
                </a:solidFill>
                <a:latin typeface="Arial" pitchFamily="34" charset="0"/>
                <a:ea typeface="Geneva" pitchFamily="34" charset="0"/>
                <a:cs typeface="Geneva" pitchFamily="34" charset="0"/>
              </a:defRPr>
            </a:lvl4pPr>
            <a:lvl5pPr marL="2057400" indent="-228600" eaLnBrk="0" hangingPunct="0">
              <a:defRPr sz="1400">
                <a:solidFill>
                  <a:schemeClr val="tx1"/>
                </a:solidFill>
                <a:latin typeface="Arial" pitchFamily="34" charset="0"/>
                <a:ea typeface="Geneva" pitchFamily="34" charset="0"/>
                <a:cs typeface="Geneva" pitchFamily="34" charset="0"/>
              </a:defRPr>
            </a:lvl5pPr>
            <a:lvl6pPr marL="2514600" indent="-228600" eaLnBrk="0" fontAlgn="base" hangingPunct="0">
              <a:spcBef>
                <a:spcPct val="0"/>
              </a:spcBef>
              <a:spcAft>
                <a:spcPct val="0"/>
              </a:spcAft>
              <a:defRPr sz="1400">
                <a:solidFill>
                  <a:schemeClr val="tx1"/>
                </a:solidFill>
                <a:latin typeface="Arial" pitchFamily="34" charset="0"/>
                <a:ea typeface="Geneva" pitchFamily="34" charset="0"/>
                <a:cs typeface="Geneva" pitchFamily="34" charset="0"/>
              </a:defRPr>
            </a:lvl6pPr>
            <a:lvl7pPr marL="2971800" indent="-228600" eaLnBrk="0" fontAlgn="base" hangingPunct="0">
              <a:spcBef>
                <a:spcPct val="0"/>
              </a:spcBef>
              <a:spcAft>
                <a:spcPct val="0"/>
              </a:spcAft>
              <a:defRPr sz="1400">
                <a:solidFill>
                  <a:schemeClr val="tx1"/>
                </a:solidFill>
                <a:latin typeface="Arial" pitchFamily="34" charset="0"/>
                <a:ea typeface="Geneva" pitchFamily="34" charset="0"/>
                <a:cs typeface="Geneva" pitchFamily="34" charset="0"/>
              </a:defRPr>
            </a:lvl7pPr>
            <a:lvl8pPr marL="3429000" indent="-228600" eaLnBrk="0" fontAlgn="base" hangingPunct="0">
              <a:spcBef>
                <a:spcPct val="0"/>
              </a:spcBef>
              <a:spcAft>
                <a:spcPct val="0"/>
              </a:spcAft>
              <a:defRPr sz="1400">
                <a:solidFill>
                  <a:schemeClr val="tx1"/>
                </a:solidFill>
                <a:latin typeface="Arial" pitchFamily="34" charset="0"/>
                <a:ea typeface="Geneva" pitchFamily="34" charset="0"/>
                <a:cs typeface="Geneva" pitchFamily="34" charset="0"/>
              </a:defRPr>
            </a:lvl8pPr>
            <a:lvl9pPr marL="3886200" indent="-228600" eaLnBrk="0" fontAlgn="base" hangingPunct="0">
              <a:spcBef>
                <a:spcPct val="0"/>
              </a:spcBef>
              <a:spcAft>
                <a:spcPct val="0"/>
              </a:spcAft>
              <a:defRPr sz="1400">
                <a:solidFill>
                  <a:schemeClr val="tx1"/>
                </a:solidFill>
                <a:latin typeface="Arial" pitchFamily="34" charset="0"/>
                <a:ea typeface="Geneva" pitchFamily="34" charset="0"/>
                <a:cs typeface="Genev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Arial" pitchFamily="34" charset="0"/>
              <a:sym typeface="Arial"/>
            </a:endParaRPr>
          </a:p>
        </p:txBody>
      </p:sp>
      <p:sp>
        <p:nvSpPr>
          <p:cNvPr id="1028" name="Rectangle 84"/>
          <p:cNvSpPr>
            <a:spLocks noGrp="1" noChangeArrowheads="1"/>
          </p:cNvSpPr>
          <p:nvPr>
            <p:ph type="body" idx="1"/>
          </p:nvPr>
        </p:nvSpPr>
        <p:spPr bwMode="gray">
          <a:xfrm>
            <a:off x="187569" y="1295400"/>
            <a:ext cx="11816862" cy="487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a:t>  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683" name="Rectangle 11"/>
          <p:cNvSpPr>
            <a:spLocks noGrp="1" noChangeArrowheads="1"/>
          </p:cNvSpPr>
          <p:nvPr>
            <p:ph type="sldNum" sz="quarter" idx="4"/>
          </p:nvPr>
        </p:nvSpPr>
        <p:spPr bwMode="auto">
          <a:xfrm>
            <a:off x="218637" y="6600826"/>
            <a:ext cx="141064" cy="1384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sz="900">
                <a:ea typeface="+mn-ea"/>
                <a:cs typeface="ヒラギノ角ゴ Pro W3"/>
              </a:defRPr>
            </a:lvl1pPr>
          </a:lstStyle>
          <a:p>
            <a:pPr marL="0" marR="0" lvl="0" indent="0" algn="ctr" defTabSz="914400" rtl="0" eaLnBrk="0" fontAlgn="base" latinLnBrk="0" hangingPunct="0">
              <a:lnSpc>
                <a:spcPct val="100000"/>
              </a:lnSpc>
              <a:spcBef>
                <a:spcPct val="0"/>
              </a:spcBef>
              <a:spcAft>
                <a:spcPct val="0"/>
              </a:spcAft>
              <a:buClrTx/>
              <a:buSzTx/>
              <a:buFont typeface="Arial"/>
              <a:buNone/>
              <a:tabLst/>
              <a:defRPr/>
            </a:pPr>
            <a:fld id="{0AAAD655-C956-4105-9AF6-43025A417E39}" type="slidenum">
              <a:rPr kumimoji="0" lang="en-US" sz="900" b="0" i="0" u="none" strike="noStrike" kern="1200" cap="none" spc="0" normalizeH="0" baseline="0" noProof="0" smtClean="0">
                <a:ln>
                  <a:noFill/>
                </a:ln>
                <a:solidFill>
                  <a:srgbClr val="000000"/>
                </a:solidFill>
                <a:effectLst/>
                <a:uLnTx/>
                <a:uFillTx/>
                <a:latin typeface="Arial" pitchFamily="34" charset="0"/>
                <a:sym typeface="Arial"/>
              </a:rPr>
              <a:pPr marL="0" marR="0" lvl="0" indent="0" algn="ctr" defTabSz="914400" rtl="0" eaLnBrk="0" fontAlgn="base" latinLnBrk="0" hangingPunct="0">
                <a:lnSpc>
                  <a:spcPct val="100000"/>
                </a:lnSpc>
                <a:spcBef>
                  <a:spcPct val="0"/>
                </a:spcBef>
                <a:spcAft>
                  <a:spcPct val="0"/>
                </a:spcAft>
                <a:buClrTx/>
                <a:buSzTx/>
                <a:buFont typeface="Arial"/>
                <a:buNone/>
                <a:tabLst/>
                <a:defRPr/>
              </a:pPr>
              <a:t>‹#›</a:t>
            </a:fld>
            <a:endParaRPr kumimoji="0" lang="en-US" sz="900" b="0" i="0" u="none" strike="noStrike" kern="1200" cap="none" spc="0" normalizeH="0" baseline="0" noProof="0" dirty="0">
              <a:ln>
                <a:noFill/>
              </a:ln>
              <a:solidFill>
                <a:srgbClr val="000000"/>
              </a:solidFill>
              <a:effectLst/>
              <a:uLnTx/>
              <a:uFillTx/>
              <a:latin typeface="Arial" pitchFamily="34" charset="0"/>
              <a:sym typeface="Arial"/>
            </a:endParaRPr>
          </a:p>
        </p:txBody>
      </p:sp>
      <p:sp>
        <p:nvSpPr>
          <p:cNvPr id="1030" name="Rectangle 83"/>
          <p:cNvSpPr>
            <a:spLocks noGrp="1" noChangeArrowheads="1"/>
          </p:cNvSpPr>
          <p:nvPr>
            <p:ph type="title"/>
          </p:nvPr>
        </p:nvSpPr>
        <p:spPr bwMode="gray">
          <a:xfrm>
            <a:off x="187569" y="57150"/>
            <a:ext cx="11723077" cy="36988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pic>
        <p:nvPicPr>
          <p:cNvPr id="1031" name="Picture 52" descr="Coat_of_arms"/>
          <p:cNvPicPr>
            <a:picLocks noChangeAspect="1" noChangeArrowheads="1"/>
          </p:cNvPicPr>
          <p:nvPr/>
        </p:nvPicPr>
        <p:blipFill>
          <a:blip r:embed="rId16"/>
          <a:srcRect/>
          <a:stretch>
            <a:fillRect/>
          </a:stretch>
        </p:blipFill>
        <p:spPr bwMode="auto">
          <a:xfrm>
            <a:off x="11535508" y="6378576"/>
            <a:ext cx="427893" cy="379413"/>
          </a:xfrm>
          <a:prstGeom prst="rect">
            <a:avLst/>
          </a:prstGeom>
          <a:noFill/>
          <a:ln w="9525">
            <a:noFill/>
            <a:miter lim="800000"/>
            <a:headEnd/>
            <a:tailEnd/>
          </a:ln>
        </p:spPr>
      </p:pic>
      <p:sp>
        <p:nvSpPr>
          <p:cNvPr id="1032" name="Rectangle 53"/>
          <p:cNvSpPr>
            <a:spLocks noChangeArrowheads="1"/>
          </p:cNvSpPr>
          <p:nvPr/>
        </p:nvSpPr>
        <p:spPr bwMode="auto">
          <a:xfrm>
            <a:off x="0" y="6811964"/>
            <a:ext cx="12192000" cy="46037"/>
          </a:xfrm>
          <a:prstGeom prst="rect">
            <a:avLst/>
          </a:prstGeom>
          <a:solidFill>
            <a:schemeClr val="accent2"/>
          </a:solidFill>
          <a:ln>
            <a:noFill/>
          </a:ln>
        </p:spPr>
        <p:txBody>
          <a:bodyPr wrap="none" anchor="ctr"/>
          <a:lstStyle>
            <a:lvl1pPr eaLnBrk="0" hangingPunct="0">
              <a:defRPr sz="1400">
                <a:solidFill>
                  <a:schemeClr val="tx1"/>
                </a:solidFill>
                <a:latin typeface="Arial" pitchFamily="34" charset="0"/>
                <a:ea typeface="Geneva" pitchFamily="34" charset="0"/>
                <a:cs typeface="Geneva" pitchFamily="34" charset="0"/>
              </a:defRPr>
            </a:lvl1pPr>
            <a:lvl2pPr marL="742950" indent="-285750" eaLnBrk="0" hangingPunct="0">
              <a:defRPr sz="1400">
                <a:solidFill>
                  <a:schemeClr val="tx1"/>
                </a:solidFill>
                <a:latin typeface="Arial" pitchFamily="34" charset="0"/>
                <a:ea typeface="Geneva" pitchFamily="34" charset="0"/>
                <a:cs typeface="Geneva" pitchFamily="34" charset="0"/>
              </a:defRPr>
            </a:lvl2pPr>
            <a:lvl3pPr marL="1143000" indent="-228600" eaLnBrk="0" hangingPunct="0">
              <a:defRPr sz="1400">
                <a:solidFill>
                  <a:schemeClr val="tx1"/>
                </a:solidFill>
                <a:latin typeface="Arial" pitchFamily="34" charset="0"/>
                <a:ea typeface="Geneva" pitchFamily="34" charset="0"/>
                <a:cs typeface="Geneva" pitchFamily="34" charset="0"/>
              </a:defRPr>
            </a:lvl3pPr>
            <a:lvl4pPr marL="1600200" indent="-228600" eaLnBrk="0" hangingPunct="0">
              <a:defRPr sz="1400">
                <a:solidFill>
                  <a:schemeClr val="tx1"/>
                </a:solidFill>
                <a:latin typeface="Arial" pitchFamily="34" charset="0"/>
                <a:ea typeface="Geneva" pitchFamily="34" charset="0"/>
                <a:cs typeface="Geneva" pitchFamily="34" charset="0"/>
              </a:defRPr>
            </a:lvl4pPr>
            <a:lvl5pPr marL="2057400" indent="-228600" eaLnBrk="0" hangingPunct="0">
              <a:defRPr sz="1400">
                <a:solidFill>
                  <a:schemeClr val="tx1"/>
                </a:solidFill>
                <a:latin typeface="Arial" pitchFamily="34" charset="0"/>
                <a:ea typeface="Geneva" pitchFamily="34" charset="0"/>
                <a:cs typeface="Geneva" pitchFamily="34" charset="0"/>
              </a:defRPr>
            </a:lvl5pPr>
            <a:lvl6pPr marL="2514600" indent="-228600" eaLnBrk="0" fontAlgn="base" hangingPunct="0">
              <a:spcBef>
                <a:spcPct val="0"/>
              </a:spcBef>
              <a:spcAft>
                <a:spcPct val="0"/>
              </a:spcAft>
              <a:defRPr sz="1400">
                <a:solidFill>
                  <a:schemeClr val="tx1"/>
                </a:solidFill>
                <a:latin typeface="Arial" pitchFamily="34" charset="0"/>
                <a:ea typeface="Geneva" pitchFamily="34" charset="0"/>
                <a:cs typeface="Geneva" pitchFamily="34" charset="0"/>
              </a:defRPr>
            </a:lvl6pPr>
            <a:lvl7pPr marL="2971800" indent="-228600" eaLnBrk="0" fontAlgn="base" hangingPunct="0">
              <a:spcBef>
                <a:spcPct val="0"/>
              </a:spcBef>
              <a:spcAft>
                <a:spcPct val="0"/>
              </a:spcAft>
              <a:defRPr sz="1400">
                <a:solidFill>
                  <a:schemeClr val="tx1"/>
                </a:solidFill>
                <a:latin typeface="Arial" pitchFamily="34" charset="0"/>
                <a:ea typeface="Geneva" pitchFamily="34" charset="0"/>
                <a:cs typeface="Geneva" pitchFamily="34" charset="0"/>
              </a:defRPr>
            </a:lvl7pPr>
            <a:lvl8pPr marL="3429000" indent="-228600" eaLnBrk="0" fontAlgn="base" hangingPunct="0">
              <a:spcBef>
                <a:spcPct val="0"/>
              </a:spcBef>
              <a:spcAft>
                <a:spcPct val="0"/>
              </a:spcAft>
              <a:defRPr sz="1400">
                <a:solidFill>
                  <a:schemeClr val="tx1"/>
                </a:solidFill>
                <a:latin typeface="Arial" pitchFamily="34" charset="0"/>
                <a:ea typeface="Geneva" pitchFamily="34" charset="0"/>
                <a:cs typeface="Geneva" pitchFamily="34" charset="0"/>
              </a:defRPr>
            </a:lvl8pPr>
            <a:lvl9pPr marL="3886200" indent="-228600" eaLnBrk="0" fontAlgn="base" hangingPunct="0">
              <a:spcBef>
                <a:spcPct val="0"/>
              </a:spcBef>
              <a:spcAft>
                <a:spcPct val="0"/>
              </a:spcAft>
              <a:defRPr sz="1400">
                <a:solidFill>
                  <a:schemeClr val="tx1"/>
                </a:solidFill>
                <a:latin typeface="Arial" pitchFamily="34" charset="0"/>
                <a:ea typeface="Geneva" pitchFamily="34" charset="0"/>
                <a:cs typeface="Genev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Arial" pitchFamily="34" charset="0"/>
              <a:sym typeface="Arial"/>
            </a:endParaRPr>
          </a:p>
        </p:txBody>
      </p:sp>
    </p:spTree>
    <p:extLst>
      <p:ext uri="{BB962C8B-B14F-4D97-AF65-F5344CB8AC3E}">
        <p14:creationId xmlns:p14="http://schemas.microsoft.com/office/powerpoint/2010/main" val="262109516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sldNum="0"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ea typeface="ヒラギノ角ゴ Pro W3"/>
          <a:cs typeface="Geneva"/>
        </a:defRPr>
      </a:lvl2pPr>
      <a:lvl3pPr algn="l" rtl="0" eaLnBrk="0" fontAlgn="base" hangingPunct="0">
        <a:spcBef>
          <a:spcPct val="0"/>
        </a:spcBef>
        <a:spcAft>
          <a:spcPct val="0"/>
        </a:spcAft>
        <a:defRPr sz="2400">
          <a:solidFill>
            <a:schemeClr val="bg1"/>
          </a:solidFill>
          <a:latin typeface="Arial" pitchFamily="34" charset="0"/>
          <a:ea typeface="ヒラギノ角ゴ Pro W3"/>
          <a:cs typeface="Geneva"/>
        </a:defRPr>
      </a:lvl3pPr>
      <a:lvl4pPr algn="l" rtl="0" eaLnBrk="0" fontAlgn="base" hangingPunct="0">
        <a:spcBef>
          <a:spcPct val="0"/>
        </a:spcBef>
        <a:spcAft>
          <a:spcPct val="0"/>
        </a:spcAft>
        <a:defRPr sz="2400">
          <a:solidFill>
            <a:schemeClr val="bg1"/>
          </a:solidFill>
          <a:latin typeface="Arial" pitchFamily="34" charset="0"/>
          <a:ea typeface="ヒラギノ角ゴ Pro W3"/>
          <a:cs typeface="Geneva"/>
        </a:defRPr>
      </a:lvl4pPr>
      <a:lvl5pPr algn="l" rtl="0" eaLnBrk="0" fontAlgn="base" hangingPunct="0">
        <a:spcBef>
          <a:spcPct val="0"/>
        </a:spcBef>
        <a:spcAft>
          <a:spcPct val="0"/>
        </a:spcAft>
        <a:defRPr sz="2400">
          <a:solidFill>
            <a:schemeClr val="bg1"/>
          </a:solidFill>
          <a:latin typeface="Arial" pitchFamily="34" charset="0"/>
          <a:ea typeface="ヒラギノ角ゴ Pro W3"/>
          <a:cs typeface="Geneva"/>
        </a:defRPr>
      </a:lvl5pPr>
      <a:lvl6pPr marL="457200" algn="l" rtl="0" fontAlgn="base">
        <a:spcBef>
          <a:spcPct val="0"/>
        </a:spcBef>
        <a:spcAft>
          <a:spcPct val="0"/>
        </a:spcAft>
        <a:defRPr sz="2400">
          <a:solidFill>
            <a:schemeClr val="bg1"/>
          </a:solidFill>
          <a:latin typeface="Arial" pitchFamily="34" charset="0"/>
          <a:ea typeface="ヒラギノ角ゴ Pro W3"/>
          <a:cs typeface="Geneva"/>
        </a:defRPr>
      </a:lvl6pPr>
      <a:lvl7pPr marL="914400" algn="l" rtl="0" fontAlgn="base">
        <a:spcBef>
          <a:spcPct val="0"/>
        </a:spcBef>
        <a:spcAft>
          <a:spcPct val="0"/>
        </a:spcAft>
        <a:defRPr sz="2400">
          <a:solidFill>
            <a:schemeClr val="bg1"/>
          </a:solidFill>
          <a:latin typeface="Arial" pitchFamily="34" charset="0"/>
          <a:ea typeface="ヒラギノ角ゴ Pro W3"/>
          <a:cs typeface="Geneva"/>
        </a:defRPr>
      </a:lvl7pPr>
      <a:lvl8pPr marL="1371600" algn="l" rtl="0" fontAlgn="base">
        <a:spcBef>
          <a:spcPct val="0"/>
        </a:spcBef>
        <a:spcAft>
          <a:spcPct val="0"/>
        </a:spcAft>
        <a:defRPr sz="2400">
          <a:solidFill>
            <a:schemeClr val="bg1"/>
          </a:solidFill>
          <a:latin typeface="Arial" pitchFamily="34" charset="0"/>
          <a:ea typeface="ヒラギノ角ゴ Pro W3"/>
          <a:cs typeface="Geneva"/>
        </a:defRPr>
      </a:lvl8pPr>
      <a:lvl9pPr marL="1828800" algn="l" rtl="0" fontAlgn="base">
        <a:spcBef>
          <a:spcPct val="0"/>
        </a:spcBef>
        <a:spcAft>
          <a:spcPct val="0"/>
        </a:spcAft>
        <a:defRPr sz="2400">
          <a:solidFill>
            <a:schemeClr val="bg1"/>
          </a:solidFill>
          <a:latin typeface="Arial" pitchFamily="34" charset="0"/>
          <a:ea typeface="ヒラギノ角ゴ Pro W3"/>
          <a:cs typeface="Geneva"/>
        </a:defRPr>
      </a:lvl9pPr>
    </p:titleStyle>
    <p:bodyStyle>
      <a:lvl1pPr marL="171450" indent="-171450" algn="l" defTabSz="1838325" rtl="0" eaLnBrk="0" fontAlgn="base" hangingPunct="0">
        <a:spcBef>
          <a:spcPct val="75000"/>
        </a:spcBef>
        <a:spcAft>
          <a:spcPct val="0"/>
        </a:spcAft>
        <a:buClr>
          <a:schemeClr val="folHlink"/>
        </a:buClr>
        <a:buSzPct val="150000"/>
        <a:buChar char="•"/>
        <a:defRPr sz="1400">
          <a:solidFill>
            <a:schemeClr val="tx1"/>
          </a:solidFill>
          <a:latin typeface="+mn-lt"/>
          <a:ea typeface="+mn-ea"/>
          <a:cs typeface="+mn-cs"/>
        </a:defRPr>
      </a:lvl1pPr>
      <a:lvl2pPr marL="457200" indent="-171450" algn="l" defTabSz="1838325" rtl="0" eaLnBrk="0" fontAlgn="base" hangingPunct="0">
        <a:spcBef>
          <a:spcPct val="25000"/>
        </a:spcBef>
        <a:spcAft>
          <a:spcPct val="0"/>
        </a:spcAft>
        <a:buClr>
          <a:schemeClr val="folHlink"/>
        </a:buClr>
        <a:buFont typeface="Arial" pitchFamily="34" charset="0"/>
        <a:buChar char="–"/>
        <a:defRPr sz="1400">
          <a:solidFill>
            <a:schemeClr val="tx1"/>
          </a:solidFill>
          <a:latin typeface="+mn-lt"/>
          <a:ea typeface="+mn-ea"/>
          <a:cs typeface="+mn-cs"/>
        </a:defRPr>
      </a:lvl2pPr>
      <a:lvl3pPr marL="742950" indent="-171450" algn="l" defTabSz="1838325" rtl="0" eaLnBrk="0" fontAlgn="base" hangingPunct="0">
        <a:spcBef>
          <a:spcPct val="25000"/>
        </a:spcBef>
        <a:spcAft>
          <a:spcPct val="0"/>
        </a:spcAft>
        <a:buClr>
          <a:schemeClr val="folHlink"/>
        </a:buClr>
        <a:buFont typeface="Symbol" pitchFamily="18" charset="2"/>
        <a:buChar char="·"/>
        <a:defRPr sz="1400">
          <a:solidFill>
            <a:schemeClr val="tx1"/>
          </a:solidFill>
          <a:latin typeface="+mn-lt"/>
          <a:ea typeface="+mn-ea"/>
          <a:cs typeface="+mn-cs"/>
        </a:defRPr>
      </a:lvl3pPr>
      <a:lvl4pPr marL="1023938" indent="-166688" algn="l" defTabSz="1838325" rtl="0" eaLnBrk="0" fontAlgn="base" hangingPunct="0">
        <a:spcBef>
          <a:spcPct val="25000"/>
        </a:spcBef>
        <a:spcAft>
          <a:spcPct val="0"/>
        </a:spcAft>
        <a:buClr>
          <a:schemeClr val="folHlink"/>
        </a:buClr>
        <a:buFont typeface="Arial" pitchFamily="34" charset="0"/>
        <a:buChar char="–"/>
        <a:defRPr sz="1400">
          <a:solidFill>
            <a:schemeClr val="tx1"/>
          </a:solidFill>
          <a:latin typeface="+mn-lt"/>
          <a:ea typeface="+mn-ea"/>
          <a:cs typeface="+mn-cs"/>
        </a:defRPr>
      </a:lvl4pPr>
      <a:lvl5pPr marL="1303338" indent="-165100" algn="l" defTabSz="1838325" rtl="0" eaLnBrk="0" fontAlgn="base" hangingPunct="0">
        <a:spcBef>
          <a:spcPct val="25000"/>
        </a:spcBef>
        <a:spcAft>
          <a:spcPct val="0"/>
        </a:spcAft>
        <a:buClr>
          <a:schemeClr val="folHlink"/>
        </a:buClr>
        <a:buFont typeface="Symbol" pitchFamily="18" charset="2"/>
        <a:buChar char="·"/>
        <a:defRPr sz="1400">
          <a:solidFill>
            <a:schemeClr val="tx1"/>
          </a:solidFill>
          <a:latin typeface="+mn-lt"/>
          <a:ea typeface="+mn-ea"/>
          <a:cs typeface="+mn-cs"/>
        </a:defRPr>
      </a:lvl5pPr>
      <a:lvl6pPr marL="1760538" indent="-165100" algn="l" defTabSz="1838325" rtl="0" fontAlgn="base">
        <a:spcBef>
          <a:spcPct val="25000"/>
        </a:spcBef>
        <a:spcAft>
          <a:spcPct val="0"/>
        </a:spcAft>
        <a:buClr>
          <a:schemeClr val="folHlink"/>
        </a:buClr>
        <a:buFont typeface="Symbol" pitchFamily="18" charset="2"/>
        <a:buChar char="·"/>
        <a:defRPr sz="1400">
          <a:solidFill>
            <a:schemeClr val="tx1"/>
          </a:solidFill>
          <a:latin typeface="+mn-lt"/>
          <a:ea typeface="+mn-ea"/>
          <a:cs typeface="+mn-cs"/>
        </a:defRPr>
      </a:lvl6pPr>
      <a:lvl7pPr marL="2217738" indent="-165100" algn="l" defTabSz="1838325" rtl="0" fontAlgn="base">
        <a:spcBef>
          <a:spcPct val="25000"/>
        </a:spcBef>
        <a:spcAft>
          <a:spcPct val="0"/>
        </a:spcAft>
        <a:buClr>
          <a:schemeClr val="folHlink"/>
        </a:buClr>
        <a:buFont typeface="Symbol" pitchFamily="18" charset="2"/>
        <a:buChar char="·"/>
        <a:defRPr sz="1400">
          <a:solidFill>
            <a:schemeClr val="tx1"/>
          </a:solidFill>
          <a:latin typeface="+mn-lt"/>
          <a:ea typeface="+mn-ea"/>
          <a:cs typeface="+mn-cs"/>
        </a:defRPr>
      </a:lvl7pPr>
      <a:lvl8pPr marL="2674938" indent="-165100" algn="l" defTabSz="1838325" rtl="0" fontAlgn="base">
        <a:spcBef>
          <a:spcPct val="25000"/>
        </a:spcBef>
        <a:spcAft>
          <a:spcPct val="0"/>
        </a:spcAft>
        <a:buClr>
          <a:schemeClr val="folHlink"/>
        </a:buClr>
        <a:buFont typeface="Symbol" pitchFamily="18" charset="2"/>
        <a:buChar char="·"/>
        <a:defRPr sz="1400">
          <a:solidFill>
            <a:schemeClr val="tx1"/>
          </a:solidFill>
          <a:latin typeface="+mn-lt"/>
          <a:ea typeface="+mn-ea"/>
          <a:cs typeface="+mn-cs"/>
        </a:defRPr>
      </a:lvl8pPr>
      <a:lvl9pPr marL="3132138" indent="-165100" algn="l" defTabSz="1838325" rtl="0" fontAlgn="base">
        <a:spcBef>
          <a:spcPct val="25000"/>
        </a:spcBef>
        <a:spcAft>
          <a:spcPct val="0"/>
        </a:spcAft>
        <a:buClr>
          <a:schemeClr val="folHlink"/>
        </a:buClr>
        <a:buFont typeface="Symbol" pitchFamily="18" charset="2"/>
        <a:buChar char="·"/>
        <a:defRPr sz="14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hyperlink" Target="mailto:marcel.mukeshimana@minecofin.gov.rw" TargetMode="External"/><Relationship Id="rId5" Type="http://schemas.openxmlformats.org/officeDocument/2006/relationships/notesSlide" Target="../notesSlides/notesSlide1.xml"/><Relationship Id="rId4"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microsoft.com/office/2007/relationships/hdphoto" Target="../media/hdphoto3.wdp"/><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2.png"/><Relationship Id="rId17" Type="http://schemas.openxmlformats.org/officeDocument/2006/relationships/image" Target="../media/image14.png"/><Relationship Id="rId2" Type="http://schemas.openxmlformats.org/officeDocument/2006/relationships/tags" Target="../tags/tag2.xml"/><Relationship Id="rId16" Type="http://schemas.openxmlformats.org/officeDocument/2006/relationships/image" Target="../media/image13.png"/><Relationship Id="rId1" Type="http://schemas.openxmlformats.org/officeDocument/2006/relationships/tags" Target="../tags/tag1.xml"/><Relationship Id="rId6" Type="http://schemas.openxmlformats.org/officeDocument/2006/relationships/tags" Target="../tags/tag6.xml"/><Relationship Id="rId11" Type="http://schemas.microsoft.com/office/2007/relationships/hdphoto" Target="../media/hdphoto2.wdp"/><Relationship Id="rId5" Type="http://schemas.openxmlformats.org/officeDocument/2006/relationships/tags" Target="../tags/tag5.xml"/><Relationship Id="rId15" Type="http://schemas.microsoft.com/office/2007/relationships/hdphoto" Target="../media/hdphoto1.wdp"/><Relationship Id="rId10" Type="http://schemas.openxmlformats.org/officeDocument/2006/relationships/image" Target="../media/image11.png"/><Relationship Id="rId4" Type="http://schemas.openxmlformats.org/officeDocument/2006/relationships/tags" Target="../tags/tag4.xml"/><Relationship Id="rId9" Type="http://schemas.openxmlformats.org/officeDocument/2006/relationships/slideLayout" Target="../slideLayouts/slideLayout7.xml"/><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1165547-DF3A-4694-9097-2BDAF2003713}"/>
              </a:ext>
            </a:extLst>
          </p:cNvPr>
          <p:cNvSpPr txBox="1"/>
          <p:nvPr/>
        </p:nvSpPr>
        <p:spPr>
          <a:xfrm>
            <a:off x="5800166" y="1997058"/>
            <a:ext cx="5524593" cy="861774"/>
          </a:xfrm>
          <a:prstGeom prst="rect">
            <a:avLst/>
          </a:prstGeom>
          <a:noFill/>
        </p:spPr>
        <p:txBody>
          <a:bodyPr wrap="square" lIns="0" tIns="0" rIns="0" bIns="0" rtlCol="0">
            <a:spAutoFit/>
          </a:bodyPr>
          <a:lstStyle/>
          <a:p>
            <a:pPr algn="ctr"/>
            <a:r>
              <a:rPr lang="en-US" sz="2800" b="1" dirty="0">
                <a:solidFill>
                  <a:schemeClr val="accent2">
                    <a:lumMod val="75000"/>
                  </a:schemeClr>
                </a:solidFill>
                <a:latin typeface="Microsoft New Tai Lue" panose="020B0502040204020203" pitchFamily="34" charset="0"/>
                <a:cs typeface="Microsoft New Tai Lue" panose="020B0502040204020203" pitchFamily="34" charset="0"/>
              </a:rPr>
              <a:t>Rwanda IFMIS Implementation Experience </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247" y="0"/>
            <a:ext cx="1483659" cy="1483659"/>
          </a:xfrm>
          <a:prstGeom prst="rect">
            <a:avLst/>
          </a:prstGeom>
        </p:spPr>
      </p:pic>
      <p:pic>
        <p:nvPicPr>
          <p:cNvPr id="20" name="Picture 19"/>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9254422" y="223076"/>
            <a:ext cx="2375366" cy="884065"/>
          </a:xfrm>
          <a:prstGeom prst="rect">
            <a:avLst/>
          </a:prstGeom>
          <a:noFill/>
        </p:spPr>
      </p:pic>
      <p:sp>
        <p:nvSpPr>
          <p:cNvPr id="21" name="TextBox 20"/>
          <p:cNvSpPr txBox="1"/>
          <p:nvPr/>
        </p:nvSpPr>
        <p:spPr>
          <a:xfrm>
            <a:off x="9464270" y="4695983"/>
            <a:ext cx="2381742" cy="646331"/>
          </a:xfrm>
          <a:prstGeom prst="rect">
            <a:avLst/>
          </a:prstGeom>
          <a:noFill/>
        </p:spPr>
        <p:txBody>
          <a:bodyPr wrap="square" lIns="0" tIns="0" rIns="0" bIns="0" rtlCol="0">
            <a:spAutoFit/>
          </a:bodyPr>
          <a:lstStyle/>
          <a:p>
            <a:r>
              <a:rPr lang="en-US" sz="1400" dirty="0">
                <a:solidFill>
                  <a:schemeClr val="accent3">
                    <a:lumMod val="75000"/>
                  </a:schemeClr>
                </a:solidFill>
              </a:rPr>
              <a:t>Presented by</a:t>
            </a:r>
            <a:r>
              <a:rPr lang="en-US" sz="1400" b="1" dirty="0">
                <a:solidFill>
                  <a:schemeClr val="accent3">
                    <a:lumMod val="75000"/>
                  </a:schemeClr>
                </a:solidFill>
              </a:rPr>
              <a:t>: </a:t>
            </a:r>
          </a:p>
          <a:p>
            <a:r>
              <a:rPr lang="en-US" sz="1400" b="1" dirty="0">
                <a:solidFill>
                  <a:schemeClr val="accent3">
                    <a:lumMod val="75000"/>
                  </a:schemeClr>
                </a:solidFill>
              </a:rPr>
              <a:t>Marcel Mukeshimana </a:t>
            </a:r>
          </a:p>
          <a:p>
            <a:r>
              <a:rPr lang="en-US" sz="1400" b="1" dirty="0">
                <a:solidFill>
                  <a:schemeClr val="accent3">
                    <a:lumMod val="75000"/>
                  </a:schemeClr>
                </a:solidFill>
              </a:rPr>
              <a:t>Accountant General </a:t>
            </a:r>
          </a:p>
        </p:txBody>
      </p:sp>
      <p:grpSp>
        <p:nvGrpSpPr>
          <p:cNvPr id="30" name="Group 29"/>
          <p:cNvGrpSpPr/>
          <p:nvPr/>
        </p:nvGrpSpPr>
        <p:grpSpPr>
          <a:xfrm>
            <a:off x="3131584" y="4509247"/>
            <a:ext cx="2668582" cy="934435"/>
            <a:chOff x="0" y="4216431"/>
            <a:chExt cx="2726702" cy="2655017"/>
          </a:xfrm>
        </p:grpSpPr>
        <p:grpSp>
          <p:nvGrpSpPr>
            <p:cNvPr id="31" name="Group 30"/>
            <p:cNvGrpSpPr/>
            <p:nvPr/>
          </p:nvGrpSpPr>
          <p:grpSpPr>
            <a:xfrm rot="10800000">
              <a:off x="0" y="4909428"/>
              <a:ext cx="2726702" cy="1962020"/>
              <a:chOff x="676" y="2265107"/>
              <a:chExt cx="1588700" cy="2002814"/>
            </a:xfrm>
          </p:grpSpPr>
          <p:grpSp>
            <p:nvGrpSpPr>
              <p:cNvPr id="34" name="Group 33"/>
              <p:cNvGrpSpPr/>
              <p:nvPr/>
            </p:nvGrpSpPr>
            <p:grpSpPr>
              <a:xfrm>
                <a:off x="270325" y="2972509"/>
                <a:ext cx="1319051" cy="1295412"/>
                <a:chOff x="270325" y="2972509"/>
                <a:chExt cx="1319051" cy="1295412"/>
              </a:xfrm>
            </p:grpSpPr>
            <p:sp>
              <p:nvSpPr>
                <p:cNvPr id="38" name="Oval 37">
                  <a:extLst>
                    <a:ext uri="{C183D7F6-B498-43B3-948B-1728B52AA6E4}">
                      <adec:decorative xmlns:adec="http://schemas.microsoft.com/office/drawing/2017/decorative" val="1"/>
                    </a:ext>
                  </a:extLst>
                </p:cNvPr>
                <p:cNvSpPr/>
                <p:nvPr/>
              </p:nvSpPr>
              <p:spPr>
                <a:xfrm flipH="1">
                  <a:off x="423085" y="3679910"/>
                  <a:ext cx="588011" cy="588011"/>
                </a:xfrm>
                <a:prstGeom prst="ellipse">
                  <a:avLst/>
                </a:prstGeom>
                <a:solidFill>
                  <a:srgbClr val="98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C183D7F6-B498-43B3-948B-1728B52AA6E4}">
                      <adec:decorative xmlns:adec="http://schemas.microsoft.com/office/drawing/2017/decorative" val="1"/>
                    </a:ext>
                  </a:extLst>
                </p:cNvPr>
                <p:cNvSpPr/>
                <p:nvPr/>
              </p:nvSpPr>
              <p:spPr>
                <a:xfrm>
                  <a:off x="717090" y="3679911"/>
                  <a:ext cx="872284" cy="588010"/>
                </a:xfrm>
                <a:prstGeom prst="rect">
                  <a:avLst/>
                </a:prstGeom>
                <a:solidFill>
                  <a:srgbClr val="98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p:cNvGrpSpPr/>
                <p:nvPr/>
              </p:nvGrpSpPr>
              <p:grpSpPr>
                <a:xfrm>
                  <a:off x="270325" y="2972509"/>
                  <a:ext cx="1319051" cy="588011"/>
                  <a:chOff x="270325" y="2972509"/>
                  <a:chExt cx="1319051" cy="588011"/>
                </a:xfrm>
              </p:grpSpPr>
              <p:sp>
                <p:nvSpPr>
                  <p:cNvPr id="41" name="Oval 40">
                    <a:extLst>
                      <a:ext uri="{C183D7F6-B498-43B3-948B-1728B52AA6E4}">
                        <adec:decorative xmlns:adec="http://schemas.microsoft.com/office/drawing/2017/decorative" val="1"/>
                      </a:ext>
                    </a:extLst>
                  </p:cNvPr>
                  <p:cNvSpPr/>
                  <p:nvPr/>
                </p:nvSpPr>
                <p:spPr>
                  <a:xfrm flipH="1">
                    <a:off x="270325" y="2972509"/>
                    <a:ext cx="588011" cy="588011"/>
                  </a:xfrm>
                  <a:prstGeom prst="ellipse">
                    <a:avLst/>
                  </a:prstGeom>
                  <a:solidFill>
                    <a:srgbClr val="69A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C183D7F6-B498-43B3-948B-1728B52AA6E4}">
                        <adec:decorative xmlns:adec="http://schemas.microsoft.com/office/drawing/2017/decorative" val="1"/>
                      </a:ext>
                    </a:extLst>
                  </p:cNvPr>
                  <p:cNvSpPr/>
                  <p:nvPr/>
                </p:nvSpPr>
                <p:spPr>
                  <a:xfrm>
                    <a:off x="588687" y="2972509"/>
                    <a:ext cx="1000689" cy="588010"/>
                  </a:xfrm>
                  <a:prstGeom prst="rect">
                    <a:avLst/>
                  </a:prstGeom>
                  <a:solidFill>
                    <a:srgbClr val="69A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5" name="Group 34"/>
              <p:cNvGrpSpPr/>
              <p:nvPr/>
            </p:nvGrpSpPr>
            <p:grpSpPr>
              <a:xfrm>
                <a:off x="676" y="2265107"/>
                <a:ext cx="1588700" cy="588012"/>
                <a:chOff x="676" y="2265107"/>
                <a:chExt cx="1588700" cy="588012"/>
              </a:xfrm>
            </p:grpSpPr>
            <p:sp>
              <p:nvSpPr>
                <p:cNvPr id="36" name="Oval 35">
                  <a:extLst>
                    <a:ext uri="{C183D7F6-B498-43B3-948B-1728B52AA6E4}">
                      <adec:decorative xmlns:adec="http://schemas.microsoft.com/office/drawing/2017/decorative" val="1"/>
                    </a:ext>
                  </a:extLst>
                </p:cNvPr>
                <p:cNvSpPr/>
                <p:nvPr/>
              </p:nvSpPr>
              <p:spPr>
                <a:xfrm flipH="1">
                  <a:off x="676" y="2265107"/>
                  <a:ext cx="588011" cy="58801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C183D7F6-B498-43B3-948B-1728B52AA6E4}">
                      <adec:decorative xmlns:adec="http://schemas.microsoft.com/office/drawing/2017/decorative" val="1"/>
                    </a:ext>
                  </a:extLst>
                </p:cNvPr>
                <p:cNvSpPr/>
                <p:nvPr/>
              </p:nvSpPr>
              <p:spPr>
                <a:xfrm>
                  <a:off x="270324" y="2265108"/>
                  <a:ext cx="1319052" cy="58801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2" name="Oval 31">
              <a:extLst>
                <a:ext uri="{C183D7F6-B498-43B3-948B-1728B52AA6E4}">
                  <adec:decorative xmlns:adec="http://schemas.microsoft.com/office/drawing/2017/decorative" val="1"/>
                </a:ext>
              </a:extLst>
            </p:cNvPr>
            <p:cNvSpPr/>
            <p:nvPr/>
          </p:nvSpPr>
          <p:spPr>
            <a:xfrm rot="10800000" flipH="1">
              <a:off x="766665" y="4216431"/>
              <a:ext cx="779564" cy="576034"/>
            </a:xfrm>
            <a:prstGeom prst="ellipse">
              <a:avLst/>
            </a:prstGeom>
            <a:solidFill>
              <a:srgbClr val="CC9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C183D7F6-B498-43B3-948B-1728B52AA6E4}">
                  <adec:decorative xmlns:adec="http://schemas.microsoft.com/office/drawing/2017/decorative" val="1"/>
                </a:ext>
              </a:extLst>
            </p:cNvPr>
            <p:cNvSpPr/>
            <p:nvPr/>
          </p:nvSpPr>
          <p:spPr>
            <a:xfrm rot="10800000">
              <a:off x="4" y="4216432"/>
              <a:ext cx="1156443" cy="576033"/>
            </a:xfrm>
            <a:prstGeom prst="rect">
              <a:avLst/>
            </a:prstGeom>
            <a:solidFill>
              <a:srgbClr val="CC9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14">
            <a:extLst>
              <a:ext uri="{FF2B5EF4-FFF2-40B4-BE49-F238E27FC236}">
                <a16:creationId xmlns:a16="http://schemas.microsoft.com/office/drawing/2014/main" id="{EE3989B7-C87D-4454-8DA7-4399BA4AAE77}"/>
              </a:ext>
            </a:extLst>
          </p:cNvPr>
          <p:cNvSpPr txBox="1"/>
          <p:nvPr/>
        </p:nvSpPr>
        <p:spPr>
          <a:xfrm rot="6696079">
            <a:off x="1059568" y="2114783"/>
            <a:ext cx="3288618" cy="3429708"/>
          </a:xfrm>
          <a:prstGeom prst="ellipse">
            <a:avLst/>
          </a:prstGeom>
          <a:solidFill>
            <a:schemeClr val="bg1"/>
          </a:solidFill>
          <a:ln w="6350">
            <a:solidFill>
              <a:schemeClr val="bg1"/>
            </a:solidFill>
          </a:ln>
          <a:effectLst>
            <a:innerShdw blurRad="25400" dist="38100" dir="13500000">
              <a:schemeClr val="bg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IN" dirty="0">
              <a:latin typeface="Microsoft New Tai Lue" panose="020B0502040204020203" pitchFamily="34" charset="0"/>
              <a:cs typeface="Microsoft New Tai Lue" panose="020B0502040204020203" pitchFamily="34" charset="0"/>
            </a:endParaRPr>
          </a:p>
        </p:txBody>
      </p:sp>
      <p:sp>
        <p:nvSpPr>
          <p:cNvPr id="16" name="Flowchart: Delay 15"/>
          <p:cNvSpPr/>
          <p:nvPr/>
        </p:nvSpPr>
        <p:spPr>
          <a:xfrm>
            <a:off x="0" y="2308412"/>
            <a:ext cx="4114800" cy="3198773"/>
          </a:xfrm>
          <a:prstGeom prst="flowChartDelay">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217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a:extLst>
              <a:ext uri="{C183D7F6-B498-43B3-948B-1728B52AA6E4}">
                <adec:decorative xmlns:adec="http://schemas.microsoft.com/office/drawing/2017/decorative" val="1"/>
              </a:ext>
            </a:extLst>
          </p:cNvPr>
          <p:cNvSpPr/>
          <p:nvPr/>
        </p:nvSpPr>
        <p:spPr>
          <a:xfrm rot="2700000">
            <a:off x="11788943" y="6333474"/>
            <a:ext cx="527486" cy="603188"/>
          </a:xfrm>
          <a:custGeom>
            <a:avLst/>
            <a:gdLst>
              <a:gd name="connsiteX0" fmla="*/ 110516 w 889463"/>
              <a:gd name="connsiteY0" fmla="*/ 95275 h 1017114"/>
              <a:gd name="connsiteX1" fmla="*/ 230452 w 889463"/>
              <a:gd name="connsiteY1" fmla="*/ 14411 h 1017114"/>
              <a:gd name="connsiteX2" fmla="*/ 276877 w 889463"/>
              <a:gd name="connsiteY2" fmla="*/ 0 h 1017114"/>
              <a:gd name="connsiteX3" fmla="*/ 889463 w 889463"/>
              <a:gd name="connsiteY3" fmla="*/ 612585 h 1017114"/>
              <a:gd name="connsiteX4" fmla="*/ 484934 w 889463"/>
              <a:gd name="connsiteY4" fmla="*/ 1017114 h 1017114"/>
              <a:gd name="connsiteX5" fmla="*/ 377324 w 889463"/>
              <a:gd name="connsiteY5" fmla="*/ 1017114 h 1017114"/>
              <a:gd name="connsiteX6" fmla="*/ 0 w 889463"/>
              <a:gd name="connsiteY6" fmla="*/ 639790 h 1017114"/>
              <a:gd name="connsiteX7" fmla="*/ 0 w 889463"/>
              <a:gd name="connsiteY7" fmla="*/ 362083 h 1017114"/>
              <a:gd name="connsiteX8" fmla="*/ 110516 w 889463"/>
              <a:gd name="connsiteY8" fmla="*/ 95275 h 101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463" h="1017114">
                <a:moveTo>
                  <a:pt x="110516" y="95275"/>
                </a:moveTo>
                <a:cubicBezTo>
                  <a:pt x="144657" y="61133"/>
                  <a:pt x="185310" y="33504"/>
                  <a:pt x="230452" y="14411"/>
                </a:cubicBezTo>
                <a:lnTo>
                  <a:pt x="276877" y="0"/>
                </a:lnTo>
                <a:lnTo>
                  <a:pt x="889463" y="612585"/>
                </a:lnTo>
                <a:lnTo>
                  <a:pt x="484934" y="1017114"/>
                </a:lnTo>
                <a:lnTo>
                  <a:pt x="377324" y="1017114"/>
                </a:lnTo>
                <a:cubicBezTo>
                  <a:pt x="168934" y="1017114"/>
                  <a:pt x="0" y="848180"/>
                  <a:pt x="0" y="639790"/>
                </a:cubicBezTo>
                <a:lnTo>
                  <a:pt x="0" y="362083"/>
                </a:lnTo>
                <a:cubicBezTo>
                  <a:pt x="0" y="257888"/>
                  <a:pt x="42234" y="163556"/>
                  <a:pt x="110516" y="95275"/>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98A3AD"/>
              </a:solidFill>
            </a:endParaRPr>
          </a:p>
        </p:txBody>
      </p:sp>
      <p:sp>
        <p:nvSpPr>
          <p:cNvPr id="42" name="TextBox 41"/>
          <p:cNvSpPr txBox="1"/>
          <p:nvPr/>
        </p:nvSpPr>
        <p:spPr>
          <a:xfrm>
            <a:off x="11907454" y="6481180"/>
            <a:ext cx="341760" cy="307777"/>
          </a:xfrm>
          <a:prstGeom prst="rect">
            <a:avLst/>
          </a:prstGeom>
          <a:noFill/>
        </p:spPr>
        <p:txBody>
          <a:bodyPr wrap="none" rtlCol="0">
            <a:spAutoFit/>
          </a:bodyPr>
          <a:lstStyle/>
          <a:p>
            <a:r>
              <a:rPr lang="en-US" sz="1400" b="1" dirty="0">
                <a:solidFill>
                  <a:schemeClr val="bg1"/>
                </a:solidFill>
              </a:rPr>
              <a:t>10</a:t>
            </a:r>
          </a:p>
        </p:txBody>
      </p:sp>
      <p:sp>
        <p:nvSpPr>
          <p:cNvPr id="108" name="TextBox 107"/>
          <p:cNvSpPr txBox="1"/>
          <p:nvPr/>
        </p:nvSpPr>
        <p:spPr>
          <a:xfrm>
            <a:off x="1757260" y="1231515"/>
            <a:ext cx="3152491" cy="276999"/>
          </a:xfrm>
          <a:prstGeom prst="rect">
            <a:avLst/>
          </a:prstGeom>
          <a:noFill/>
        </p:spPr>
        <p:txBody>
          <a:bodyPr wrap="square" lIns="0" tIns="0" rIns="0" bIns="0" rtlCol="0">
            <a:spAutoFit/>
          </a:bodyPr>
          <a:lstStyle/>
          <a:p>
            <a:r>
              <a:rPr lang="en-US" b="1" dirty="0">
                <a:solidFill>
                  <a:schemeClr val="bg1"/>
                </a:solidFill>
              </a:rPr>
              <a:t>IFMIS Functional Expansion </a:t>
            </a:r>
          </a:p>
        </p:txBody>
      </p:sp>
      <p:sp>
        <p:nvSpPr>
          <p:cNvPr id="2" name="Title 1" hidden="1">
            <a:extLst>
              <a:ext uri="{FF2B5EF4-FFF2-40B4-BE49-F238E27FC236}">
                <a16:creationId xmlns:a16="http://schemas.microsoft.com/office/drawing/2014/main" id="{8BD7D413-936A-4A2D-83E0-6714C8DB077C}"/>
              </a:ext>
            </a:extLst>
          </p:cNvPr>
          <p:cNvSpPr>
            <a:spLocks noGrp="1"/>
          </p:cNvSpPr>
          <p:nvPr>
            <p:ph type="title"/>
          </p:nvPr>
        </p:nvSpPr>
        <p:spPr/>
        <p:txBody>
          <a:bodyPr/>
          <a:lstStyle/>
          <a:p>
            <a:r>
              <a:rPr lang="en-US" dirty="0"/>
              <a:t>Slide 4</a:t>
            </a:r>
          </a:p>
        </p:txBody>
      </p:sp>
      <p:cxnSp>
        <p:nvCxnSpPr>
          <p:cNvPr id="43" name="Straight Connector 42">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462804"/>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462804"/>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45" name="Rectangle 44">
            <a:extLst>
              <a:ext uri="{C183D7F6-B498-43B3-948B-1728B52AA6E4}">
                <adec:decorative xmlns:adec="http://schemas.microsoft.com/office/drawing/2017/decorative" val="1"/>
              </a:ext>
            </a:extLst>
          </p:cNvPr>
          <p:cNvSpPr/>
          <p:nvPr/>
        </p:nvSpPr>
        <p:spPr>
          <a:xfrm>
            <a:off x="329434" y="662154"/>
            <a:ext cx="4807042" cy="7464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C183D7F6-B498-43B3-948B-1728B52AA6E4}">
                <adec:decorative xmlns:adec="http://schemas.microsoft.com/office/drawing/2017/decorative" val="1"/>
              </a:ext>
            </a:extLst>
          </p:cNvPr>
          <p:cNvSpPr/>
          <p:nvPr/>
        </p:nvSpPr>
        <p:spPr>
          <a:xfrm>
            <a:off x="0" y="662154"/>
            <a:ext cx="746432" cy="746432"/>
          </a:xfrm>
          <a:prstGeom prst="ellipse">
            <a:avLst/>
          </a:prstGeom>
          <a:solidFill>
            <a:srgbClr val="C0000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p:cNvSpPr txBox="1"/>
          <p:nvPr/>
        </p:nvSpPr>
        <p:spPr>
          <a:xfrm>
            <a:off x="1176128" y="910363"/>
            <a:ext cx="3430252" cy="276999"/>
          </a:xfrm>
          <a:prstGeom prst="rect">
            <a:avLst/>
          </a:prstGeom>
          <a:noFill/>
        </p:spPr>
        <p:txBody>
          <a:bodyPr wrap="square" lIns="0" tIns="0" rIns="0" bIns="0" rtlCol="0">
            <a:spAutoFit/>
          </a:bodyPr>
          <a:lstStyle/>
          <a:p>
            <a:r>
              <a:rPr lang="en-US" b="1" dirty="0">
                <a:solidFill>
                  <a:schemeClr val="bg1"/>
                </a:solidFill>
              </a:rPr>
              <a:t>Human Challenges</a:t>
            </a:r>
          </a:p>
        </p:txBody>
      </p:sp>
      <p:grpSp>
        <p:nvGrpSpPr>
          <p:cNvPr id="49" name="Group 48">
            <a:extLst>
              <a:ext uri="{FF2B5EF4-FFF2-40B4-BE49-F238E27FC236}">
                <a16:creationId xmlns:a16="http://schemas.microsoft.com/office/drawing/2014/main" id="{3D267FBA-C5F4-4FBE-A333-BF7C1B6DFE77}"/>
              </a:ext>
            </a:extLst>
          </p:cNvPr>
          <p:cNvGrpSpPr/>
          <p:nvPr/>
        </p:nvGrpSpPr>
        <p:grpSpPr>
          <a:xfrm>
            <a:off x="74091" y="743506"/>
            <a:ext cx="583728" cy="583728"/>
            <a:chOff x="8076402" y="4849639"/>
            <a:chExt cx="638175" cy="638175"/>
          </a:xfrm>
          <a:solidFill>
            <a:schemeClr val="bg1"/>
          </a:solidFill>
        </p:grpSpPr>
        <p:sp>
          <p:nvSpPr>
            <p:cNvPr id="50" name="Freeform: Shape 28">
              <a:extLst>
                <a:ext uri="{FF2B5EF4-FFF2-40B4-BE49-F238E27FC236}">
                  <a16:creationId xmlns:a16="http://schemas.microsoft.com/office/drawing/2014/main" id="{1DA4B3EC-7A52-45DF-8E35-0AF15FAD9433}"/>
                </a:ext>
              </a:extLst>
            </p:cNvPr>
            <p:cNvSpPr/>
            <p:nvPr/>
          </p:nvSpPr>
          <p:spPr>
            <a:xfrm>
              <a:off x="8278332" y="5044902"/>
              <a:ext cx="238125" cy="238125"/>
            </a:xfrm>
            <a:custGeom>
              <a:avLst/>
              <a:gdLst>
                <a:gd name="connsiteX0" fmla="*/ 119539 w 238125"/>
                <a:gd name="connsiteY0" fmla="*/ 7144 h 238125"/>
                <a:gd name="connsiteX1" fmla="*/ 7144 w 238125"/>
                <a:gd name="connsiteY1" fmla="*/ 119539 h 238125"/>
                <a:gd name="connsiteX2" fmla="*/ 119539 w 238125"/>
                <a:gd name="connsiteY2" fmla="*/ 230981 h 238125"/>
                <a:gd name="connsiteX3" fmla="*/ 231934 w 238125"/>
                <a:gd name="connsiteY3" fmla="*/ 118586 h 238125"/>
                <a:gd name="connsiteX4" fmla="*/ 119539 w 238125"/>
                <a:gd name="connsiteY4" fmla="*/ 7144 h 238125"/>
                <a:gd name="connsiteX5" fmla="*/ 119539 w 238125"/>
                <a:gd name="connsiteY5" fmla="*/ 211931 h 238125"/>
                <a:gd name="connsiteX6" fmla="*/ 26194 w 238125"/>
                <a:gd name="connsiteY6" fmla="*/ 118586 h 238125"/>
                <a:gd name="connsiteX7" fmla="*/ 119539 w 238125"/>
                <a:gd name="connsiteY7" fmla="*/ 25241 h 238125"/>
                <a:gd name="connsiteX8" fmla="*/ 212884 w 238125"/>
                <a:gd name="connsiteY8" fmla="*/ 118586 h 238125"/>
                <a:gd name="connsiteX9" fmla="*/ 119539 w 238125"/>
                <a:gd name="connsiteY9" fmla="*/ 211931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238125">
                  <a:moveTo>
                    <a:pt x="119539" y="7144"/>
                  </a:moveTo>
                  <a:cubicBezTo>
                    <a:pt x="57626" y="7144"/>
                    <a:pt x="7144" y="57626"/>
                    <a:pt x="7144" y="119539"/>
                  </a:cubicBezTo>
                  <a:cubicBezTo>
                    <a:pt x="7144" y="180499"/>
                    <a:pt x="57626" y="230981"/>
                    <a:pt x="119539" y="230981"/>
                  </a:cubicBezTo>
                  <a:cubicBezTo>
                    <a:pt x="181451" y="230981"/>
                    <a:pt x="231934" y="180499"/>
                    <a:pt x="231934" y="118586"/>
                  </a:cubicBezTo>
                  <a:cubicBezTo>
                    <a:pt x="231934" y="57626"/>
                    <a:pt x="181451" y="7144"/>
                    <a:pt x="119539" y="7144"/>
                  </a:cubicBezTo>
                  <a:close/>
                  <a:moveTo>
                    <a:pt x="119539" y="211931"/>
                  </a:moveTo>
                  <a:cubicBezTo>
                    <a:pt x="68104" y="211931"/>
                    <a:pt x="26194" y="170021"/>
                    <a:pt x="26194" y="118586"/>
                  </a:cubicBezTo>
                  <a:cubicBezTo>
                    <a:pt x="26194" y="67151"/>
                    <a:pt x="68104" y="25241"/>
                    <a:pt x="119539" y="25241"/>
                  </a:cubicBezTo>
                  <a:cubicBezTo>
                    <a:pt x="170974" y="25241"/>
                    <a:pt x="212884" y="67151"/>
                    <a:pt x="212884" y="118586"/>
                  </a:cubicBezTo>
                  <a:cubicBezTo>
                    <a:pt x="212884" y="170021"/>
                    <a:pt x="170974" y="211931"/>
                    <a:pt x="119539" y="211931"/>
                  </a:cubicBezTo>
                  <a:close/>
                </a:path>
              </a:pathLst>
            </a:custGeom>
            <a:grpFill/>
            <a:ln w="9525" cap="flat">
              <a:noFill/>
              <a:prstDash val="solid"/>
              <a:miter/>
            </a:ln>
          </p:spPr>
          <p:txBody>
            <a:bodyPr rtlCol="0" anchor="ctr"/>
            <a:lstStyle/>
            <a:p>
              <a:endParaRPr lang="en-IN"/>
            </a:p>
          </p:txBody>
        </p:sp>
        <p:sp>
          <p:nvSpPr>
            <p:cNvPr id="51" name="Freeform: Shape 29">
              <a:extLst>
                <a:ext uri="{FF2B5EF4-FFF2-40B4-BE49-F238E27FC236}">
                  <a16:creationId xmlns:a16="http://schemas.microsoft.com/office/drawing/2014/main" id="{86FC6EDE-3FFF-4AB2-BF82-2BB857045F55}"/>
                </a:ext>
              </a:extLst>
            </p:cNvPr>
            <p:cNvSpPr/>
            <p:nvPr/>
          </p:nvSpPr>
          <p:spPr>
            <a:xfrm>
              <a:off x="8330720" y="4881072"/>
              <a:ext cx="133350" cy="152400"/>
            </a:xfrm>
            <a:custGeom>
              <a:avLst/>
              <a:gdLst>
                <a:gd name="connsiteX0" fmla="*/ 60484 w 133350"/>
                <a:gd name="connsiteY0" fmla="*/ 148114 h 152400"/>
                <a:gd name="connsiteX1" fmla="*/ 73819 w 133350"/>
                <a:gd name="connsiteY1" fmla="*/ 148114 h 152400"/>
                <a:gd name="connsiteX2" fmla="*/ 124301 w 133350"/>
                <a:gd name="connsiteY2" fmla="*/ 97631 h 152400"/>
                <a:gd name="connsiteX3" fmla="*/ 124301 w 133350"/>
                <a:gd name="connsiteY3" fmla="*/ 84296 h 152400"/>
                <a:gd name="connsiteX4" fmla="*/ 110966 w 133350"/>
                <a:gd name="connsiteY4" fmla="*/ 84296 h 152400"/>
                <a:gd name="connsiteX5" fmla="*/ 76676 w 133350"/>
                <a:gd name="connsiteY5" fmla="*/ 118586 h 152400"/>
                <a:gd name="connsiteX6" fmla="*/ 76676 w 133350"/>
                <a:gd name="connsiteY6" fmla="*/ 16669 h 152400"/>
                <a:gd name="connsiteX7" fmla="*/ 67151 w 133350"/>
                <a:gd name="connsiteY7" fmla="*/ 7144 h 152400"/>
                <a:gd name="connsiteX8" fmla="*/ 57626 w 133350"/>
                <a:gd name="connsiteY8" fmla="*/ 16669 h 152400"/>
                <a:gd name="connsiteX9" fmla="*/ 57626 w 133350"/>
                <a:gd name="connsiteY9" fmla="*/ 118586 h 152400"/>
                <a:gd name="connsiteX10" fmla="*/ 23336 w 133350"/>
                <a:gd name="connsiteY10" fmla="*/ 84296 h 152400"/>
                <a:gd name="connsiteX11" fmla="*/ 10001 w 133350"/>
                <a:gd name="connsiteY11" fmla="*/ 84296 h 152400"/>
                <a:gd name="connsiteX12" fmla="*/ 10001 w 133350"/>
                <a:gd name="connsiteY12" fmla="*/ 97631 h 152400"/>
                <a:gd name="connsiteX13" fmla="*/ 60484 w 133350"/>
                <a:gd name="connsiteY13" fmla="*/ 14811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350" h="152400">
                  <a:moveTo>
                    <a:pt x="60484" y="148114"/>
                  </a:moveTo>
                  <a:cubicBezTo>
                    <a:pt x="64294" y="151924"/>
                    <a:pt x="70009" y="151924"/>
                    <a:pt x="73819" y="148114"/>
                  </a:cubicBezTo>
                  <a:lnTo>
                    <a:pt x="124301" y="97631"/>
                  </a:lnTo>
                  <a:cubicBezTo>
                    <a:pt x="128111" y="93821"/>
                    <a:pt x="128111" y="88106"/>
                    <a:pt x="124301" y="84296"/>
                  </a:cubicBezTo>
                  <a:cubicBezTo>
                    <a:pt x="120491" y="80486"/>
                    <a:pt x="114776" y="80486"/>
                    <a:pt x="110966" y="84296"/>
                  </a:cubicBezTo>
                  <a:lnTo>
                    <a:pt x="76676" y="118586"/>
                  </a:lnTo>
                  <a:lnTo>
                    <a:pt x="76676" y="16669"/>
                  </a:lnTo>
                  <a:cubicBezTo>
                    <a:pt x="76676" y="10954"/>
                    <a:pt x="72866" y="7144"/>
                    <a:pt x="67151" y="7144"/>
                  </a:cubicBezTo>
                  <a:cubicBezTo>
                    <a:pt x="61436" y="7144"/>
                    <a:pt x="57626" y="10954"/>
                    <a:pt x="57626" y="16669"/>
                  </a:cubicBezTo>
                  <a:lnTo>
                    <a:pt x="57626" y="118586"/>
                  </a:lnTo>
                  <a:lnTo>
                    <a:pt x="23336" y="84296"/>
                  </a:lnTo>
                  <a:cubicBezTo>
                    <a:pt x="19526" y="80486"/>
                    <a:pt x="13811" y="80486"/>
                    <a:pt x="10001" y="84296"/>
                  </a:cubicBezTo>
                  <a:cubicBezTo>
                    <a:pt x="6191" y="88106"/>
                    <a:pt x="6191" y="93821"/>
                    <a:pt x="10001" y="97631"/>
                  </a:cubicBezTo>
                  <a:lnTo>
                    <a:pt x="60484" y="148114"/>
                  </a:lnTo>
                  <a:close/>
                </a:path>
              </a:pathLst>
            </a:custGeom>
            <a:grpFill/>
            <a:ln w="9525" cap="flat">
              <a:noFill/>
              <a:prstDash val="solid"/>
              <a:miter/>
            </a:ln>
          </p:spPr>
          <p:txBody>
            <a:bodyPr rtlCol="0" anchor="ctr"/>
            <a:lstStyle/>
            <a:p>
              <a:endParaRPr lang="en-IN"/>
            </a:p>
          </p:txBody>
        </p:sp>
        <p:sp>
          <p:nvSpPr>
            <p:cNvPr id="52" name="Freeform: Shape 30">
              <a:extLst>
                <a:ext uri="{FF2B5EF4-FFF2-40B4-BE49-F238E27FC236}">
                  <a16:creationId xmlns:a16="http://schemas.microsoft.com/office/drawing/2014/main" id="{965595EC-5D31-4CAF-86F2-1783B8EE5D81}"/>
                </a:ext>
              </a:extLst>
            </p:cNvPr>
            <p:cNvSpPr/>
            <p:nvPr/>
          </p:nvSpPr>
          <p:spPr>
            <a:xfrm>
              <a:off x="8529792" y="5103957"/>
              <a:ext cx="152400" cy="133350"/>
            </a:xfrm>
            <a:custGeom>
              <a:avLst/>
              <a:gdLst>
                <a:gd name="connsiteX0" fmla="*/ 141446 w 152400"/>
                <a:gd name="connsiteY0" fmla="*/ 57626 h 133350"/>
                <a:gd name="connsiteX1" fmla="*/ 39529 w 152400"/>
                <a:gd name="connsiteY1" fmla="*/ 57626 h 133350"/>
                <a:gd name="connsiteX2" fmla="*/ 73819 w 152400"/>
                <a:gd name="connsiteY2" fmla="*/ 23336 h 133350"/>
                <a:gd name="connsiteX3" fmla="*/ 73819 w 152400"/>
                <a:gd name="connsiteY3" fmla="*/ 10001 h 133350"/>
                <a:gd name="connsiteX4" fmla="*/ 60484 w 152400"/>
                <a:gd name="connsiteY4" fmla="*/ 10001 h 133350"/>
                <a:gd name="connsiteX5" fmla="*/ 10001 w 152400"/>
                <a:gd name="connsiteY5" fmla="*/ 60484 h 133350"/>
                <a:gd name="connsiteX6" fmla="*/ 10001 w 152400"/>
                <a:gd name="connsiteY6" fmla="*/ 73819 h 133350"/>
                <a:gd name="connsiteX7" fmla="*/ 60484 w 152400"/>
                <a:gd name="connsiteY7" fmla="*/ 124301 h 133350"/>
                <a:gd name="connsiteX8" fmla="*/ 73819 w 152400"/>
                <a:gd name="connsiteY8" fmla="*/ 124301 h 133350"/>
                <a:gd name="connsiteX9" fmla="*/ 73819 w 152400"/>
                <a:gd name="connsiteY9" fmla="*/ 110966 h 133350"/>
                <a:gd name="connsiteX10" fmla="*/ 39529 w 152400"/>
                <a:gd name="connsiteY10" fmla="*/ 76676 h 133350"/>
                <a:gd name="connsiteX11" fmla="*/ 141446 w 152400"/>
                <a:gd name="connsiteY11" fmla="*/ 76676 h 133350"/>
                <a:gd name="connsiteX12" fmla="*/ 150971 w 152400"/>
                <a:gd name="connsiteY12" fmla="*/ 67151 h 133350"/>
                <a:gd name="connsiteX13" fmla="*/ 141446 w 152400"/>
                <a:gd name="connsiteY13" fmla="*/ 5762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33350">
                  <a:moveTo>
                    <a:pt x="141446" y="57626"/>
                  </a:moveTo>
                  <a:lnTo>
                    <a:pt x="39529" y="57626"/>
                  </a:lnTo>
                  <a:lnTo>
                    <a:pt x="73819" y="23336"/>
                  </a:lnTo>
                  <a:cubicBezTo>
                    <a:pt x="77629" y="19526"/>
                    <a:pt x="77629" y="13811"/>
                    <a:pt x="73819" y="10001"/>
                  </a:cubicBezTo>
                  <a:cubicBezTo>
                    <a:pt x="70009" y="6191"/>
                    <a:pt x="64294" y="6191"/>
                    <a:pt x="60484" y="10001"/>
                  </a:cubicBezTo>
                  <a:lnTo>
                    <a:pt x="10001" y="60484"/>
                  </a:lnTo>
                  <a:cubicBezTo>
                    <a:pt x="6191" y="64294"/>
                    <a:pt x="6191" y="70009"/>
                    <a:pt x="10001" y="73819"/>
                  </a:cubicBezTo>
                  <a:lnTo>
                    <a:pt x="60484" y="124301"/>
                  </a:lnTo>
                  <a:cubicBezTo>
                    <a:pt x="64294" y="128111"/>
                    <a:pt x="70009" y="128111"/>
                    <a:pt x="73819" y="124301"/>
                  </a:cubicBezTo>
                  <a:cubicBezTo>
                    <a:pt x="77629" y="120491"/>
                    <a:pt x="77629" y="114776"/>
                    <a:pt x="73819" y="110966"/>
                  </a:cubicBezTo>
                  <a:lnTo>
                    <a:pt x="39529" y="76676"/>
                  </a:lnTo>
                  <a:lnTo>
                    <a:pt x="141446" y="76676"/>
                  </a:lnTo>
                  <a:cubicBezTo>
                    <a:pt x="147161" y="76676"/>
                    <a:pt x="150971" y="72866"/>
                    <a:pt x="150971" y="67151"/>
                  </a:cubicBezTo>
                  <a:cubicBezTo>
                    <a:pt x="150971" y="61436"/>
                    <a:pt x="146209" y="57626"/>
                    <a:pt x="141446" y="57626"/>
                  </a:cubicBezTo>
                  <a:close/>
                </a:path>
              </a:pathLst>
            </a:custGeom>
            <a:grpFill/>
            <a:ln w="9525" cap="flat">
              <a:noFill/>
              <a:prstDash val="solid"/>
              <a:miter/>
            </a:ln>
          </p:spPr>
          <p:txBody>
            <a:bodyPr rtlCol="0" anchor="ctr"/>
            <a:lstStyle/>
            <a:p>
              <a:endParaRPr lang="en-IN"/>
            </a:p>
          </p:txBody>
        </p:sp>
        <p:sp>
          <p:nvSpPr>
            <p:cNvPr id="53" name="Freeform: Shape 31">
              <a:extLst>
                <a:ext uri="{FF2B5EF4-FFF2-40B4-BE49-F238E27FC236}">
                  <a16:creationId xmlns:a16="http://schemas.microsoft.com/office/drawing/2014/main" id="{E24DBD1B-2C08-4E2E-866D-4F62B9F9B2F4}"/>
                </a:ext>
              </a:extLst>
            </p:cNvPr>
            <p:cNvSpPr/>
            <p:nvPr/>
          </p:nvSpPr>
          <p:spPr>
            <a:xfrm>
              <a:off x="8107835" y="5103957"/>
              <a:ext cx="152400" cy="133350"/>
            </a:xfrm>
            <a:custGeom>
              <a:avLst/>
              <a:gdLst>
                <a:gd name="connsiteX0" fmla="*/ 148114 w 152400"/>
                <a:gd name="connsiteY0" fmla="*/ 60484 h 133350"/>
                <a:gd name="connsiteX1" fmla="*/ 97631 w 152400"/>
                <a:gd name="connsiteY1" fmla="*/ 10001 h 133350"/>
                <a:gd name="connsiteX2" fmla="*/ 84296 w 152400"/>
                <a:gd name="connsiteY2" fmla="*/ 10001 h 133350"/>
                <a:gd name="connsiteX3" fmla="*/ 84296 w 152400"/>
                <a:gd name="connsiteY3" fmla="*/ 23336 h 133350"/>
                <a:gd name="connsiteX4" fmla="*/ 118586 w 152400"/>
                <a:gd name="connsiteY4" fmla="*/ 57626 h 133350"/>
                <a:gd name="connsiteX5" fmla="*/ 16669 w 152400"/>
                <a:gd name="connsiteY5" fmla="*/ 57626 h 133350"/>
                <a:gd name="connsiteX6" fmla="*/ 7144 w 152400"/>
                <a:gd name="connsiteY6" fmla="*/ 67151 h 133350"/>
                <a:gd name="connsiteX7" fmla="*/ 16669 w 152400"/>
                <a:gd name="connsiteY7" fmla="*/ 76676 h 133350"/>
                <a:gd name="connsiteX8" fmla="*/ 118586 w 152400"/>
                <a:gd name="connsiteY8" fmla="*/ 76676 h 133350"/>
                <a:gd name="connsiteX9" fmla="*/ 84296 w 152400"/>
                <a:gd name="connsiteY9" fmla="*/ 110966 h 133350"/>
                <a:gd name="connsiteX10" fmla="*/ 84296 w 152400"/>
                <a:gd name="connsiteY10" fmla="*/ 124301 h 133350"/>
                <a:gd name="connsiteX11" fmla="*/ 97631 w 152400"/>
                <a:gd name="connsiteY11" fmla="*/ 124301 h 133350"/>
                <a:gd name="connsiteX12" fmla="*/ 148114 w 152400"/>
                <a:gd name="connsiteY12" fmla="*/ 73819 h 133350"/>
                <a:gd name="connsiteX13" fmla="*/ 148114 w 152400"/>
                <a:gd name="connsiteY13" fmla="*/ 6048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33350">
                  <a:moveTo>
                    <a:pt x="148114" y="60484"/>
                  </a:moveTo>
                  <a:lnTo>
                    <a:pt x="97631" y="10001"/>
                  </a:lnTo>
                  <a:cubicBezTo>
                    <a:pt x="93821" y="6191"/>
                    <a:pt x="88106" y="6191"/>
                    <a:pt x="84296" y="10001"/>
                  </a:cubicBezTo>
                  <a:cubicBezTo>
                    <a:pt x="80486" y="13811"/>
                    <a:pt x="80486" y="19526"/>
                    <a:pt x="84296" y="23336"/>
                  </a:cubicBezTo>
                  <a:lnTo>
                    <a:pt x="118586" y="57626"/>
                  </a:lnTo>
                  <a:lnTo>
                    <a:pt x="16669" y="57626"/>
                  </a:lnTo>
                  <a:cubicBezTo>
                    <a:pt x="10954" y="57626"/>
                    <a:pt x="7144" y="61436"/>
                    <a:pt x="7144" y="67151"/>
                  </a:cubicBezTo>
                  <a:cubicBezTo>
                    <a:pt x="7144" y="72866"/>
                    <a:pt x="10954" y="76676"/>
                    <a:pt x="16669" y="76676"/>
                  </a:cubicBezTo>
                  <a:lnTo>
                    <a:pt x="118586" y="76676"/>
                  </a:lnTo>
                  <a:lnTo>
                    <a:pt x="84296" y="110966"/>
                  </a:lnTo>
                  <a:cubicBezTo>
                    <a:pt x="80486" y="114776"/>
                    <a:pt x="80486" y="120491"/>
                    <a:pt x="84296" y="124301"/>
                  </a:cubicBezTo>
                  <a:cubicBezTo>
                    <a:pt x="88106" y="128111"/>
                    <a:pt x="93821" y="128111"/>
                    <a:pt x="97631" y="124301"/>
                  </a:cubicBezTo>
                  <a:lnTo>
                    <a:pt x="148114" y="73819"/>
                  </a:lnTo>
                  <a:cubicBezTo>
                    <a:pt x="151924" y="70009"/>
                    <a:pt x="151924" y="64294"/>
                    <a:pt x="148114" y="60484"/>
                  </a:cubicBezTo>
                  <a:close/>
                </a:path>
              </a:pathLst>
            </a:custGeom>
            <a:grpFill/>
            <a:ln w="9525" cap="flat">
              <a:noFill/>
              <a:prstDash val="solid"/>
              <a:miter/>
            </a:ln>
          </p:spPr>
          <p:txBody>
            <a:bodyPr rtlCol="0" anchor="ctr"/>
            <a:lstStyle/>
            <a:p>
              <a:endParaRPr lang="en-IN"/>
            </a:p>
          </p:txBody>
        </p:sp>
        <p:sp>
          <p:nvSpPr>
            <p:cNvPr id="54" name="Freeform: Shape 33">
              <a:extLst>
                <a:ext uri="{FF2B5EF4-FFF2-40B4-BE49-F238E27FC236}">
                  <a16:creationId xmlns:a16="http://schemas.microsoft.com/office/drawing/2014/main" id="{FD79683E-FE33-4B73-886B-E0919B54773E}"/>
                </a:ext>
              </a:extLst>
            </p:cNvPr>
            <p:cNvSpPr/>
            <p:nvPr/>
          </p:nvSpPr>
          <p:spPr>
            <a:xfrm>
              <a:off x="8485977" y="4961082"/>
              <a:ext cx="114300" cy="114300"/>
            </a:xfrm>
            <a:custGeom>
              <a:avLst/>
              <a:gdLst>
                <a:gd name="connsiteX0" fmla="*/ 16669 w 114300"/>
                <a:gd name="connsiteY0" fmla="*/ 114776 h 114300"/>
                <a:gd name="connsiteX1" fmla="*/ 88106 w 114300"/>
                <a:gd name="connsiteY1" fmla="*/ 114776 h 114300"/>
                <a:gd name="connsiteX2" fmla="*/ 97631 w 114300"/>
                <a:gd name="connsiteY2" fmla="*/ 105251 h 114300"/>
                <a:gd name="connsiteX3" fmla="*/ 88106 w 114300"/>
                <a:gd name="connsiteY3" fmla="*/ 95726 h 114300"/>
                <a:gd name="connsiteX4" fmla="*/ 39529 w 114300"/>
                <a:gd name="connsiteY4" fmla="*/ 95726 h 114300"/>
                <a:gd name="connsiteX5" fmla="*/ 111919 w 114300"/>
                <a:gd name="connsiteY5" fmla="*/ 23336 h 114300"/>
                <a:gd name="connsiteX6" fmla="*/ 111919 w 114300"/>
                <a:gd name="connsiteY6" fmla="*/ 10001 h 114300"/>
                <a:gd name="connsiteX7" fmla="*/ 98584 w 114300"/>
                <a:gd name="connsiteY7" fmla="*/ 10001 h 114300"/>
                <a:gd name="connsiteX8" fmla="*/ 26194 w 114300"/>
                <a:gd name="connsiteY8" fmla="*/ 82391 h 114300"/>
                <a:gd name="connsiteX9" fmla="*/ 26194 w 114300"/>
                <a:gd name="connsiteY9" fmla="*/ 33814 h 114300"/>
                <a:gd name="connsiteX10" fmla="*/ 16669 w 114300"/>
                <a:gd name="connsiteY10" fmla="*/ 24289 h 114300"/>
                <a:gd name="connsiteX11" fmla="*/ 7144 w 114300"/>
                <a:gd name="connsiteY11" fmla="*/ 33814 h 114300"/>
                <a:gd name="connsiteX12" fmla="*/ 7144 w 114300"/>
                <a:gd name="connsiteY12" fmla="*/ 105251 h 114300"/>
                <a:gd name="connsiteX13" fmla="*/ 16669 w 114300"/>
                <a:gd name="connsiteY13"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 h="114300">
                  <a:moveTo>
                    <a:pt x="16669" y="114776"/>
                  </a:moveTo>
                  <a:lnTo>
                    <a:pt x="88106" y="114776"/>
                  </a:lnTo>
                  <a:cubicBezTo>
                    <a:pt x="93821" y="114776"/>
                    <a:pt x="97631" y="110966"/>
                    <a:pt x="97631" y="105251"/>
                  </a:cubicBezTo>
                  <a:cubicBezTo>
                    <a:pt x="97631" y="99536"/>
                    <a:pt x="93821" y="95726"/>
                    <a:pt x="88106" y="95726"/>
                  </a:cubicBezTo>
                  <a:lnTo>
                    <a:pt x="39529" y="95726"/>
                  </a:lnTo>
                  <a:lnTo>
                    <a:pt x="111919" y="23336"/>
                  </a:lnTo>
                  <a:cubicBezTo>
                    <a:pt x="115729" y="19526"/>
                    <a:pt x="115729" y="13811"/>
                    <a:pt x="111919" y="10001"/>
                  </a:cubicBezTo>
                  <a:cubicBezTo>
                    <a:pt x="108109" y="6191"/>
                    <a:pt x="102394" y="6191"/>
                    <a:pt x="98584" y="10001"/>
                  </a:cubicBezTo>
                  <a:lnTo>
                    <a:pt x="26194" y="82391"/>
                  </a:lnTo>
                  <a:lnTo>
                    <a:pt x="26194" y="33814"/>
                  </a:lnTo>
                  <a:cubicBezTo>
                    <a:pt x="26194" y="28099"/>
                    <a:pt x="22384" y="24289"/>
                    <a:pt x="16669" y="24289"/>
                  </a:cubicBezTo>
                  <a:cubicBezTo>
                    <a:pt x="10954" y="24289"/>
                    <a:pt x="7144" y="28099"/>
                    <a:pt x="7144" y="33814"/>
                  </a:cubicBezTo>
                  <a:lnTo>
                    <a:pt x="7144" y="105251"/>
                  </a:lnTo>
                  <a:cubicBezTo>
                    <a:pt x="7144" y="110014"/>
                    <a:pt x="11906" y="114776"/>
                    <a:pt x="16669" y="114776"/>
                  </a:cubicBezTo>
                  <a:close/>
                </a:path>
              </a:pathLst>
            </a:custGeom>
            <a:grpFill/>
            <a:ln w="9525" cap="flat">
              <a:noFill/>
              <a:prstDash val="solid"/>
              <a:miter/>
            </a:ln>
          </p:spPr>
          <p:txBody>
            <a:bodyPr rtlCol="0" anchor="ctr"/>
            <a:lstStyle/>
            <a:p>
              <a:endParaRPr lang="en-IN"/>
            </a:p>
          </p:txBody>
        </p:sp>
        <p:sp>
          <p:nvSpPr>
            <p:cNvPr id="55" name="Freeform: Shape 36">
              <a:extLst>
                <a:ext uri="{FF2B5EF4-FFF2-40B4-BE49-F238E27FC236}">
                  <a16:creationId xmlns:a16="http://schemas.microsoft.com/office/drawing/2014/main" id="{91A1B51A-3750-48CB-A93D-DA564980CF07}"/>
                </a:ext>
              </a:extLst>
            </p:cNvPr>
            <p:cNvSpPr/>
            <p:nvPr/>
          </p:nvSpPr>
          <p:spPr>
            <a:xfrm>
              <a:off x="8187845" y="4961082"/>
              <a:ext cx="114300" cy="114300"/>
            </a:xfrm>
            <a:custGeom>
              <a:avLst/>
              <a:gdLst>
                <a:gd name="connsiteX0" fmla="*/ 82391 w 114300"/>
                <a:gd name="connsiteY0" fmla="*/ 95726 h 114300"/>
                <a:gd name="connsiteX1" fmla="*/ 33814 w 114300"/>
                <a:gd name="connsiteY1" fmla="*/ 95726 h 114300"/>
                <a:gd name="connsiteX2" fmla="*/ 24289 w 114300"/>
                <a:gd name="connsiteY2" fmla="*/ 105251 h 114300"/>
                <a:gd name="connsiteX3" fmla="*/ 33814 w 114300"/>
                <a:gd name="connsiteY3" fmla="*/ 114776 h 114300"/>
                <a:gd name="connsiteX4" fmla="*/ 105251 w 114300"/>
                <a:gd name="connsiteY4" fmla="*/ 114776 h 114300"/>
                <a:gd name="connsiteX5" fmla="*/ 114776 w 114300"/>
                <a:gd name="connsiteY5" fmla="*/ 105251 h 114300"/>
                <a:gd name="connsiteX6" fmla="*/ 114776 w 114300"/>
                <a:gd name="connsiteY6" fmla="*/ 33814 h 114300"/>
                <a:gd name="connsiteX7" fmla="*/ 105251 w 114300"/>
                <a:gd name="connsiteY7" fmla="*/ 24289 h 114300"/>
                <a:gd name="connsiteX8" fmla="*/ 95726 w 114300"/>
                <a:gd name="connsiteY8" fmla="*/ 33814 h 114300"/>
                <a:gd name="connsiteX9" fmla="*/ 95726 w 114300"/>
                <a:gd name="connsiteY9" fmla="*/ 82391 h 114300"/>
                <a:gd name="connsiteX10" fmla="*/ 23336 w 114300"/>
                <a:gd name="connsiteY10" fmla="*/ 10001 h 114300"/>
                <a:gd name="connsiteX11" fmla="*/ 10001 w 114300"/>
                <a:gd name="connsiteY11" fmla="*/ 10001 h 114300"/>
                <a:gd name="connsiteX12" fmla="*/ 10001 w 114300"/>
                <a:gd name="connsiteY12" fmla="*/ 23336 h 114300"/>
                <a:gd name="connsiteX13" fmla="*/ 82391 w 114300"/>
                <a:gd name="connsiteY13" fmla="*/ 9572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 h="114300">
                  <a:moveTo>
                    <a:pt x="82391" y="95726"/>
                  </a:moveTo>
                  <a:lnTo>
                    <a:pt x="33814" y="95726"/>
                  </a:lnTo>
                  <a:cubicBezTo>
                    <a:pt x="28099" y="95726"/>
                    <a:pt x="24289" y="99536"/>
                    <a:pt x="24289" y="105251"/>
                  </a:cubicBezTo>
                  <a:cubicBezTo>
                    <a:pt x="24289" y="110966"/>
                    <a:pt x="28099" y="114776"/>
                    <a:pt x="33814" y="114776"/>
                  </a:cubicBezTo>
                  <a:lnTo>
                    <a:pt x="105251" y="114776"/>
                  </a:lnTo>
                  <a:cubicBezTo>
                    <a:pt x="110966" y="114776"/>
                    <a:pt x="114776" y="110014"/>
                    <a:pt x="114776" y="105251"/>
                  </a:cubicBezTo>
                  <a:lnTo>
                    <a:pt x="114776" y="33814"/>
                  </a:lnTo>
                  <a:cubicBezTo>
                    <a:pt x="114776" y="28099"/>
                    <a:pt x="110966" y="24289"/>
                    <a:pt x="105251" y="24289"/>
                  </a:cubicBezTo>
                  <a:cubicBezTo>
                    <a:pt x="99536" y="24289"/>
                    <a:pt x="95726" y="28099"/>
                    <a:pt x="95726" y="33814"/>
                  </a:cubicBezTo>
                  <a:lnTo>
                    <a:pt x="95726" y="82391"/>
                  </a:lnTo>
                  <a:lnTo>
                    <a:pt x="23336" y="10001"/>
                  </a:lnTo>
                  <a:cubicBezTo>
                    <a:pt x="19526" y="6191"/>
                    <a:pt x="13811" y="6191"/>
                    <a:pt x="10001" y="10001"/>
                  </a:cubicBezTo>
                  <a:cubicBezTo>
                    <a:pt x="6191" y="13811"/>
                    <a:pt x="6191" y="19526"/>
                    <a:pt x="10001" y="23336"/>
                  </a:cubicBezTo>
                  <a:lnTo>
                    <a:pt x="82391" y="95726"/>
                  </a:lnTo>
                  <a:close/>
                </a:path>
              </a:pathLst>
            </a:custGeom>
            <a:grpFill/>
            <a:ln w="9525" cap="flat">
              <a:noFill/>
              <a:prstDash val="solid"/>
              <a:miter/>
            </a:ln>
          </p:spPr>
          <p:txBody>
            <a:bodyPr rtlCol="0" anchor="ctr"/>
            <a:lstStyle/>
            <a:p>
              <a:endParaRPr lang="en-IN"/>
            </a:p>
          </p:txBody>
        </p:sp>
        <p:sp>
          <p:nvSpPr>
            <p:cNvPr id="56" name="Freeform: Shape 39">
              <a:extLst>
                <a:ext uri="{FF2B5EF4-FFF2-40B4-BE49-F238E27FC236}">
                  <a16:creationId xmlns:a16="http://schemas.microsoft.com/office/drawing/2014/main" id="{47DB86B5-32F3-43EA-BB91-ECF3214DB81C}"/>
                </a:ext>
              </a:extLst>
            </p:cNvPr>
            <p:cNvSpPr/>
            <p:nvPr/>
          </p:nvSpPr>
          <p:spPr>
            <a:xfrm>
              <a:off x="8076402" y="4849639"/>
              <a:ext cx="638175" cy="638175"/>
            </a:xfrm>
            <a:custGeom>
              <a:avLst/>
              <a:gdLst>
                <a:gd name="connsiteX0" fmla="*/ 635794 w 638175"/>
                <a:gd name="connsiteY0" fmla="*/ 321469 h 638175"/>
                <a:gd name="connsiteX1" fmla="*/ 321469 w 638175"/>
                <a:gd name="connsiteY1" fmla="*/ 7144 h 638175"/>
                <a:gd name="connsiteX2" fmla="*/ 7144 w 638175"/>
                <a:gd name="connsiteY2" fmla="*/ 321469 h 638175"/>
                <a:gd name="connsiteX3" fmla="*/ 321469 w 638175"/>
                <a:gd name="connsiteY3" fmla="*/ 635794 h 638175"/>
                <a:gd name="connsiteX4" fmla="*/ 635794 w 638175"/>
                <a:gd name="connsiteY4" fmla="*/ 321469 h 638175"/>
                <a:gd name="connsiteX5" fmla="*/ 152876 w 638175"/>
                <a:gd name="connsiteY5" fmla="*/ 563404 h 638175"/>
                <a:gd name="connsiteX6" fmla="*/ 272891 w 638175"/>
                <a:gd name="connsiteY6" fmla="*/ 451961 h 638175"/>
                <a:gd name="connsiteX7" fmla="*/ 369094 w 638175"/>
                <a:gd name="connsiteY7" fmla="*/ 451961 h 638175"/>
                <a:gd name="connsiteX8" fmla="*/ 489109 w 638175"/>
                <a:gd name="connsiteY8" fmla="*/ 563404 h 638175"/>
                <a:gd name="connsiteX9" fmla="*/ 321469 w 638175"/>
                <a:gd name="connsiteY9" fmla="*/ 616744 h 638175"/>
                <a:gd name="connsiteX10" fmla="*/ 152876 w 638175"/>
                <a:gd name="connsiteY10" fmla="*/ 563404 h 638175"/>
                <a:gd name="connsiteX11" fmla="*/ 507206 w 638175"/>
                <a:gd name="connsiteY11" fmla="*/ 551021 h 638175"/>
                <a:gd name="connsiteX12" fmla="*/ 369094 w 638175"/>
                <a:gd name="connsiteY12" fmla="*/ 433864 h 638175"/>
                <a:gd name="connsiteX13" fmla="*/ 273844 w 638175"/>
                <a:gd name="connsiteY13" fmla="*/ 433864 h 638175"/>
                <a:gd name="connsiteX14" fmla="*/ 135731 w 638175"/>
                <a:gd name="connsiteY14" fmla="*/ 551021 h 638175"/>
                <a:gd name="connsiteX15" fmla="*/ 26194 w 638175"/>
                <a:gd name="connsiteY15" fmla="*/ 321469 h 638175"/>
                <a:gd name="connsiteX16" fmla="*/ 321469 w 638175"/>
                <a:gd name="connsiteY16" fmla="*/ 26194 h 638175"/>
                <a:gd name="connsiteX17" fmla="*/ 616744 w 638175"/>
                <a:gd name="connsiteY17" fmla="*/ 321469 h 638175"/>
                <a:gd name="connsiteX18" fmla="*/ 507206 w 638175"/>
                <a:gd name="connsiteY18" fmla="*/ 551021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8175" h="638175">
                  <a:moveTo>
                    <a:pt x="635794" y="321469"/>
                  </a:moveTo>
                  <a:cubicBezTo>
                    <a:pt x="635794" y="148114"/>
                    <a:pt x="494824" y="7144"/>
                    <a:pt x="321469" y="7144"/>
                  </a:cubicBezTo>
                  <a:cubicBezTo>
                    <a:pt x="148114" y="7144"/>
                    <a:pt x="7144" y="148114"/>
                    <a:pt x="7144" y="321469"/>
                  </a:cubicBezTo>
                  <a:cubicBezTo>
                    <a:pt x="7144" y="494824"/>
                    <a:pt x="148114" y="635794"/>
                    <a:pt x="321469" y="635794"/>
                  </a:cubicBezTo>
                  <a:cubicBezTo>
                    <a:pt x="494824" y="635794"/>
                    <a:pt x="635794" y="494824"/>
                    <a:pt x="635794" y="321469"/>
                  </a:cubicBezTo>
                  <a:close/>
                  <a:moveTo>
                    <a:pt x="152876" y="563404"/>
                  </a:moveTo>
                  <a:cubicBezTo>
                    <a:pt x="157639" y="500539"/>
                    <a:pt x="210026" y="451961"/>
                    <a:pt x="272891" y="451961"/>
                  </a:cubicBezTo>
                  <a:lnTo>
                    <a:pt x="369094" y="451961"/>
                  </a:lnTo>
                  <a:cubicBezTo>
                    <a:pt x="432911" y="451961"/>
                    <a:pt x="484346" y="500539"/>
                    <a:pt x="489109" y="563404"/>
                  </a:cubicBezTo>
                  <a:cubicBezTo>
                    <a:pt x="442436" y="596741"/>
                    <a:pt x="384334" y="616744"/>
                    <a:pt x="321469" y="616744"/>
                  </a:cubicBezTo>
                  <a:cubicBezTo>
                    <a:pt x="258604" y="616744"/>
                    <a:pt x="200501" y="596741"/>
                    <a:pt x="152876" y="563404"/>
                  </a:cubicBezTo>
                  <a:close/>
                  <a:moveTo>
                    <a:pt x="507206" y="551021"/>
                  </a:moveTo>
                  <a:cubicBezTo>
                    <a:pt x="496729" y="484346"/>
                    <a:pt x="438626" y="433864"/>
                    <a:pt x="369094" y="433864"/>
                  </a:cubicBezTo>
                  <a:lnTo>
                    <a:pt x="273844" y="433864"/>
                  </a:lnTo>
                  <a:cubicBezTo>
                    <a:pt x="204311" y="433864"/>
                    <a:pt x="147161" y="484346"/>
                    <a:pt x="135731" y="551021"/>
                  </a:cubicBezTo>
                  <a:cubicBezTo>
                    <a:pt x="69056" y="496729"/>
                    <a:pt x="26194" y="413861"/>
                    <a:pt x="26194" y="321469"/>
                  </a:cubicBezTo>
                  <a:cubicBezTo>
                    <a:pt x="26194" y="158591"/>
                    <a:pt x="158591" y="26194"/>
                    <a:pt x="321469" y="26194"/>
                  </a:cubicBezTo>
                  <a:cubicBezTo>
                    <a:pt x="484346" y="26194"/>
                    <a:pt x="616744" y="158591"/>
                    <a:pt x="616744" y="321469"/>
                  </a:cubicBezTo>
                  <a:cubicBezTo>
                    <a:pt x="616744" y="413861"/>
                    <a:pt x="573881" y="496729"/>
                    <a:pt x="507206" y="551021"/>
                  </a:cubicBezTo>
                  <a:close/>
                </a:path>
              </a:pathLst>
            </a:custGeom>
            <a:grpFill/>
            <a:ln w="9525" cap="flat">
              <a:noFill/>
              <a:prstDash val="solid"/>
              <a:miter/>
            </a:ln>
          </p:spPr>
          <p:txBody>
            <a:bodyPr rtlCol="0" anchor="ctr"/>
            <a:lstStyle/>
            <a:p>
              <a:endParaRPr lang="en-IN"/>
            </a:p>
          </p:txBody>
        </p:sp>
      </p:grpSp>
      <p:sp>
        <p:nvSpPr>
          <p:cNvPr id="26" name="TextBox 25"/>
          <p:cNvSpPr txBox="1"/>
          <p:nvPr/>
        </p:nvSpPr>
        <p:spPr>
          <a:xfrm>
            <a:off x="6845069" y="1344659"/>
            <a:ext cx="5040874" cy="5321317"/>
          </a:xfrm>
          <a:prstGeom prst="rect">
            <a:avLst/>
          </a:prstGeom>
          <a:solidFill>
            <a:schemeClr val="bg1">
              <a:lumMod val="95000"/>
              <a:alpha val="92000"/>
            </a:schemeClr>
          </a:solidFill>
        </p:spPr>
        <p:txBody>
          <a:bodyPr wrap="square" lIns="182880" rtlCol="0" anchor="ctr">
            <a:noAutofit/>
          </a:bodyPr>
          <a:lstStyle/>
          <a:p>
            <a:pPr marL="457200" indent="-457200">
              <a:lnSpc>
                <a:spcPct val="150000"/>
              </a:lnSpc>
              <a:spcBef>
                <a:spcPts val="1800"/>
              </a:spcBef>
              <a:buClr>
                <a:schemeClr val="accent3">
                  <a:lumMod val="50000"/>
                </a:schemeClr>
              </a:buClr>
              <a:buSzPct val="150000"/>
              <a:buFont typeface="Wingdings" panose="05000000000000000000" pitchFamily="2" charset="2"/>
              <a:buChar char="§"/>
            </a:pPr>
            <a:r>
              <a:rPr lang="en-US" sz="2000" dirty="0">
                <a:ea typeface="Avenir Book" charset="0"/>
                <a:cs typeface="Microsoft New Tai Lue" panose="020B0502040204020203" pitchFamily="34" charset="0"/>
              </a:rPr>
              <a:t>Lack of official guidelines, policies and procedures for institutions or departments that need business process automation. </a:t>
            </a:r>
          </a:p>
          <a:p>
            <a:pPr marL="457200" indent="-457200">
              <a:lnSpc>
                <a:spcPct val="150000"/>
              </a:lnSpc>
              <a:spcBef>
                <a:spcPts val="1800"/>
              </a:spcBef>
              <a:buClr>
                <a:schemeClr val="accent3">
                  <a:lumMod val="50000"/>
                </a:schemeClr>
              </a:buClr>
              <a:buSzPct val="150000"/>
              <a:buFont typeface="Wingdings" panose="05000000000000000000" pitchFamily="2" charset="2"/>
              <a:buChar char="§"/>
            </a:pPr>
            <a:r>
              <a:rPr lang="en-US" sz="2000" dirty="0">
                <a:ea typeface="Avenir Book" charset="0"/>
                <a:cs typeface="Microsoft New Tai Lue" panose="020B0502040204020203" pitchFamily="34" charset="0"/>
              </a:rPr>
              <a:t>Automation Cost vs ROI</a:t>
            </a:r>
          </a:p>
          <a:p>
            <a:pPr marL="457200" indent="-457200">
              <a:lnSpc>
                <a:spcPct val="150000"/>
              </a:lnSpc>
              <a:spcBef>
                <a:spcPts val="1800"/>
              </a:spcBef>
              <a:buClr>
                <a:schemeClr val="accent3">
                  <a:lumMod val="50000"/>
                </a:schemeClr>
              </a:buClr>
              <a:buSzPct val="150000"/>
              <a:buFont typeface="Wingdings" panose="05000000000000000000" pitchFamily="2" charset="2"/>
              <a:buChar char="§"/>
            </a:pPr>
            <a:r>
              <a:rPr lang="en-US" sz="2000" dirty="0">
                <a:ea typeface="Avenir Book" charset="0"/>
                <a:cs typeface="Microsoft New Tai Lue" panose="020B0502040204020203" pitchFamily="34" charset="0"/>
              </a:rPr>
              <a:t>Ownership and coordination between institutions: Education vs Finance (SDMS as one systems owned by two ministries), Health vs Finance (?), Infrastructure vs Finance (?)</a:t>
            </a:r>
          </a:p>
        </p:txBody>
      </p:sp>
      <p:sp>
        <p:nvSpPr>
          <p:cNvPr id="25" name="Rectangle 24">
            <a:extLst>
              <a:ext uri="{C183D7F6-B498-43B3-948B-1728B52AA6E4}">
                <adec:decorative xmlns:adec="http://schemas.microsoft.com/office/drawing/2017/decorative" val="1"/>
              </a:ext>
            </a:extLst>
          </p:cNvPr>
          <p:cNvSpPr/>
          <p:nvPr/>
        </p:nvSpPr>
        <p:spPr>
          <a:xfrm>
            <a:off x="7100412" y="602910"/>
            <a:ext cx="4807042" cy="7464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C183D7F6-B498-43B3-948B-1728B52AA6E4}">
                <adec:decorative xmlns:adec="http://schemas.microsoft.com/office/drawing/2017/decorative" val="1"/>
              </a:ext>
            </a:extLst>
          </p:cNvPr>
          <p:cNvSpPr/>
          <p:nvPr/>
        </p:nvSpPr>
        <p:spPr>
          <a:xfrm>
            <a:off x="6770978" y="602910"/>
            <a:ext cx="746432" cy="746432"/>
          </a:xfrm>
          <a:prstGeom prst="ellipse">
            <a:avLst/>
          </a:prstGeom>
          <a:solidFill>
            <a:srgbClr val="C0000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947106" y="851119"/>
            <a:ext cx="3430252" cy="276999"/>
          </a:xfrm>
          <a:prstGeom prst="rect">
            <a:avLst/>
          </a:prstGeom>
          <a:noFill/>
        </p:spPr>
        <p:txBody>
          <a:bodyPr wrap="square" lIns="0" tIns="0" rIns="0" bIns="0" rtlCol="0">
            <a:spAutoFit/>
          </a:bodyPr>
          <a:lstStyle/>
          <a:p>
            <a:r>
              <a:rPr lang="en-US" b="1" dirty="0">
                <a:solidFill>
                  <a:schemeClr val="bg1"/>
                </a:solidFill>
              </a:rPr>
              <a:t>Institution Challenges</a:t>
            </a:r>
          </a:p>
        </p:txBody>
      </p:sp>
      <p:sp>
        <p:nvSpPr>
          <p:cNvPr id="37" name="TextBox 36"/>
          <p:cNvSpPr txBox="1"/>
          <p:nvPr/>
        </p:nvSpPr>
        <p:spPr>
          <a:xfrm>
            <a:off x="107291" y="1403903"/>
            <a:ext cx="5040874" cy="5454097"/>
          </a:xfrm>
          <a:prstGeom prst="rect">
            <a:avLst/>
          </a:prstGeom>
          <a:solidFill>
            <a:schemeClr val="bg1">
              <a:lumMod val="95000"/>
              <a:alpha val="92000"/>
            </a:schemeClr>
          </a:solidFill>
        </p:spPr>
        <p:txBody>
          <a:bodyPr wrap="square" lIns="182880" rtlCol="0" anchor="ctr">
            <a:noAutofit/>
          </a:bodyPr>
          <a:lstStyle/>
          <a:p>
            <a:pPr marL="457200" indent="-457200">
              <a:lnSpc>
                <a:spcPct val="150000"/>
              </a:lnSpc>
              <a:spcBef>
                <a:spcPts val="1800"/>
              </a:spcBef>
              <a:buClr>
                <a:schemeClr val="accent3">
                  <a:lumMod val="50000"/>
                </a:schemeClr>
              </a:buClr>
              <a:buSzPct val="150000"/>
              <a:buFont typeface="Wingdings" panose="05000000000000000000" pitchFamily="2" charset="2"/>
              <a:buChar char="§"/>
            </a:pPr>
            <a:r>
              <a:rPr lang="en-US" sz="2000" dirty="0">
                <a:ea typeface="Avenir Book" charset="0"/>
                <a:cs typeface="Microsoft New Tai Lue" panose="020B0502040204020203" pitchFamily="34" charset="0"/>
              </a:rPr>
              <a:t>Business Experts vs Computer Programmers: </a:t>
            </a:r>
            <a:r>
              <a:rPr lang="en-US" sz="2000" i="1" dirty="0">
                <a:ea typeface="Avenir Book" charset="0"/>
                <a:cs typeface="Microsoft New Tai Lue" panose="020B0502040204020203" pitchFamily="34" charset="0"/>
              </a:rPr>
              <a:t>Language differences </a:t>
            </a:r>
          </a:p>
          <a:p>
            <a:pPr marL="457200" indent="-457200">
              <a:lnSpc>
                <a:spcPct val="150000"/>
              </a:lnSpc>
              <a:spcBef>
                <a:spcPts val="1800"/>
              </a:spcBef>
              <a:buClr>
                <a:schemeClr val="accent3">
                  <a:lumMod val="50000"/>
                </a:schemeClr>
              </a:buClr>
              <a:buSzPct val="150000"/>
              <a:buFont typeface="Wingdings" panose="05000000000000000000" pitchFamily="2" charset="2"/>
              <a:buChar char="§"/>
            </a:pPr>
            <a:r>
              <a:rPr lang="en-US" sz="2000" dirty="0">
                <a:ea typeface="Avenir Book" charset="0"/>
                <a:cs typeface="Microsoft New Tai Lue" panose="020B0502040204020203" pitchFamily="34" charset="0"/>
              </a:rPr>
              <a:t>Automation skills gap: </a:t>
            </a:r>
            <a:r>
              <a:rPr lang="en-US" sz="2000" i="1" dirty="0">
                <a:ea typeface="Avenir Book" charset="0"/>
                <a:cs typeface="Microsoft New Tai Lue" panose="020B0502040204020203" pitchFamily="34" charset="0"/>
              </a:rPr>
              <a:t>The illusion of explanatory depth (IOED) is a cognitive bias where people believe that they understand a topic much better than they actually do.</a:t>
            </a:r>
            <a:endParaRPr lang="en-US" sz="2000" b="1" dirty="0">
              <a:ea typeface="Avenir Book" charset="0"/>
              <a:cs typeface="Microsoft New Tai Lue" panose="020B0502040204020203" pitchFamily="34" charset="0"/>
            </a:endParaRPr>
          </a:p>
          <a:p>
            <a:pPr marL="457200" indent="-457200">
              <a:lnSpc>
                <a:spcPct val="150000"/>
              </a:lnSpc>
              <a:spcBef>
                <a:spcPts val="1800"/>
              </a:spcBef>
              <a:buClr>
                <a:schemeClr val="accent3">
                  <a:lumMod val="50000"/>
                </a:schemeClr>
              </a:buClr>
              <a:buSzPct val="150000"/>
              <a:buFont typeface="Wingdings" panose="05000000000000000000" pitchFamily="2" charset="2"/>
              <a:buChar char="§"/>
            </a:pPr>
            <a:r>
              <a:rPr lang="en-US" sz="2000" dirty="0">
                <a:ea typeface="Avenir Book" charset="0"/>
                <a:cs typeface="Microsoft New Tai Lue" panose="020B0502040204020203" pitchFamily="34" charset="0"/>
              </a:rPr>
              <a:t>External dependencies that may not allow to move to the required speed.</a:t>
            </a:r>
          </a:p>
          <a:p>
            <a:pPr marL="457200" indent="-457200">
              <a:lnSpc>
                <a:spcPct val="150000"/>
              </a:lnSpc>
              <a:spcBef>
                <a:spcPts val="1800"/>
              </a:spcBef>
              <a:buClr>
                <a:schemeClr val="accent3">
                  <a:lumMod val="50000"/>
                </a:schemeClr>
              </a:buClr>
              <a:buSzPct val="150000"/>
              <a:buFont typeface="Wingdings" panose="05000000000000000000" pitchFamily="2" charset="2"/>
              <a:buChar char="§"/>
            </a:pPr>
            <a:r>
              <a:rPr lang="en-US" sz="2000" dirty="0">
                <a:ea typeface="Avenir Book" charset="0"/>
                <a:cs typeface="Microsoft New Tai Lue" panose="020B0502040204020203" pitchFamily="34" charset="0"/>
              </a:rPr>
              <a:t>Cybersecurity</a:t>
            </a:r>
          </a:p>
        </p:txBody>
      </p:sp>
      <p:sp>
        <p:nvSpPr>
          <p:cNvPr id="39" name="Title 1">
            <a:extLst>
              <a:ext uri="{FF2B5EF4-FFF2-40B4-BE49-F238E27FC236}">
                <a16:creationId xmlns:a16="http://schemas.microsoft.com/office/drawing/2014/main" id="{4E3F5479-058B-4FA8-92E9-18CAB8CDC5C5}"/>
              </a:ext>
            </a:extLst>
          </p:cNvPr>
          <p:cNvSpPr txBox="1">
            <a:spLocks/>
          </p:cNvSpPr>
          <p:nvPr/>
        </p:nvSpPr>
        <p:spPr>
          <a:xfrm>
            <a:off x="358318" y="193429"/>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dirty="0">
                <a:solidFill>
                  <a:schemeClr val="accent3">
                    <a:lumMod val="75000"/>
                  </a:schemeClr>
                </a:solidFill>
                <a:ea typeface="Avenir Light" charset="0"/>
                <a:cs typeface="Avenir Light" charset="0"/>
              </a:rPr>
              <a:t>Automation Challenges</a:t>
            </a:r>
            <a:endParaRPr lang="en-IN" sz="2000" dirty="0">
              <a:solidFill>
                <a:schemeClr val="accent3">
                  <a:lumMod val="75000"/>
                </a:schemeClr>
              </a:solidFill>
              <a:ea typeface="Avenir Light" charset="0"/>
              <a:cs typeface="Avenir Light" charset="0"/>
            </a:endParaRPr>
          </a:p>
        </p:txBody>
      </p:sp>
      <p:pic>
        <p:nvPicPr>
          <p:cNvPr id="40" name="Picture 39"/>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6938458" y="744253"/>
            <a:ext cx="411471" cy="411471"/>
          </a:xfrm>
          <a:prstGeom prst="rect">
            <a:avLst/>
          </a:prstGeom>
        </p:spPr>
      </p:pic>
    </p:spTree>
    <p:extLst>
      <p:ext uri="{BB962C8B-B14F-4D97-AF65-F5344CB8AC3E}">
        <p14:creationId xmlns:p14="http://schemas.microsoft.com/office/powerpoint/2010/main" val="2353246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a:extLst>
              <a:ext uri="{C183D7F6-B498-43B3-948B-1728B52AA6E4}">
                <adec:decorative xmlns:adec="http://schemas.microsoft.com/office/drawing/2017/decorative" val="1"/>
              </a:ext>
            </a:extLst>
          </p:cNvPr>
          <p:cNvSpPr/>
          <p:nvPr/>
        </p:nvSpPr>
        <p:spPr>
          <a:xfrm rot="2700000">
            <a:off x="11788943" y="6333474"/>
            <a:ext cx="527486" cy="603188"/>
          </a:xfrm>
          <a:custGeom>
            <a:avLst/>
            <a:gdLst>
              <a:gd name="connsiteX0" fmla="*/ 110516 w 889463"/>
              <a:gd name="connsiteY0" fmla="*/ 95275 h 1017114"/>
              <a:gd name="connsiteX1" fmla="*/ 230452 w 889463"/>
              <a:gd name="connsiteY1" fmla="*/ 14411 h 1017114"/>
              <a:gd name="connsiteX2" fmla="*/ 276877 w 889463"/>
              <a:gd name="connsiteY2" fmla="*/ 0 h 1017114"/>
              <a:gd name="connsiteX3" fmla="*/ 889463 w 889463"/>
              <a:gd name="connsiteY3" fmla="*/ 612585 h 1017114"/>
              <a:gd name="connsiteX4" fmla="*/ 484934 w 889463"/>
              <a:gd name="connsiteY4" fmla="*/ 1017114 h 1017114"/>
              <a:gd name="connsiteX5" fmla="*/ 377324 w 889463"/>
              <a:gd name="connsiteY5" fmla="*/ 1017114 h 1017114"/>
              <a:gd name="connsiteX6" fmla="*/ 0 w 889463"/>
              <a:gd name="connsiteY6" fmla="*/ 639790 h 1017114"/>
              <a:gd name="connsiteX7" fmla="*/ 0 w 889463"/>
              <a:gd name="connsiteY7" fmla="*/ 362083 h 1017114"/>
              <a:gd name="connsiteX8" fmla="*/ 110516 w 889463"/>
              <a:gd name="connsiteY8" fmla="*/ 95275 h 101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463" h="1017114">
                <a:moveTo>
                  <a:pt x="110516" y="95275"/>
                </a:moveTo>
                <a:cubicBezTo>
                  <a:pt x="144657" y="61133"/>
                  <a:pt x="185310" y="33504"/>
                  <a:pt x="230452" y="14411"/>
                </a:cubicBezTo>
                <a:lnTo>
                  <a:pt x="276877" y="0"/>
                </a:lnTo>
                <a:lnTo>
                  <a:pt x="889463" y="612585"/>
                </a:lnTo>
                <a:lnTo>
                  <a:pt x="484934" y="1017114"/>
                </a:lnTo>
                <a:lnTo>
                  <a:pt x="377324" y="1017114"/>
                </a:lnTo>
                <a:cubicBezTo>
                  <a:pt x="168934" y="1017114"/>
                  <a:pt x="0" y="848180"/>
                  <a:pt x="0" y="639790"/>
                </a:cubicBezTo>
                <a:lnTo>
                  <a:pt x="0" y="362083"/>
                </a:lnTo>
                <a:cubicBezTo>
                  <a:pt x="0" y="257888"/>
                  <a:pt x="42234" y="163556"/>
                  <a:pt x="110516" y="95275"/>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98A3AD"/>
              </a:solidFill>
            </a:endParaRPr>
          </a:p>
        </p:txBody>
      </p:sp>
      <p:sp>
        <p:nvSpPr>
          <p:cNvPr id="42" name="TextBox 41"/>
          <p:cNvSpPr txBox="1"/>
          <p:nvPr/>
        </p:nvSpPr>
        <p:spPr>
          <a:xfrm>
            <a:off x="11907454" y="6481180"/>
            <a:ext cx="290464" cy="307777"/>
          </a:xfrm>
          <a:prstGeom prst="rect">
            <a:avLst/>
          </a:prstGeom>
          <a:noFill/>
        </p:spPr>
        <p:txBody>
          <a:bodyPr wrap="none" rtlCol="0">
            <a:spAutoFit/>
          </a:bodyPr>
          <a:lstStyle/>
          <a:p>
            <a:r>
              <a:rPr lang="en-US" sz="1400" b="1" dirty="0">
                <a:solidFill>
                  <a:schemeClr val="bg1"/>
                </a:solidFill>
              </a:rPr>
              <a:t>4</a:t>
            </a:r>
          </a:p>
        </p:txBody>
      </p:sp>
      <p:sp>
        <p:nvSpPr>
          <p:cNvPr id="108" name="TextBox 107"/>
          <p:cNvSpPr txBox="1"/>
          <p:nvPr/>
        </p:nvSpPr>
        <p:spPr>
          <a:xfrm>
            <a:off x="1757260" y="1231515"/>
            <a:ext cx="3152491" cy="276999"/>
          </a:xfrm>
          <a:prstGeom prst="rect">
            <a:avLst/>
          </a:prstGeom>
          <a:noFill/>
        </p:spPr>
        <p:txBody>
          <a:bodyPr wrap="square" lIns="0" tIns="0" rIns="0" bIns="0" rtlCol="0">
            <a:spAutoFit/>
          </a:bodyPr>
          <a:lstStyle/>
          <a:p>
            <a:r>
              <a:rPr lang="en-US" b="1" dirty="0">
                <a:solidFill>
                  <a:schemeClr val="bg1"/>
                </a:solidFill>
              </a:rPr>
              <a:t>IFMIS Functional Expansion </a:t>
            </a:r>
          </a:p>
        </p:txBody>
      </p:sp>
      <p:sp>
        <p:nvSpPr>
          <p:cNvPr id="2" name="Title 1" hidden="1">
            <a:extLst>
              <a:ext uri="{FF2B5EF4-FFF2-40B4-BE49-F238E27FC236}">
                <a16:creationId xmlns:a16="http://schemas.microsoft.com/office/drawing/2014/main" id="{8BD7D413-936A-4A2D-83E0-6714C8DB077C}"/>
              </a:ext>
            </a:extLst>
          </p:cNvPr>
          <p:cNvSpPr>
            <a:spLocks noGrp="1"/>
          </p:cNvSpPr>
          <p:nvPr>
            <p:ph type="title"/>
          </p:nvPr>
        </p:nvSpPr>
        <p:spPr/>
        <p:txBody>
          <a:bodyPr/>
          <a:lstStyle/>
          <a:p>
            <a:r>
              <a:rPr lang="en-US" dirty="0"/>
              <a:t>Slide 4</a:t>
            </a:r>
          </a:p>
        </p:txBody>
      </p:sp>
      <p:cxnSp>
        <p:nvCxnSpPr>
          <p:cNvPr id="43" name="Straight Connector 42">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462804"/>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462804"/>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176128" y="910363"/>
            <a:ext cx="3430252" cy="276999"/>
          </a:xfrm>
          <a:prstGeom prst="rect">
            <a:avLst/>
          </a:prstGeom>
          <a:noFill/>
        </p:spPr>
        <p:txBody>
          <a:bodyPr wrap="square" lIns="0" tIns="0" rIns="0" bIns="0" rtlCol="0">
            <a:spAutoFit/>
          </a:bodyPr>
          <a:lstStyle/>
          <a:p>
            <a:r>
              <a:rPr lang="en-US" b="1" dirty="0">
                <a:solidFill>
                  <a:schemeClr val="bg1"/>
                </a:solidFill>
              </a:rPr>
              <a:t>IFMIS &amp; SDMS</a:t>
            </a:r>
          </a:p>
        </p:txBody>
      </p:sp>
      <p:grpSp>
        <p:nvGrpSpPr>
          <p:cNvPr id="49" name="Group 48">
            <a:extLst>
              <a:ext uri="{FF2B5EF4-FFF2-40B4-BE49-F238E27FC236}">
                <a16:creationId xmlns:a16="http://schemas.microsoft.com/office/drawing/2014/main" id="{3D267FBA-C5F4-4FBE-A333-BF7C1B6DFE77}"/>
              </a:ext>
            </a:extLst>
          </p:cNvPr>
          <p:cNvGrpSpPr/>
          <p:nvPr/>
        </p:nvGrpSpPr>
        <p:grpSpPr>
          <a:xfrm>
            <a:off x="74091" y="743506"/>
            <a:ext cx="583728" cy="583728"/>
            <a:chOff x="8076402" y="4849639"/>
            <a:chExt cx="638175" cy="638175"/>
          </a:xfrm>
          <a:solidFill>
            <a:schemeClr val="bg1"/>
          </a:solidFill>
        </p:grpSpPr>
        <p:sp>
          <p:nvSpPr>
            <p:cNvPr id="50" name="Freeform: Shape 28">
              <a:extLst>
                <a:ext uri="{FF2B5EF4-FFF2-40B4-BE49-F238E27FC236}">
                  <a16:creationId xmlns:a16="http://schemas.microsoft.com/office/drawing/2014/main" id="{1DA4B3EC-7A52-45DF-8E35-0AF15FAD9433}"/>
                </a:ext>
              </a:extLst>
            </p:cNvPr>
            <p:cNvSpPr/>
            <p:nvPr/>
          </p:nvSpPr>
          <p:spPr>
            <a:xfrm>
              <a:off x="8278332" y="5044902"/>
              <a:ext cx="238125" cy="238125"/>
            </a:xfrm>
            <a:custGeom>
              <a:avLst/>
              <a:gdLst>
                <a:gd name="connsiteX0" fmla="*/ 119539 w 238125"/>
                <a:gd name="connsiteY0" fmla="*/ 7144 h 238125"/>
                <a:gd name="connsiteX1" fmla="*/ 7144 w 238125"/>
                <a:gd name="connsiteY1" fmla="*/ 119539 h 238125"/>
                <a:gd name="connsiteX2" fmla="*/ 119539 w 238125"/>
                <a:gd name="connsiteY2" fmla="*/ 230981 h 238125"/>
                <a:gd name="connsiteX3" fmla="*/ 231934 w 238125"/>
                <a:gd name="connsiteY3" fmla="*/ 118586 h 238125"/>
                <a:gd name="connsiteX4" fmla="*/ 119539 w 238125"/>
                <a:gd name="connsiteY4" fmla="*/ 7144 h 238125"/>
                <a:gd name="connsiteX5" fmla="*/ 119539 w 238125"/>
                <a:gd name="connsiteY5" fmla="*/ 211931 h 238125"/>
                <a:gd name="connsiteX6" fmla="*/ 26194 w 238125"/>
                <a:gd name="connsiteY6" fmla="*/ 118586 h 238125"/>
                <a:gd name="connsiteX7" fmla="*/ 119539 w 238125"/>
                <a:gd name="connsiteY7" fmla="*/ 25241 h 238125"/>
                <a:gd name="connsiteX8" fmla="*/ 212884 w 238125"/>
                <a:gd name="connsiteY8" fmla="*/ 118586 h 238125"/>
                <a:gd name="connsiteX9" fmla="*/ 119539 w 238125"/>
                <a:gd name="connsiteY9" fmla="*/ 211931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238125">
                  <a:moveTo>
                    <a:pt x="119539" y="7144"/>
                  </a:moveTo>
                  <a:cubicBezTo>
                    <a:pt x="57626" y="7144"/>
                    <a:pt x="7144" y="57626"/>
                    <a:pt x="7144" y="119539"/>
                  </a:cubicBezTo>
                  <a:cubicBezTo>
                    <a:pt x="7144" y="180499"/>
                    <a:pt x="57626" y="230981"/>
                    <a:pt x="119539" y="230981"/>
                  </a:cubicBezTo>
                  <a:cubicBezTo>
                    <a:pt x="181451" y="230981"/>
                    <a:pt x="231934" y="180499"/>
                    <a:pt x="231934" y="118586"/>
                  </a:cubicBezTo>
                  <a:cubicBezTo>
                    <a:pt x="231934" y="57626"/>
                    <a:pt x="181451" y="7144"/>
                    <a:pt x="119539" y="7144"/>
                  </a:cubicBezTo>
                  <a:close/>
                  <a:moveTo>
                    <a:pt x="119539" y="211931"/>
                  </a:moveTo>
                  <a:cubicBezTo>
                    <a:pt x="68104" y="211931"/>
                    <a:pt x="26194" y="170021"/>
                    <a:pt x="26194" y="118586"/>
                  </a:cubicBezTo>
                  <a:cubicBezTo>
                    <a:pt x="26194" y="67151"/>
                    <a:pt x="68104" y="25241"/>
                    <a:pt x="119539" y="25241"/>
                  </a:cubicBezTo>
                  <a:cubicBezTo>
                    <a:pt x="170974" y="25241"/>
                    <a:pt x="212884" y="67151"/>
                    <a:pt x="212884" y="118586"/>
                  </a:cubicBezTo>
                  <a:cubicBezTo>
                    <a:pt x="212884" y="170021"/>
                    <a:pt x="170974" y="211931"/>
                    <a:pt x="119539" y="211931"/>
                  </a:cubicBezTo>
                  <a:close/>
                </a:path>
              </a:pathLst>
            </a:custGeom>
            <a:grpFill/>
            <a:ln w="9525" cap="flat">
              <a:noFill/>
              <a:prstDash val="solid"/>
              <a:miter/>
            </a:ln>
          </p:spPr>
          <p:txBody>
            <a:bodyPr rtlCol="0" anchor="ctr"/>
            <a:lstStyle/>
            <a:p>
              <a:endParaRPr lang="en-IN"/>
            </a:p>
          </p:txBody>
        </p:sp>
        <p:sp>
          <p:nvSpPr>
            <p:cNvPr id="51" name="Freeform: Shape 29">
              <a:extLst>
                <a:ext uri="{FF2B5EF4-FFF2-40B4-BE49-F238E27FC236}">
                  <a16:creationId xmlns:a16="http://schemas.microsoft.com/office/drawing/2014/main" id="{86FC6EDE-3FFF-4AB2-BF82-2BB857045F55}"/>
                </a:ext>
              </a:extLst>
            </p:cNvPr>
            <p:cNvSpPr/>
            <p:nvPr/>
          </p:nvSpPr>
          <p:spPr>
            <a:xfrm>
              <a:off x="8330720" y="4881072"/>
              <a:ext cx="133350" cy="152400"/>
            </a:xfrm>
            <a:custGeom>
              <a:avLst/>
              <a:gdLst>
                <a:gd name="connsiteX0" fmla="*/ 60484 w 133350"/>
                <a:gd name="connsiteY0" fmla="*/ 148114 h 152400"/>
                <a:gd name="connsiteX1" fmla="*/ 73819 w 133350"/>
                <a:gd name="connsiteY1" fmla="*/ 148114 h 152400"/>
                <a:gd name="connsiteX2" fmla="*/ 124301 w 133350"/>
                <a:gd name="connsiteY2" fmla="*/ 97631 h 152400"/>
                <a:gd name="connsiteX3" fmla="*/ 124301 w 133350"/>
                <a:gd name="connsiteY3" fmla="*/ 84296 h 152400"/>
                <a:gd name="connsiteX4" fmla="*/ 110966 w 133350"/>
                <a:gd name="connsiteY4" fmla="*/ 84296 h 152400"/>
                <a:gd name="connsiteX5" fmla="*/ 76676 w 133350"/>
                <a:gd name="connsiteY5" fmla="*/ 118586 h 152400"/>
                <a:gd name="connsiteX6" fmla="*/ 76676 w 133350"/>
                <a:gd name="connsiteY6" fmla="*/ 16669 h 152400"/>
                <a:gd name="connsiteX7" fmla="*/ 67151 w 133350"/>
                <a:gd name="connsiteY7" fmla="*/ 7144 h 152400"/>
                <a:gd name="connsiteX8" fmla="*/ 57626 w 133350"/>
                <a:gd name="connsiteY8" fmla="*/ 16669 h 152400"/>
                <a:gd name="connsiteX9" fmla="*/ 57626 w 133350"/>
                <a:gd name="connsiteY9" fmla="*/ 118586 h 152400"/>
                <a:gd name="connsiteX10" fmla="*/ 23336 w 133350"/>
                <a:gd name="connsiteY10" fmla="*/ 84296 h 152400"/>
                <a:gd name="connsiteX11" fmla="*/ 10001 w 133350"/>
                <a:gd name="connsiteY11" fmla="*/ 84296 h 152400"/>
                <a:gd name="connsiteX12" fmla="*/ 10001 w 133350"/>
                <a:gd name="connsiteY12" fmla="*/ 97631 h 152400"/>
                <a:gd name="connsiteX13" fmla="*/ 60484 w 133350"/>
                <a:gd name="connsiteY13" fmla="*/ 14811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350" h="152400">
                  <a:moveTo>
                    <a:pt x="60484" y="148114"/>
                  </a:moveTo>
                  <a:cubicBezTo>
                    <a:pt x="64294" y="151924"/>
                    <a:pt x="70009" y="151924"/>
                    <a:pt x="73819" y="148114"/>
                  </a:cubicBezTo>
                  <a:lnTo>
                    <a:pt x="124301" y="97631"/>
                  </a:lnTo>
                  <a:cubicBezTo>
                    <a:pt x="128111" y="93821"/>
                    <a:pt x="128111" y="88106"/>
                    <a:pt x="124301" y="84296"/>
                  </a:cubicBezTo>
                  <a:cubicBezTo>
                    <a:pt x="120491" y="80486"/>
                    <a:pt x="114776" y="80486"/>
                    <a:pt x="110966" y="84296"/>
                  </a:cubicBezTo>
                  <a:lnTo>
                    <a:pt x="76676" y="118586"/>
                  </a:lnTo>
                  <a:lnTo>
                    <a:pt x="76676" y="16669"/>
                  </a:lnTo>
                  <a:cubicBezTo>
                    <a:pt x="76676" y="10954"/>
                    <a:pt x="72866" y="7144"/>
                    <a:pt x="67151" y="7144"/>
                  </a:cubicBezTo>
                  <a:cubicBezTo>
                    <a:pt x="61436" y="7144"/>
                    <a:pt x="57626" y="10954"/>
                    <a:pt x="57626" y="16669"/>
                  </a:cubicBezTo>
                  <a:lnTo>
                    <a:pt x="57626" y="118586"/>
                  </a:lnTo>
                  <a:lnTo>
                    <a:pt x="23336" y="84296"/>
                  </a:lnTo>
                  <a:cubicBezTo>
                    <a:pt x="19526" y="80486"/>
                    <a:pt x="13811" y="80486"/>
                    <a:pt x="10001" y="84296"/>
                  </a:cubicBezTo>
                  <a:cubicBezTo>
                    <a:pt x="6191" y="88106"/>
                    <a:pt x="6191" y="93821"/>
                    <a:pt x="10001" y="97631"/>
                  </a:cubicBezTo>
                  <a:lnTo>
                    <a:pt x="60484" y="148114"/>
                  </a:lnTo>
                  <a:close/>
                </a:path>
              </a:pathLst>
            </a:custGeom>
            <a:grpFill/>
            <a:ln w="9525" cap="flat">
              <a:noFill/>
              <a:prstDash val="solid"/>
              <a:miter/>
            </a:ln>
          </p:spPr>
          <p:txBody>
            <a:bodyPr rtlCol="0" anchor="ctr"/>
            <a:lstStyle/>
            <a:p>
              <a:endParaRPr lang="en-IN"/>
            </a:p>
          </p:txBody>
        </p:sp>
        <p:sp>
          <p:nvSpPr>
            <p:cNvPr id="52" name="Freeform: Shape 30">
              <a:extLst>
                <a:ext uri="{FF2B5EF4-FFF2-40B4-BE49-F238E27FC236}">
                  <a16:creationId xmlns:a16="http://schemas.microsoft.com/office/drawing/2014/main" id="{965595EC-5D31-4CAF-86F2-1783B8EE5D81}"/>
                </a:ext>
              </a:extLst>
            </p:cNvPr>
            <p:cNvSpPr/>
            <p:nvPr/>
          </p:nvSpPr>
          <p:spPr>
            <a:xfrm>
              <a:off x="8529792" y="5103957"/>
              <a:ext cx="152400" cy="133350"/>
            </a:xfrm>
            <a:custGeom>
              <a:avLst/>
              <a:gdLst>
                <a:gd name="connsiteX0" fmla="*/ 141446 w 152400"/>
                <a:gd name="connsiteY0" fmla="*/ 57626 h 133350"/>
                <a:gd name="connsiteX1" fmla="*/ 39529 w 152400"/>
                <a:gd name="connsiteY1" fmla="*/ 57626 h 133350"/>
                <a:gd name="connsiteX2" fmla="*/ 73819 w 152400"/>
                <a:gd name="connsiteY2" fmla="*/ 23336 h 133350"/>
                <a:gd name="connsiteX3" fmla="*/ 73819 w 152400"/>
                <a:gd name="connsiteY3" fmla="*/ 10001 h 133350"/>
                <a:gd name="connsiteX4" fmla="*/ 60484 w 152400"/>
                <a:gd name="connsiteY4" fmla="*/ 10001 h 133350"/>
                <a:gd name="connsiteX5" fmla="*/ 10001 w 152400"/>
                <a:gd name="connsiteY5" fmla="*/ 60484 h 133350"/>
                <a:gd name="connsiteX6" fmla="*/ 10001 w 152400"/>
                <a:gd name="connsiteY6" fmla="*/ 73819 h 133350"/>
                <a:gd name="connsiteX7" fmla="*/ 60484 w 152400"/>
                <a:gd name="connsiteY7" fmla="*/ 124301 h 133350"/>
                <a:gd name="connsiteX8" fmla="*/ 73819 w 152400"/>
                <a:gd name="connsiteY8" fmla="*/ 124301 h 133350"/>
                <a:gd name="connsiteX9" fmla="*/ 73819 w 152400"/>
                <a:gd name="connsiteY9" fmla="*/ 110966 h 133350"/>
                <a:gd name="connsiteX10" fmla="*/ 39529 w 152400"/>
                <a:gd name="connsiteY10" fmla="*/ 76676 h 133350"/>
                <a:gd name="connsiteX11" fmla="*/ 141446 w 152400"/>
                <a:gd name="connsiteY11" fmla="*/ 76676 h 133350"/>
                <a:gd name="connsiteX12" fmla="*/ 150971 w 152400"/>
                <a:gd name="connsiteY12" fmla="*/ 67151 h 133350"/>
                <a:gd name="connsiteX13" fmla="*/ 141446 w 152400"/>
                <a:gd name="connsiteY13" fmla="*/ 5762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33350">
                  <a:moveTo>
                    <a:pt x="141446" y="57626"/>
                  </a:moveTo>
                  <a:lnTo>
                    <a:pt x="39529" y="57626"/>
                  </a:lnTo>
                  <a:lnTo>
                    <a:pt x="73819" y="23336"/>
                  </a:lnTo>
                  <a:cubicBezTo>
                    <a:pt x="77629" y="19526"/>
                    <a:pt x="77629" y="13811"/>
                    <a:pt x="73819" y="10001"/>
                  </a:cubicBezTo>
                  <a:cubicBezTo>
                    <a:pt x="70009" y="6191"/>
                    <a:pt x="64294" y="6191"/>
                    <a:pt x="60484" y="10001"/>
                  </a:cubicBezTo>
                  <a:lnTo>
                    <a:pt x="10001" y="60484"/>
                  </a:lnTo>
                  <a:cubicBezTo>
                    <a:pt x="6191" y="64294"/>
                    <a:pt x="6191" y="70009"/>
                    <a:pt x="10001" y="73819"/>
                  </a:cubicBezTo>
                  <a:lnTo>
                    <a:pt x="60484" y="124301"/>
                  </a:lnTo>
                  <a:cubicBezTo>
                    <a:pt x="64294" y="128111"/>
                    <a:pt x="70009" y="128111"/>
                    <a:pt x="73819" y="124301"/>
                  </a:cubicBezTo>
                  <a:cubicBezTo>
                    <a:pt x="77629" y="120491"/>
                    <a:pt x="77629" y="114776"/>
                    <a:pt x="73819" y="110966"/>
                  </a:cubicBezTo>
                  <a:lnTo>
                    <a:pt x="39529" y="76676"/>
                  </a:lnTo>
                  <a:lnTo>
                    <a:pt x="141446" y="76676"/>
                  </a:lnTo>
                  <a:cubicBezTo>
                    <a:pt x="147161" y="76676"/>
                    <a:pt x="150971" y="72866"/>
                    <a:pt x="150971" y="67151"/>
                  </a:cubicBezTo>
                  <a:cubicBezTo>
                    <a:pt x="150971" y="61436"/>
                    <a:pt x="146209" y="57626"/>
                    <a:pt x="141446" y="57626"/>
                  </a:cubicBezTo>
                  <a:close/>
                </a:path>
              </a:pathLst>
            </a:custGeom>
            <a:grpFill/>
            <a:ln w="9525" cap="flat">
              <a:noFill/>
              <a:prstDash val="solid"/>
              <a:miter/>
            </a:ln>
          </p:spPr>
          <p:txBody>
            <a:bodyPr rtlCol="0" anchor="ctr"/>
            <a:lstStyle/>
            <a:p>
              <a:endParaRPr lang="en-IN"/>
            </a:p>
          </p:txBody>
        </p:sp>
        <p:sp>
          <p:nvSpPr>
            <p:cNvPr id="53" name="Freeform: Shape 31">
              <a:extLst>
                <a:ext uri="{FF2B5EF4-FFF2-40B4-BE49-F238E27FC236}">
                  <a16:creationId xmlns:a16="http://schemas.microsoft.com/office/drawing/2014/main" id="{E24DBD1B-2C08-4E2E-866D-4F62B9F9B2F4}"/>
                </a:ext>
              </a:extLst>
            </p:cNvPr>
            <p:cNvSpPr/>
            <p:nvPr/>
          </p:nvSpPr>
          <p:spPr>
            <a:xfrm>
              <a:off x="8107835" y="5103957"/>
              <a:ext cx="152400" cy="133350"/>
            </a:xfrm>
            <a:custGeom>
              <a:avLst/>
              <a:gdLst>
                <a:gd name="connsiteX0" fmla="*/ 148114 w 152400"/>
                <a:gd name="connsiteY0" fmla="*/ 60484 h 133350"/>
                <a:gd name="connsiteX1" fmla="*/ 97631 w 152400"/>
                <a:gd name="connsiteY1" fmla="*/ 10001 h 133350"/>
                <a:gd name="connsiteX2" fmla="*/ 84296 w 152400"/>
                <a:gd name="connsiteY2" fmla="*/ 10001 h 133350"/>
                <a:gd name="connsiteX3" fmla="*/ 84296 w 152400"/>
                <a:gd name="connsiteY3" fmla="*/ 23336 h 133350"/>
                <a:gd name="connsiteX4" fmla="*/ 118586 w 152400"/>
                <a:gd name="connsiteY4" fmla="*/ 57626 h 133350"/>
                <a:gd name="connsiteX5" fmla="*/ 16669 w 152400"/>
                <a:gd name="connsiteY5" fmla="*/ 57626 h 133350"/>
                <a:gd name="connsiteX6" fmla="*/ 7144 w 152400"/>
                <a:gd name="connsiteY6" fmla="*/ 67151 h 133350"/>
                <a:gd name="connsiteX7" fmla="*/ 16669 w 152400"/>
                <a:gd name="connsiteY7" fmla="*/ 76676 h 133350"/>
                <a:gd name="connsiteX8" fmla="*/ 118586 w 152400"/>
                <a:gd name="connsiteY8" fmla="*/ 76676 h 133350"/>
                <a:gd name="connsiteX9" fmla="*/ 84296 w 152400"/>
                <a:gd name="connsiteY9" fmla="*/ 110966 h 133350"/>
                <a:gd name="connsiteX10" fmla="*/ 84296 w 152400"/>
                <a:gd name="connsiteY10" fmla="*/ 124301 h 133350"/>
                <a:gd name="connsiteX11" fmla="*/ 97631 w 152400"/>
                <a:gd name="connsiteY11" fmla="*/ 124301 h 133350"/>
                <a:gd name="connsiteX12" fmla="*/ 148114 w 152400"/>
                <a:gd name="connsiteY12" fmla="*/ 73819 h 133350"/>
                <a:gd name="connsiteX13" fmla="*/ 148114 w 152400"/>
                <a:gd name="connsiteY13" fmla="*/ 6048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33350">
                  <a:moveTo>
                    <a:pt x="148114" y="60484"/>
                  </a:moveTo>
                  <a:lnTo>
                    <a:pt x="97631" y="10001"/>
                  </a:lnTo>
                  <a:cubicBezTo>
                    <a:pt x="93821" y="6191"/>
                    <a:pt x="88106" y="6191"/>
                    <a:pt x="84296" y="10001"/>
                  </a:cubicBezTo>
                  <a:cubicBezTo>
                    <a:pt x="80486" y="13811"/>
                    <a:pt x="80486" y="19526"/>
                    <a:pt x="84296" y="23336"/>
                  </a:cubicBezTo>
                  <a:lnTo>
                    <a:pt x="118586" y="57626"/>
                  </a:lnTo>
                  <a:lnTo>
                    <a:pt x="16669" y="57626"/>
                  </a:lnTo>
                  <a:cubicBezTo>
                    <a:pt x="10954" y="57626"/>
                    <a:pt x="7144" y="61436"/>
                    <a:pt x="7144" y="67151"/>
                  </a:cubicBezTo>
                  <a:cubicBezTo>
                    <a:pt x="7144" y="72866"/>
                    <a:pt x="10954" y="76676"/>
                    <a:pt x="16669" y="76676"/>
                  </a:cubicBezTo>
                  <a:lnTo>
                    <a:pt x="118586" y="76676"/>
                  </a:lnTo>
                  <a:lnTo>
                    <a:pt x="84296" y="110966"/>
                  </a:lnTo>
                  <a:cubicBezTo>
                    <a:pt x="80486" y="114776"/>
                    <a:pt x="80486" y="120491"/>
                    <a:pt x="84296" y="124301"/>
                  </a:cubicBezTo>
                  <a:cubicBezTo>
                    <a:pt x="88106" y="128111"/>
                    <a:pt x="93821" y="128111"/>
                    <a:pt x="97631" y="124301"/>
                  </a:cubicBezTo>
                  <a:lnTo>
                    <a:pt x="148114" y="73819"/>
                  </a:lnTo>
                  <a:cubicBezTo>
                    <a:pt x="151924" y="70009"/>
                    <a:pt x="151924" y="64294"/>
                    <a:pt x="148114" y="60484"/>
                  </a:cubicBezTo>
                  <a:close/>
                </a:path>
              </a:pathLst>
            </a:custGeom>
            <a:grpFill/>
            <a:ln w="9525" cap="flat">
              <a:noFill/>
              <a:prstDash val="solid"/>
              <a:miter/>
            </a:ln>
          </p:spPr>
          <p:txBody>
            <a:bodyPr rtlCol="0" anchor="ctr"/>
            <a:lstStyle/>
            <a:p>
              <a:endParaRPr lang="en-IN"/>
            </a:p>
          </p:txBody>
        </p:sp>
        <p:sp>
          <p:nvSpPr>
            <p:cNvPr id="54" name="Freeform: Shape 33">
              <a:extLst>
                <a:ext uri="{FF2B5EF4-FFF2-40B4-BE49-F238E27FC236}">
                  <a16:creationId xmlns:a16="http://schemas.microsoft.com/office/drawing/2014/main" id="{FD79683E-FE33-4B73-886B-E0919B54773E}"/>
                </a:ext>
              </a:extLst>
            </p:cNvPr>
            <p:cNvSpPr/>
            <p:nvPr/>
          </p:nvSpPr>
          <p:spPr>
            <a:xfrm>
              <a:off x="8485977" y="4961082"/>
              <a:ext cx="114300" cy="114300"/>
            </a:xfrm>
            <a:custGeom>
              <a:avLst/>
              <a:gdLst>
                <a:gd name="connsiteX0" fmla="*/ 16669 w 114300"/>
                <a:gd name="connsiteY0" fmla="*/ 114776 h 114300"/>
                <a:gd name="connsiteX1" fmla="*/ 88106 w 114300"/>
                <a:gd name="connsiteY1" fmla="*/ 114776 h 114300"/>
                <a:gd name="connsiteX2" fmla="*/ 97631 w 114300"/>
                <a:gd name="connsiteY2" fmla="*/ 105251 h 114300"/>
                <a:gd name="connsiteX3" fmla="*/ 88106 w 114300"/>
                <a:gd name="connsiteY3" fmla="*/ 95726 h 114300"/>
                <a:gd name="connsiteX4" fmla="*/ 39529 w 114300"/>
                <a:gd name="connsiteY4" fmla="*/ 95726 h 114300"/>
                <a:gd name="connsiteX5" fmla="*/ 111919 w 114300"/>
                <a:gd name="connsiteY5" fmla="*/ 23336 h 114300"/>
                <a:gd name="connsiteX6" fmla="*/ 111919 w 114300"/>
                <a:gd name="connsiteY6" fmla="*/ 10001 h 114300"/>
                <a:gd name="connsiteX7" fmla="*/ 98584 w 114300"/>
                <a:gd name="connsiteY7" fmla="*/ 10001 h 114300"/>
                <a:gd name="connsiteX8" fmla="*/ 26194 w 114300"/>
                <a:gd name="connsiteY8" fmla="*/ 82391 h 114300"/>
                <a:gd name="connsiteX9" fmla="*/ 26194 w 114300"/>
                <a:gd name="connsiteY9" fmla="*/ 33814 h 114300"/>
                <a:gd name="connsiteX10" fmla="*/ 16669 w 114300"/>
                <a:gd name="connsiteY10" fmla="*/ 24289 h 114300"/>
                <a:gd name="connsiteX11" fmla="*/ 7144 w 114300"/>
                <a:gd name="connsiteY11" fmla="*/ 33814 h 114300"/>
                <a:gd name="connsiteX12" fmla="*/ 7144 w 114300"/>
                <a:gd name="connsiteY12" fmla="*/ 105251 h 114300"/>
                <a:gd name="connsiteX13" fmla="*/ 16669 w 114300"/>
                <a:gd name="connsiteY13"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 h="114300">
                  <a:moveTo>
                    <a:pt x="16669" y="114776"/>
                  </a:moveTo>
                  <a:lnTo>
                    <a:pt x="88106" y="114776"/>
                  </a:lnTo>
                  <a:cubicBezTo>
                    <a:pt x="93821" y="114776"/>
                    <a:pt x="97631" y="110966"/>
                    <a:pt x="97631" y="105251"/>
                  </a:cubicBezTo>
                  <a:cubicBezTo>
                    <a:pt x="97631" y="99536"/>
                    <a:pt x="93821" y="95726"/>
                    <a:pt x="88106" y="95726"/>
                  </a:cubicBezTo>
                  <a:lnTo>
                    <a:pt x="39529" y="95726"/>
                  </a:lnTo>
                  <a:lnTo>
                    <a:pt x="111919" y="23336"/>
                  </a:lnTo>
                  <a:cubicBezTo>
                    <a:pt x="115729" y="19526"/>
                    <a:pt x="115729" y="13811"/>
                    <a:pt x="111919" y="10001"/>
                  </a:cubicBezTo>
                  <a:cubicBezTo>
                    <a:pt x="108109" y="6191"/>
                    <a:pt x="102394" y="6191"/>
                    <a:pt x="98584" y="10001"/>
                  </a:cubicBezTo>
                  <a:lnTo>
                    <a:pt x="26194" y="82391"/>
                  </a:lnTo>
                  <a:lnTo>
                    <a:pt x="26194" y="33814"/>
                  </a:lnTo>
                  <a:cubicBezTo>
                    <a:pt x="26194" y="28099"/>
                    <a:pt x="22384" y="24289"/>
                    <a:pt x="16669" y="24289"/>
                  </a:cubicBezTo>
                  <a:cubicBezTo>
                    <a:pt x="10954" y="24289"/>
                    <a:pt x="7144" y="28099"/>
                    <a:pt x="7144" y="33814"/>
                  </a:cubicBezTo>
                  <a:lnTo>
                    <a:pt x="7144" y="105251"/>
                  </a:lnTo>
                  <a:cubicBezTo>
                    <a:pt x="7144" y="110014"/>
                    <a:pt x="11906" y="114776"/>
                    <a:pt x="16669" y="114776"/>
                  </a:cubicBezTo>
                  <a:close/>
                </a:path>
              </a:pathLst>
            </a:custGeom>
            <a:grpFill/>
            <a:ln w="9525" cap="flat">
              <a:noFill/>
              <a:prstDash val="solid"/>
              <a:miter/>
            </a:ln>
          </p:spPr>
          <p:txBody>
            <a:bodyPr rtlCol="0" anchor="ctr"/>
            <a:lstStyle/>
            <a:p>
              <a:endParaRPr lang="en-IN"/>
            </a:p>
          </p:txBody>
        </p:sp>
        <p:sp>
          <p:nvSpPr>
            <p:cNvPr id="55" name="Freeform: Shape 36">
              <a:extLst>
                <a:ext uri="{FF2B5EF4-FFF2-40B4-BE49-F238E27FC236}">
                  <a16:creationId xmlns:a16="http://schemas.microsoft.com/office/drawing/2014/main" id="{91A1B51A-3750-48CB-A93D-DA564980CF07}"/>
                </a:ext>
              </a:extLst>
            </p:cNvPr>
            <p:cNvSpPr/>
            <p:nvPr/>
          </p:nvSpPr>
          <p:spPr>
            <a:xfrm>
              <a:off x="8187845" y="4961082"/>
              <a:ext cx="114300" cy="114300"/>
            </a:xfrm>
            <a:custGeom>
              <a:avLst/>
              <a:gdLst>
                <a:gd name="connsiteX0" fmla="*/ 82391 w 114300"/>
                <a:gd name="connsiteY0" fmla="*/ 95726 h 114300"/>
                <a:gd name="connsiteX1" fmla="*/ 33814 w 114300"/>
                <a:gd name="connsiteY1" fmla="*/ 95726 h 114300"/>
                <a:gd name="connsiteX2" fmla="*/ 24289 w 114300"/>
                <a:gd name="connsiteY2" fmla="*/ 105251 h 114300"/>
                <a:gd name="connsiteX3" fmla="*/ 33814 w 114300"/>
                <a:gd name="connsiteY3" fmla="*/ 114776 h 114300"/>
                <a:gd name="connsiteX4" fmla="*/ 105251 w 114300"/>
                <a:gd name="connsiteY4" fmla="*/ 114776 h 114300"/>
                <a:gd name="connsiteX5" fmla="*/ 114776 w 114300"/>
                <a:gd name="connsiteY5" fmla="*/ 105251 h 114300"/>
                <a:gd name="connsiteX6" fmla="*/ 114776 w 114300"/>
                <a:gd name="connsiteY6" fmla="*/ 33814 h 114300"/>
                <a:gd name="connsiteX7" fmla="*/ 105251 w 114300"/>
                <a:gd name="connsiteY7" fmla="*/ 24289 h 114300"/>
                <a:gd name="connsiteX8" fmla="*/ 95726 w 114300"/>
                <a:gd name="connsiteY8" fmla="*/ 33814 h 114300"/>
                <a:gd name="connsiteX9" fmla="*/ 95726 w 114300"/>
                <a:gd name="connsiteY9" fmla="*/ 82391 h 114300"/>
                <a:gd name="connsiteX10" fmla="*/ 23336 w 114300"/>
                <a:gd name="connsiteY10" fmla="*/ 10001 h 114300"/>
                <a:gd name="connsiteX11" fmla="*/ 10001 w 114300"/>
                <a:gd name="connsiteY11" fmla="*/ 10001 h 114300"/>
                <a:gd name="connsiteX12" fmla="*/ 10001 w 114300"/>
                <a:gd name="connsiteY12" fmla="*/ 23336 h 114300"/>
                <a:gd name="connsiteX13" fmla="*/ 82391 w 114300"/>
                <a:gd name="connsiteY13" fmla="*/ 9572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 h="114300">
                  <a:moveTo>
                    <a:pt x="82391" y="95726"/>
                  </a:moveTo>
                  <a:lnTo>
                    <a:pt x="33814" y="95726"/>
                  </a:lnTo>
                  <a:cubicBezTo>
                    <a:pt x="28099" y="95726"/>
                    <a:pt x="24289" y="99536"/>
                    <a:pt x="24289" y="105251"/>
                  </a:cubicBezTo>
                  <a:cubicBezTo>
                    <a:pt x="24289" y="110966"/>
                    <a:pt x="28099" y="114776"/>
                    <a:pt x="33814" y="114776"/>
                  </a:cubicBezTo>
                  <a:lnTo>
                    <a:pt x="105251" y="114776"/>
                  </a:lnTo>
                  <a:cubicBezTo>
                    <a:pt x="110966" y="114776"/>
                    <a:pt x="114776" y="110014"/>
                    <a:pt x="114776" y="105251"/>
                  </a:cubicBezTo>
                  <a:lnTo>
                    <a:pt x="114776" y="33814"/>
                  </a:lnTo>
                  <a:cubicBezTo>
                    <a:pt x="114776" y="28099"/>
                    <a:pt x="110966" y="24289"/>
                    <a:pt x="105251" y="24289"/>
                  </a:cubicBezTo>
                  <a:cubicBezTo>
                    <a:pt x="99536" y="24289"/>
                    <a:pt x="95726" y="28099"/>
                    <a:pt x="95726" y="33814"/>
                  </a:cubicBezTo>
                  <a:lnTo>
                    <a:pt x="95726" y="82391"/>
                  </a:lnTo>
                  <a:lnTo>
                    <a:pt x="23336" y="10001"/>
                  </a:lnTo>
                  <a:cubicBezTo>
                    <a:pt x="19526" y="6191"/>
                    <a:pt x="13811" y="6191"/>
                    <a:pt x="10001" y="10001"/>
                  </a:cubicBezTo>
                  <a:cubicBezTo>
                    <a:pt x="6191" y="13811"/>
                    <a:pt x="6191" y="19526"/>
                    <a:pt x="10001" y="23336"/>
                  </a:cubicBezTo>
                  <a:lnTo>
                    <a:pt x="82391" y="95726"/>
                  </a:lnTo>
                  <a:close/>
                </a:path>
              </a:pathLst>
            </a:custGeom>
            <a:grpFill/>
            <a:ln w="9525" cap="flat">
              <a:noFill/>
              <a:prstDash val="solid"/>
              <a:miter/>
            </a:ln>
          </p:spPr>
          <p:txBody>
            <a:bodyPr rtlCol="0" anchor="ctr"/>
            <a:lstStyle/>
            <a:p>
              <a:endParaRPr lang="en-IN"/>
            </a:p>
          </p:txBody>
        </p:sp>
        <p:sp>
          <p:nvSpPr>
            <p:cNvPr id="56" name="Freeform: Shape 39">
              <a:extLst>
                <a:ext uri="{FF2B5EF4-FFF2-40B4-BE49-F238E27FC236}">
                  <a16:creationId xmlns:a16="http://schemas.microsoft.com/office/drawing/2014/main" id="{47DB86B5-32F3-43EA-BB91-ECF3214DB81C}"/>
                </a:ext>
              </a:extLst>
            </p:cNvPr>
            <p:cNvSpPr/>
            <p:nvPr/>
          </p:nvSpPr>
          <p:spPr>
            <a:xfrm>
              <a:off x="8076402" y="4849639"/>
              <a:ext cx="638175" cy="638175"/>
            </a:xfrm>
            <a:custGeom>
              <a:avLst/>
              <a:gdLst>
                <a:gd name="connsiteX0" fmla="*/ 635794 w 638175"/>
                <a:gd name="connsiteY0" fmla="*/ 321469 h 638175"/>
                <a:gd name="connsiteX1" fmla="*/ 321469 w 638175"/>
                <a:gd name="connsiteY1" fmla="*/ 7144 h 638175"/>
                <a:gd name="connsiteX2" fmla="*/ 7144 w 638175"/>
                <a:gd name="connsiteY2" fmla="*/ 321469 h 638175"/>
                <a:gd name="connsiteX3" fmla="*/ 321469 w 638175"/>
                <a:gd name="connsiteY3" fmla="*/ 635794 h 638175"/>
                <a:gd name="connsiteX4" fmla="*/ 635794 w 638175"/>
                <a:gd name="connsiteY4" fmla="*/ 321469 h 638175"/>
                <a:gd name="connsiteX5" fmla="*/ 152876 w 638175"/>
                <a:gd name="connsiteY5" fmla="*/ 563404 h 638175"/>
                <a:gd name="connsiteX6" fmla="*/ 272891 w 638175"/>
                <a:gd name="connsiteY6" fmla="*/ 451961 h 638175"/>
                <a:gd name="connsiteX7" fmla="*/ 369094 w 638175"/>
                <a:gd name="connsiteY7" fmla="*/ 451961 h 638175"/>
                <a:gd name="connsiteX8" fmla="*/ 489109 w 638175"/>
                <a:gd name="connsiteY8" fmla="*/ 563404 h 638175"/>
                <a:gd name="connsiteX9" fmla="*/ 321469 w 638175"/>
                <a:gd name="connsiteY9" fmla="*/ 616744 h 638175"/>
                <a:gd name="connsiteX10" fmla="*/ 152876 w 638175"/>
                <a:gd name="connsiteY10" fmla="*/ 563404 h 638175"/>
                <a:gd name="connsiteX11" fmla="*/ 507206 w 638175"/>
                <a:gd name="connsiteY11" fmla="*/ 551021 h 638175"/>
                <a:gd name="connsiteX12" fmla="*/ 369094 w 638175"/>
                <a:gd name="connsiteY12" fmla="*/ 433864 h 638175"/>
                <a:gd name="connsiteX13" fmla="*/ 273844 w 638175"/>
                <a:gd name="connsiteY13" fmla="*/ 433864 h 638175"/>
                <a:gd name="connsiteX14" fmla="*/ 135731 w 638175"/>
                <a:gd name="connsiteY14" fmla="*/ 551021 h 638175"/>
                <a:gd name="connsiteX15" fmla="*/ 26194 w 638175"/>
                <a:gd name="connsiteY15" fmla="*/ 321469 h 638175"/>
                <a:gd name="connsiteX16" fmla="*/ 321469 w 638175"/>
                <a:gd name="connsiteY16" fmla="*/ 26194 h 638175"/>
                <a:gd name="connsiteX17" fmla="*/ 616744 w 638175"/>
                <a:gd name="connsiteY17" fmla="*/ 321469 h 638175"/>
                <a:gd name="connsiteX18" fmla="*/ 507206 w 638175"/>
                <a:gd name="connsiteY18" fmla="*/ 551021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8175" h="638175">
                  <a:moveTo>
                    <a:pt x="635794" y="321469"/>
                  </a:moveTo>
                  <a:cubicBezTo>
                    <a:pt x="635794" y="148114"/>
                    <a:pt x="494824" y="7144"/>
                    <a:pt x="321469" y="7144"/>
                  </a:cubicBezTo>
                  <a:cubicBezTo>
                    <a:pt x="148114" y="7144"/>
                    <a:pt x="7144" y="148114"/>
                    <a:pt x="7144" y="321469"/>
                  </a:cubicBezTo>
                  <a:cubicBezTo>
                    <a:pt x="7144" y="494824"/>
                    <a:pt x="148114" y="635794"/>
                    <a:pt x="321469" y="635794"/>
                  </a:cubicBezTo>
                  <a:cubicBezTo>
                    <a:pt x="494824" y="635794"/>
                    <a:pt x="635794" y="494824"/>
                    <a:pt x="635794" y="321469"/>
                  </a:cubicBezTo>
                  <a:close/>
                  <a:moveTo>
                    <a:pt x="152876" y="563404"/>
                  </a:moveTo>
                  <a:cubicBezTo>
                    <a:pt x="157639" y="500539"/>
                    <a:pt x="210026" y="451961"/>
                    <a:pt x="272891" y="451961"/>
                  </a:cubicBezTo>
                  <a:lnTo>
                    <a:pt x="369094" y="451961"/>
                  </a:lnTo>
                  <a:cubicBezTo>
                    <a:pt x="432911" y="451961"/>
                    <a:pt x="484346" y="500539"/>
                    <a:pt x="489109" y="563404"/>
                  </a:cubicBezTo>
                  <a:cubicBezTo>
                    <a:pt x="442436" y="596741"/>
                    <a:pt x="384334" y="616744"/>
                    <a:pt x="321469" y="616744"/>
                  </a:cubicBezTo>
                  <a:cubicBezTo>
                    <a:pt x="258604" y="616744"/>
                    <a:pt x="200501" y="596741"/>
                    <a:pt x="152876" y="563404"/>
                  </a:cubicBezTo>
                  <a:close/>
                  <a:moveTo>
                    <a:pt x="507206" y="551021"/>
                  </a:moveTo>
                  <a:cubicBezTo>
                    <a:pt x="496729" y="484346"/>
                    <a:pt x="438626" y="433864"/>
                    <a:pt x="369094" y="433864"/>
                  </a:cubicBezTo>
                  <a:lnTo>
                    <a:pt x="273844" y="433864"/>
                  </a:lnTo>
                  <a:cubicBezTo>
                    <a:pt x="204311" y="433864"/>
                    <a:pt x="147161" y="484346"/>
                    <a:pt x="135731" y="551021"/>
                  </a:cubicBezTo>
                  <a:cubicBezTo>
                    <a:pt x="69056" y="496729"/>
                    <a:pt x="26194" y="413861"/>
                    <a:pt x="26194" y="321469"/>
                  </a:cubicBezTo>
                  <a:cubicBezTo>
                    <a:pt x="26194" y="158591"/>
                    <a:pt x="158591" y="26194"/>
                    <a:pt x="321469" y="26194"/>
                  </a:cubicBezTo>
                  <a:cubicBezTo>
                    <a:pt x="484346" y="26194"/>
                    <a:pt x="616744" y="158591"/>
                    <a:pt x="616744" y="321469"/>
                  </a:cubicBezTo>
                  <a:cubicBezTo>
                    <a:pt x="616744" y="413861"/>
                    <a:pt x="573881" y="496729"/>
                    <a:pt x="507206" y="551021"/>
                  </a:cubicBezTo>
                  <a:close/>
                </a:path>
              </a:pathLst>
            </a:custGeom>
            <a:grpFill/>
            <a:ln w="9525" cap="flat">
              <a:noFill/>
              <a:prstDash val="solid"/>
              <a:miter/>
            </a:ln>
          </p:spPr>
          <p:txBody>
            <a:bodyPr rtlCol="0" anchor="ctr"/>
            <a:lstStyle/>
            <a:p>
              <a:endParaRPr lang="en-IN"/>
            </a:p>
          </p:txBody>
        </p:sp>
      </p:grpSp>
      <p:sp>
        <p:nvSpPr>
          <p:cNvPr id="39" name="Title 1">
            <a:extLst>
              <a:ext uri="{FF2B5EF4-FFF2-40B4-BE49-F238E27FC236}">
                <a16:creationId xmlns:a16="http://schemas.microsoft.com/office/drawing/2014/main" id="{4E3F5479-058B-4FA8-92E9-18CAB8CDC5C5}"/>
              </a:ext>
            </a:extLst>
          </p:cNvPr>
          <p:cNvSpPr txBox="1">
            <a:spLocks/>
          </p:cNvSpPr>
          <p:nvPr/>
        </p:nvSpPr>
        <p:spPr>
          <a:xfrm>
            <a:off x="358318" y="193429"/>
            <a:ext cx="11734800" cy="6647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dirty="0">
                <a:solidFill>
                  <a:schemeClr val="accent3">
                    <a:lumMod val="75000"/>
                  </a:schemeClr>
                </a:solidFill>
                <a:ea typeface="Avenir Light" charset="0"/>
                <a:cs typeface="Avenir Light" charset="0"/>
              </a:rPr>
              <a:t>Risk mitigation</a:t>
            </a:r>
          </a:p>
          <a:p>
            <a:pPr algn="ctr"/>
            <a:r>
              <a:rPr lang="en-IN" sz="2400" dirty="0">
                <a:solidFill>
                  <a:schemeClr val="accent3">
                    <a:lumMod val="75000"/>
                  </a:schemeClr>
                </a:solidFill>
                <a:ea typeface="Avenir Light" charset="0"/>
                <a:cs typeface="Avenir Light" charset="0"/>
              </a:rPr>
              <a:t> strategies</a:t>
            </a:r>
            <a:endParaRPr lang="en-IN" sz="2000" dirty="0">
              <a:solidFill>
                <a:schemeClr val="accent3">
                  <a:lumMod val="75000"/>
                </a:schemeClr>
              </a:solidFill>
              <a:ea typeface="Avenir Light" charset="0"/>
              <a:cs typeface="Avenir Light" charset="0"/>
            </a:endParaRPr>
          </a:p>
        </p:txBody>
      </p:sp>
      <p:sp>
        <p:nvSpPr>
          <p:cNvPr id="21" name="TextBox 20"/>
          <p:cNvSpPr txBox="1"/>
          <p:nvPr/>
        </p:nvSpPr>
        <p:spPr>
          <a:xfrm>
            <a:off x="538298" y="883588"/>
            <a:ext cx="6016829" cy="5800676"/>
          </a:xfrm>
          <a:prstGeom prst="rect">
            <a:avLst/>
          </a:prstGeom>
          <a:solidFill>
            <a:schemeClr val="bg1">
              <a:lumMod val="95000"/>
              <a:alpha val="92000"/>
            </a:schemeClr>
          </a:solidFill>
        </p:spPr>
        <p:txBody>
          <a:bodyPr wrap="square" lIns="182880" rtlCol="0" anchor="ctr">
            <a:noAutofit/>
          </a:bodyPr>
          <a:lstStyle/>
          <a:p>
            <a:pPr marL="457200" indent="-457200">
              <a:lnSpc>
                <a:spcPct val="150000"/>
              </a:lnSpc>
              <a:spcBef>
                <a:spcPts val="1800"/>
              </a:spcBef>
              <a:buClr>
                <a:schemeClr val="accent3">
                  <a:lumMod val="50000"/>
                </a:schemeClr>
              </a:buClr>
              <a:buSzPct val="150000"/>
              <a:buFont typeface="Wingdings" panose="05000000000000000000" pitchFamily="2" charset="2"/>
              <a:buChar char="§"/>
            </a:pPr>
            <a:r>
              <a:rPr lang="en-US" dirty="0">
                <a:ea typeface="Avenir Book" charset="0"/>
                <a:cs typeface="Microsoft New Tai Lue" panose="020B0502040204020203" pitchFamily="34" charset="0"/>
              </a:rPr>
              <a:t>Rwanda’s progress is grounded in favorable transformational factors in the form of its visionary leadership as well as the results-based culture, home grown solutions, security, stability, law and order, and zero tolerance to corruption among others. PFM systems are founded on top of this political will. </a:t>
            </a:r>
          </a:p>
          <a:p>
            <a:pPr marL="457200" indent="-457200">
              <a:lnSpc>
                <a:spcPct val="150000"/>
              </a:lnSpc>
              <a:spcBef>
                <a:spcPts val="1800"/>
              </a:spcBef>
              <a:buClr>
                <a:schemeClr val="accent3">
                  <a:lumMod val="50000"/>
                </a:schemeClr>
              </a:buClr>
              <a:buSzPct val="150000"/>
              <a:buFont typeface="Wingdings" panose="05000000000000000000" pitchFamily="2" charset="2"/>
              <a:buChar char="§"/>
            </a:pPr>
            <a:r>
              <a:rPr lang="en-US" dirty="0">
                <a:ea typeface="Avenir Book" charset="0"/>
                <a:cs typeface="Microsoft New Tai Lue" panose="020B0502040204020203" pitchFamily="34" charset="0"/>
              </a:rPr>
              <a:t>Agility Software Development as the primary PFM Systems development methodology in order to cope with government dynamism and high technological changes. </a:t>
            </a:r>
          </a:p>
          <a:p>
            <a:pPr marL="457200" indent="-457200">
              <a:lnSpc>
                <a:spcPct val="150000"/>
              </a:lnSpc>
              <a:spcBef>
                <a:spcPts val="1800"/>
              </a:spcBef>
              <a:buClr>
                <a:schemeClr val="accent3">
                  <a:lumMod val="50000"/>
                </a:schemeClr>
              </a:buClr>
              <a:buSzPct val="150000"/>
              <a:buFont typeface="Wingdings" panose="05000000000000000000" pitchFamily="2" charset="2"/>
              <a:buChar char="§"/>
            </a:pPr>
            <a:r>
              <a:rPr lang="en-US" dirty="0">
                <a:ea typeface="Avenir Book" charset="0"/>
                <a:cs typeface="Microsoft New Tai Lue" panose="020B0502040204020203" pitchFamily="34" charset="0"/>
              </a:rPr>
              <a:t>IFMIS systems being developed in line within e-Government wide framework, strategies and policies.</a:t>
            </a:r>
          </a:p>
        </p:txBody>
      </p:sp>
      <p:pic>
        <p:nvPicPr>
          <p:cNvPr id="5" name="Picture 4"/>
          <p:cNvPicPr>
            <a:picLocks noChangeAspect="1"/>
          </p:cNvPicPr>
          <p:nvPr/>
        </p:nvPicPr>
        <p:blipFill>
          <a:blip r:embed="rId2"/>
          <a:stretch>
            <a:fillRect/>
          </a:stretch>
        </p:blipFill>
        <p:spPr>
          <a:xfrm>
            <a:off x="7654568" y="1139919"/>
            <a:ext cx="3734321" cy="2476846"/>
          </a:xfrm>
          <a:prstGeom prst="rect">
            <a:avLst/>
          </a:prstGeom>
        </p:spPr>
      </p:pic>
      <p:sp>
        <p:nvSpPr>
          <p:cNvPr id="22" name="TextBox 21"/>
          <p:cNvSpPr txBox="1"/>
          <p:nvPr/>
        </p:nvSpPr>
        <p:spPr>
          <a:xfrm>
            <a:off x="7336790" y="4095373"/>
            <a:ext cx="4756328" cy="1106821"/>
          </a:xfrm>
          <a:prstGeom prst="rect">
            <a:avLst/>
          </a:prstGeom>
          <a:solidFill>
            <a:schemeClr val="bg1">
              <a:lumMod val="95000"/>
              <a:alpha val="92000"/>
            </a:schemeClr>
          </a:solidFill>
        </p:spPr>
        <p:txBody>
          <a:bodyPr wrap="square" lIns="182880" rtlCol="0" anchor="ctr">
            <a:noAutofit/>
          </a:bodyPr>
          <a:lstStyle/>
          <a:p>
            <a:pPr algn="ctr">
              <a:lnSpc>
                <a:spcPct val="150000"/>
              </a:lnSpc>
              <a:spcBef>
                <a:spcPts val="1800"/>
              </a:spcBef>
              <a:buClr>
                <a:schemeClr val="accent3">
                  <a:lumMod val="50000"/>
                </a:schemeClr>
              </a:buClr>
              <a:buSzPct val="150000"/>
            </a:pPr>
            <a:r>
              <a:rPr lang="en-US" sz="2000" b="1" i="1" dirty="0">
                <a:ea typeface="Avenir Book" charset="0"/>
                <a:cs typeface="Microsoft New Tai Lue" panose="020B0502040204020203" pitchFamily="34" charset="0"/>
              </a:rPr>
              <a:t>The ability to adapt IFMIS to new changes is the key success factor.</a:t>
            </a:r>
          </a:p>
        </p:txBody>
      </p:sp>
    </p:spTree>
    <p:extLst>
      <p:ext uri="{BB962C8B-B14F-4D97-AF65-F5344CB8AC3E}">
        <p14:creationId xmlns:p14="http://schemas.microsoft.com/office/powerpoint/2010/main" val="476564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a:extLst>
              <a:ext uri="{C183D7F6-B498-43B3-948B-1728B52AA6E4}">
                <adec:decorative xmlns:adec="http://schemas.microsoft.com/office/drawing/2017/decorative" val="1"/>
              </a:ext>
            </a:extLst>
          </p:cNvPr>
          <p:cNvSpPr/>
          <p:nvPr/>
        </p:nvSpPr>
        <p:spPr>
          <a:xfrm rot="2700000">
            <a:off x="11788943" y="6333474"/>
            <a:ext cx="527486" cy="603188"/>
          </a:xfrm>
          <a:custGeom>
            <a:avLst/>
            <a:gdLst>
              <a:gd name="connsiteX0" fmla="*/ 110516 w 889463"/>
              <a:gd name="connsiteY0" fmla="*/ 95275 h 1017114"/>
              <a:gd name="connsiteX1" fmla="*/ 230452 w 889463"/>
              <a:gd name="connsiteY1" fmla="*/ 14411 h 1017114"/>
              <a:gd name="connsiteX2" fmla="*/ 276877 w 889463"/>
              <a:gd name="connsiteY2" fmla="*/ 0 h 1017114"/>
              <a:gd name="connsiteX3" fmla="*/ 889463 w 889463"/>
              <a:gd name="connsiteY3" fmla="*/ 612585 h 1017114"/>
              <a:gd name="connsiteX4" fmla="*/ 484934 w 889463"/>
              <a:gd name="connsiteY4" fmla="*/ 1017114 h 1017114"/>
              <a:gd name="connsiteX5" fmla="*/ 377324 w 889463"/>
              <a:gd name="connsiteY5" fmla="*/ 1017114 h 1017114"/>
              <a:gd name="connsiteX6" fmla="*/ 0 w 889463"/>
              <a:gd name="connsiteY6" fmla="*/ 639790 h 1017114"/>
              <a:gd name="connsiteX7" fmla="*/ 0 w 889463"/>
              <a:gd name="connsiteY7" fmla="*/ 362083 h 1017114"/>
              <a:gd name="connsiteX8" fmla="*/ 110516 w 889463"/>
              <a:gd name="connsiteY8" fmla="*/ 95275 h 101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463" h="1017114">
                <a:moveTo>
                  <a:pt x="110516" y="95275"/>
                </a:moveTo>
                <a:cubicBezTo>
                  <a:pt x="144657" y="61133"/>
                  <a:pt x="185310" y="33504"/>
                  <a:pt x="230452" y="14411"/>
                </a:cubicBezTo>
                <a:lnTo>
                  <a:pt x="276877" y="0"/>
                </a:lnTo>
                <a:lnTo>
                  <a:pt x="889463" y="612585"/>
                </a:lnTo>
                <a:lnTo>
                  <a:pt x="484934" y="1017114"/>
                </a:lnTo>
                <a:lnTo>
                  <a:pt x="377324" y="1017114"/>
                </a:lnTo>
                <a:cubicBezTo>
                  <a:pt x="168934" y="1017114"/>
                  <a:pt x="0" y="848180"/>
                  <a:pt x="0" y="639790"/>
                </a:cubicBezTo>
                <a:lnTo>
                  <a:pt x="0" y="362083"/>
                </a:lnTo>
                <a:cubicBezTo>
                  <a:pt x="0" y="257888"/>
                  <a:pt x="42234" y="163556"/>
                  <a:pt x="110516" y="95275"/>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98A3AD"/>
              </a:solidFill>
            </a:endParaRPr>
          </a:p>
        </p:txBody>
      </p:sp>
      <p:sp>
        <p:nvSpPr>
          <p:cNvPr id="42" name="TextBox 41"/>
          <p:cNvSpPr txBox="1"/>
          <p:nvPr/>
        </p:nvSpPr>
        <p:spPr>
          <a:xfrm>
            <a:off x="11907454" y="6481180"/>
            <a:ext cx="341760" cy="307777"/>
          </a:xfrm>
          <a:prstGeom prst="rect">
            <a:avLst/>
          </a:prstGeom>
          <a:noFill/>
        </p:spPr>
        <p:txBody>
          <a:bodyPr wrap="none" rtlCol="0">
            <a:spAutoFit/>
          </a:bodyPr>
          <a:lstStyle/>
          <a:p>
            <a:r>
              <a:rPr lang="en-US" sz="1400" b="1" dirty="0">
                <a:solidFill>
                  <a:schemeClr val="bg1"/>
                </a:solidFill>
              </a:rPr>
              <a:t>10</a:t>
            </a:r>
          </a:p>
        </p:txBody>
      </p:sp>
      <p:sp>
        <p:nvSpPr>
          <p:cNvPr id="108" name="TextBox 107"/>
          <p:cNvSpPr txBox="1"/>
          <p:nvPr/>
        </p:nvSpPr>
        <p:spPr>
          <a:xfrm>
            <a:off x="1757260" y="1231515"/>
            <a:ext cx="3152491" cy="276999"/>
          </a:xfrm>
          <a:prstGeom prst="rect">
            <a:avLst/>
          </a:prstGeom>
          <a:noFill/>
        </p:spPr>
        <p:txBody>
          <a:bodyPr wrap="square" lIns="0" tIns="0" rIns="0" bIns="0" rtlCol="0">
            <a:spAutoFit/>
          </a:bodyPr>
          <a:lstStyle/>
          <a:p>
            <a:r>
              <a:rPr lang="en-US" b="1" dirty="0">
                <a:solidFill>
                  <a:schemeClr val="bg1"/>
                </a:solidFill>
              </a:rPr>
              <a:t>IFMIS Functional Expansion </a:t>
            </a:r>
          </a:p>
        </p:txBody>
      </p:sp>
      <p:sp>
        <p:nvSpPr>
          <p:cNvPr id="2" name="Title 1" hidden="1">
            <a:extLst>
              <a:ext uri="{FF2B5EF4-FFF2-40B4-BE49-F238E27FC236}">
                <a16:creationId xmlns:a16="http://schemas.microsoft.com/office/drawing/2014/main" id="{8BD7D413-936A-4A2D-83E0-6714C8DB077C}"/>
              </a:ext>
            </a:extLst>
          </p:cNvPr>
          <p:cNvSpPr>
            <a:spLocks noGrp="1"/>
          </p:cNvSpPr>
          <p:nvPr>
            <p:ph type="title"/>
          </p:nvPr>
        </p:nvSpPr>
        <p:spPr/>
        <p:txBody>
          <a:bodyPr/>
          <a:lstStyle/>
          <a:p>
            <a:r>
              <a:rPr lang="en-US" dirty="0"/>
              <a:t>Slide 4</a:t>
            </a:r>
          </a:p>
        </p:txBody>
      </p:sp>
      <p:cxnSp>
        <p:nvCxnSpPr>
          <p:cNvPr id="43" name="Straight Connector 42">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462804"/>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462804"/>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45" name="Rectangle 44">
            <a:extLst>
              <a:ext uri="{C183D7F6-B498-43B3-948B-1728B52AA6E4}">
                <adec:decorative xmlns:adec="http://schemas.microsoft.com/office/drawing/2017/decorative" val="1"/>
              </a:ext>
            </a:extLst>
          </p:cNvPr>
          <p:cNvSpPr/>
          <p:nvPr/>
        </p:nvSpPr>
        <p:spPr>
          <a:xfrm>
            <a:off x="329434" y="662154"/>
            <a:ext cx="4807042" cy="74643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47" name="Oval 46">
            <a:extLst>
              <a:ext uri="{C183D7F6-B498-43B3-948B-1728B52AA6E4}">
                <adec:decorative xmlns:adec="http://schemas.microsoft.com/office/drawing/2017/decorative" val="1"/>
              </a:ext>
            </a:extLst>
          </p:cNvPr>
          <p:cNvSpPr/>
          <p:nvPr/>
        </p:nvSpPr>
        <p:spPr>
          <a:xfrm>
            <a:off x="0" y="662154"/>
            <a:ext cx="746432" cy="746432"/>
          </a:xfrm>
          <a:prstGeom prst="ellipse">
            <a:avLst/>
          </a:prstGeom>
          <a:solidFill>
            <a:srgbClr val="00B05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p:cNvSpPr txBox="1"/>
          <p:nvPr/>
        </p:nvSpPr>
        <p:spPr>
          <a:xfrm>
            <a:off x="1176128" y="910363"/>
            <a:ext cx="3430252" cy="276999"/>
          </a:xfrm>
          <a:prstGeom prst="rect">
            <a:avLst/>
          </a:prstGeom>
          <a:noFill/>
        </p:spPr>
        <p:txBody>
          <a:bodyPr wrap="square" lIns="0" tIns="0" rIns="0" bIns="0" rtlCol="0">
            <a:spAutoFit/>
          </a:bodyPr>
          <a:lstStyle/>
          <a:p>
            <a:r>
              <a:rPr lang="en-US" b="1" dirty="0">
                <a:solidFill>
                  <a:schemeClr val="bg1"/>
                </a:solidFill>
              </a:rPr>
              <a:t>In-house Development</a:t>
            </a:r>
          </a:p>
        </p:txBody>
      </p:sp>
      <p:grpSp>
        <p:nvGrpSpPr>
          <p:cNvPr id="49" name="Group 48">
            <a:extLst>
              <a:ext uri="{FF2B5EF4-FFF2-40B4-BE49-F238E27FC236}">
                <a16:creationId xmlns:a16="http://schemas.microsoft.com/office/drawing/2014/main" id="{3D267FBA-C5F4-4FBE-A333-BF7C1B6DFE77}"/>
              </a:ext>
            </a:extLst>
          </p:cNvPr>
          <p:cNvGrpSpPr/>
          <p:nvPr/>
        </p:nvGrpSpPr>
        <p:grpSpPr>
          <a:xfrm>
            <a:off x="74091" y="743506"/>
            <a:ext cx="583728" cy="583728"/>
            <a:chOff x="8076402" y="4849639"/>
            <a:chExt cx="638175" cy="638175"/>
          </a:xfrm>
          <a:solidFill>
            <a:schemeClr val="bg1"/>
          </a:solidFill>
        </p:grpSpPr>
        <p:sp>
          <p:nvSpPr>
            <p:cNvPr id="50" name="Freeform: Shape 28">
              <a:extLst>
                <a:ext uri="{FF2B5EF4-FFF2-40B4-BE49-F238E27FC236}">
                  <a16:creationId xmlns:a16="http://schemas.microsoft.com/office/drawing/2014/main" id="{1DA4B3EC-7A52-45DF-8E35-0AF15FAD9433}"/>
                </a:ext>
              </a:extLst>
            </p:cNvPr>
            <p:cNvSpPr/>
            <p:nvPr/>
          </p:nvSpPr>
          <p:spPr>
            <a:xfrm>
              <a:off x="8278332" y="5044902"/>
              <a:ext cx="238125" cy="238125"/>
            </a:xfrm>
            <a:custGeom>
              <a:avLst/>
              <a:gdLst>
                <a:gd name="connsiteX0" fmla="*/ 119539 w 238125"/>
                <a:gd name="connsiteY0" fmla="*/ 7144 h 238125"/>
                <a:gd name="connsiteX1" fmla="*/ 7144 w 238125"/>
                <a:gd name="connsiteY1" fmla="*/ 119539 h 238125"/>
                <a:gd name="connsiteX2" fmla="*/ 119539 w 238125"/>
                <a:gd name="connsiteY2" fmla="*/ 230981 h 238125"/>
                <a:gd name="connsiteX3" fmla="*/ 231934 w 238125"/>
                <a:gd name="connsiteY3" fmla="*/ 118586 h 238125"/>
                <a:gd name="connsiteX4" fmla="*/ 119539 w 238125"/>
                <a:gd name="connsiteY4" fmla="*/ 7144 h 238125"/>
                <a:gd name="connsiteX5" fmla="*/ 119539 w 238125"/>
                <a:gd name="connsiteY5" fmla="*/ 211931 h 238125"/>
                <a:gd name="connsiteX6" fmla="*/ 26194 w 238125"/>
                <a:gd name="connsiteY6" fmla="*/ 118586 h 238125"/>
                <a:gd name="connsiteX7" fmla="*/ 119539 w 238125"/>
                <a:gd name="connsiteY7" fmla="*/ 25241 h 238125"/>
                <a:gd name="connsiteX8" fmla="*/ 212884 w 238125"/>
                <a:gd name="connsiteY8" fmla="*/ 118586 h 238125"/>
                <a:gd name="connsiteX9" fmla="*/ 119539 w 238125"/>
                <a:gd name="connsiteY9" fmla="*/ 211931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238125">
                  <a:moveTo>
                    <a:pt x="119539" y="7144"/>
                  </a:moveTo>
                  <a:cubicBezTo>
                    <a:pt x="57626" y="7144"/>
                    <a:pt x="7144" y="57626"/>
                    <a:pt x="7144" y="119539"/>
                  </a:cubicBezTo>
                  <a:cubicBezTo>
                    <a:pt x="7144" y="180499"/>
                    <a:pt x="57626" y="230981"/>
                    <a:pt x="119539" y="230981"/>
                  </a:cubicBezTo>
                  <a:cubicBezTo>
                    <a:pt x="181451" y="230981"/>
                    <a:pt x="231934" y="180499"/>
                    <a:pt x="231934" y="118586"/>
                  </a:cubicBezTo>
                  <a:cubicBezTo>
                    <a:pt x="231934" y="57626"/>
                    <a:pt x="181451" y="7144"/>
                    <a:pt x="119539" y="7144"/>
                  </a:cubicBezTo>
                  <a:close/>
                  <a:moveTo>
                    <a:pt x="119539" y="211931"/>
                  </a:moveTo>
                  <a:cubicBezTo>
                    <a:pt x="68104" y="211931"/>
                    <a:pt x="26194" y="170021"/>
                    <a:pt x="26194" y="118586"/>
                  </a:cubicBezTo>
                  <a:cubicBezTo>
                    <a:pt x="26194" y="67151"/>
                    <a:pt x="68104" y="25241"/>
                    <a:pt x="119539" y="25241"/>
                  </a:cubicBezTo>
                  <a:cubicBezTo>
                    <a:pt x="170974" y="25241"/>
                    <a:pt x="212884" y="67151"/>
                    <a:pt x="212884" y="118586"/>
                  </a:cubicBezTo>
                  <a:cubicBezTo>
                    <a:pt x="212884" y="170021"/>
                    <a:pt x="170974" y="211931"/>
                    <a:pt x="119539" y="211931"/>
                  </a:cubicBezTo>
                  <a:close/>
                </a:path>
              </a:pathLst>
            </a:custGeom>
            <a:grpFill/>
            <a:ln w="9525" cap="flat">
              <a:noFill/>
              <a:prstDash val="solid"/>
              <a:miter/>
            </a:ln>
          </p:spPr>
          <p:txBody>
            <a:bodyPr rtlCol="0" anchor="ctr"/>
            <a:lstStyle/>
            <a:p>
              <a:endParaRPr lang="en-IN"/>
            </a:p>
          </p:txBody>
        </p:sp>
        <p:sp>
          <p:nvSpPr>
            <p:cNvPr id="51" name="Freeform: Shape 29">
              <a:extLst>
                <a:ext uri="{FF2B5EF4-FFF2-40B4-BE49-F238E27FC236}">
                  <a16:creationId xmlns:a16="http://schemas.microsoft.com/office/drawing/2014/main" id="{86FC6EDE-3FFF-4AB2-BF82-2BB857045F55}"/>
                </a:ext>
              </a:extLst>
            </p:cNvPr>
            <p:cNvSpPr/>
            <p:nvPr/>
          </p:nvSpPr>
          <p:spPr>
            <a:xfrm>
              <a:off x="8330720" y="4881072"/>
              <a:ext cx="133350" cy="152400"/>
            </a:xfrm>
            <a:custGeom>
              <a:avLst/>
              <a:gdLst>
                <a:gd name="connsiteX0" fmla="*/ 60484 w 133350"/>
                <a:gd name="connsiteY0" fmla="*/ 148114 h 152400"/>
                <a:gd name="connsiteX1" fmla="*/ 73819 w 133350"/>
                <a:gd name="connsiteY1" fmla="*/ 148114 h 152400"/>
                <a:gd name="connsiteX2" fmla="*/ 124301 w 133350"/>
                <a:gd name="connsiteY2" fmla="*/ 97631 h 152400"/>
                <a:gd name="connsiteX3" fmla="*/ 124301 w 133350"/>
                <a:gd name="connsiteY3" fmla="*/ 84296 h 152400"/>
                <a:gd name="connsiteX4" fmla="*/ 110966 w 133350"/>
                <a:gd name="connsiteY4" fmla="*/ 84296 h 152400"/>
                <a:gd name="connsiteX5" fmla="*/ 76676 w 133350"/>
                <a:gd name="connsiteY5" fmla="*/ 118586 h 152400"/>
                <a:gd name="connsiteX6" fmla="*/ 76676 w 133350"/>
                <a:gd name="connsiteY6" fmla="*/ 16669 h 152400"/>
                <a:gd name="connsiteX7" fmla="*/ 67151 w 133350"/>
                <a:gd name="connsiteY7" fmla="*/ 7144 h 152400"/>
                <a:gd name="connsiteX8" fmla="*/ 57626 w 133350"/>
                <a:gd name="connsiteY8" fmla="*/ 16669 h 152400"/>
                <a:gd name="connsiteX9" fmla="*/ 57626 w 133350"/>
                <a:gd name="connsiteY9" fmla="*/ 118586 h 152400"/>
                <a:gd name="connsiteX10" fmla="*/ 23336 w 133350"/>
                <a:gd name="connsiteY10" fmla="*/ 84296 h 152400"/>
                <a:gd name="connsiteX11" fmla="*/ 10001 w 133350"/>
                <a:gd name="connsiteY11" fmla="*/ 84296 h 152400"/>
                <a:gd name="connsiteX12" fmla="*/ 10001 w 133350"/>
                <a:gd name="connsiteY12" fmla="*/ 97631 h 152400"/>
                <a:gd name="connsiteX13" fmla="*/ 60484 w 133350"/>
                <a:gd name="connsiteY13" fmla="*/ 14811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350" h="152400">
                  <a:moveTo>
                    <a:pt x="60484" y="148114"/>
                  </a:moveTo>
                  <a:cubicBezTo>
                    <a:pt x="64294" y="151924"/>
                    <a:pt x="70009" y="151924"/>
                    <a:pt x="73819" y="148114"/>
                  </a:cubicBezTo>
                  <a:lnTo>
                    <a:pt x="124301" y="97631"/>
                  </a:lnTo>
                  <a:cubicBezTo>
                    <a:pt x="128111" y="93821"/>
                    <a:pt x="128111" y="88106"/>
                    <a:pt x="124301" y="84296"/>
                  </a:cubicBezTo>
                  <a:cubicBezTo>
                    <a:pt x="120491" y="80486"/>
                    <a:pt x="114776" y="80486"/>
                    <a:pt x="110966" y="84296"/>
                  </a:cubicBezTo>
                  <a:lnTo>
                    <a:pt x="76676" y="118586"/>
                  </a:lnTo>
                  <a:lnTo>
                    <a:pt x="76676" y="16669"/>
                  </a:lnTo>
                  <a:cubicBezTo>
                    <a:pt x="76676" y="10954"/>
                    <a:pt x="72866" y="7144"/>
                    <a:pt x="67151" y="7144"/>
                  </a:cubicBezTo>
                  <a:cubicBezTo>
                    <a:pt x="61436" y="7144"/>
                    <a:pt x="57626" y="10954"/>
                    <a:pt x="57626" y="16669"/>
                  </a:cubicBezTo>
                  <a:lnTo>
                    <a:pt x="57626" y="118586"/>
                  </a:lnTo>
                  <a:lnTo>
                    <a:pt x="23336" y="84296"/>
                  </a:lnTo>
                  <a:cubicBezTo>
                    <a:pt x="19526" y="80486"/>
                    <a:pt x="13811" y="80486"/>
                    <a:pt x="10001" y="84296"/>
                  </a:cubicBezTo>
                  <a:cubicBezTo>
                    <a:pt x="6191" y="88106"/>
                    <a:pt x="6191" y="93821"/>
                    <a:pt x="10001" y="97631"/>
                  </a:cubicBezTo>
                  <a:lnTo>
                    <a:pt x="60484" y="148114"/>
                  </a:lnTo>
                  <a:close/>
                </a:path>
              </a:pathLst>
            </a:custGeom>
            <a:grpFill/>
            <a:ln w="9525" cap="flat">
              <a:noFill/>
              <a:prstDash val="solid"/>
              <a:miter/>
            </a:ln>
          </p:spPr>
          <p:txBody>
            <a:bodyPr rtlCol="0" anchor="ctr"/>
            <a:lstStyle/>
            <a:p>
              <a:endParaRPr lang="en-IN"/>
            </a:p>
          </p:txBody>
        </p:sp>
        <p:sp>
          <p:nvSpPr>
            <p:cNvPr id="52" name="Freeform: Shape 30">
              <a:extLst>
                <a:ext uri="{FF2B5EF4-FFF2-40B4-BE49-F238E27FC236}">
                  <a16:creationId xmlns:a16="http://schemas.microsoft.com/office/drawing/2014/main" id="{965595EC-5D31-4CAF-86F2-1783B8EE5D81}"/>
                </a:ext>
              </a:extLst>
            </p:cNvPr>
            <p:cNvSpPr/>
            <p:nvPr/>
          </p:nvSpPr>
          <p:spPr>
            <a:xfrm>
              <a:off x="8529792" y="5103957"/>
              <a:ext cx="152400" cy="133350"/>
            </a:xfrm>
            <a:custGeom>
              <a:avLst/>
              <a:gdLst>
                <a:gd name="connsiteX0" fmla="*/ 141446 w 152400"/>
                <a:gd name="connsiteY0" fmla="*/ 57626 h 133350"/>
                <a:gd name="connsiteX1" fmla="*/ 39529 w 152400"/>
                <a:gd name="connsiteY1" fmla="*/ 57626 h 133350"/>
                <a:gd name="connsiteX2" fmla="*/ 73819 w 152400"/>
                <a:gd name="connsiteY2" fmla="*/ 23336 h 133350"/>
                <a:gd name="connsiteX3" fmla="*/ 73819 w 152400"/>
                <a:gd name="connsiteY3" fmla="*/ 10001 h 133350"/>
                <a:gd name="connsiteX4" fmla="*/ 60484 w 152400"/>
                <a:gd name="connsiteY4" fmla="*/ 10001 h 133350"/>
                <a:gd name="connsiteX5" fmla="*/ 10001 w 152400"/>
                <a:gd name="connsiteY5" fmla="*/ 60484 h 133350"/>
                <a:gd name="connsiteX6" fmla="*/ 10001 w 152400"/>
                <a:gd name="connsiteY6" fmla="*/ 73819 h 133350"/>
                <a:gd name="connsiteX7" fmla="*/ 60484 w 152400"/>
                <a:gd name="connsiteY7" fmla="*/ 124301 h 133350"/>
                <a:gd name="connsiteX8" fmla="*/ 73819 w 152400"/>
                <a:gd name="connsiteY8" fmla="*/ 124301 h 133350"/>
                <a:gd name="connsiteX9" fmla="*/ 73819 w 152400"/>
                <a:gd name="connsiteY9" fmla="*/ 110966 h 133350"/>
                <a:gd name="connsiteX10" fmla="*/ 39529 w 152400"/>
                <a:gd name="connsiteY10" fmla="*/ 76676 h 133350"/>
                <a:gd name="connsiteX11" fmla="*/ 141446 w 152400"/>
                <a:gd name="connsiteY11" fmla="*/ 76676 h 133350"/>
                <a:gd name="connsiteX12" fmla="*/ 150971 w 152400"/>
                <a:gd name="connsiteY12" fmla="*/ 67151 h 133350"/>
                <a:gd name="connsiteX13" fmla="*/ 141446 w 152400"/>
                <a:gd name="connsiteY13" fmla="*/ 5762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33350">
                  <a:moveTo>
                    <a:pt x="141446" y="57626"/>
                  </a:moveTo>
                  <a:lnTo>
                    <a:pt x="39529" y="57626"/>
                  </a:lnTo>
                  <a:lnTo>
                    <a:pt x="73819" y="23336"/>
                  </a:lnTo>
                  <a:cubicBezTo>
                    <a:pt x="77629" y="19526"/>
                    <a:pt x="77629" y="13811"/>
                    <a:pt x="73819" y="10001"/>
                  </a:cubicBezTo>
                  <a:cubicBezTo>
                    <a:pt x="70009" y="6191"/>
                    <a:pt x="64294" y="6191"/>
                    <a:pt x="60484" y="10001"/>
                  </a:cubicBezTo>
                  <a:lnTo>
                    <a:pt x="10001" y="60484"/>
                  </a:lnTo>
                  <a:cubicBezTo>
                    <a:pt x="6191" y="64294"/>
                    <a:pt x="6191" y="70009"/>
                    <a:pt x="10001" y="73819"/>
                  </a:cubicBezTo>
                  <a:lnTo>
                    <a:pt x="60484" y="124301"/>
                  </a:lnTo>
                  <a:cubicBezTo>
                    <a:pt x="64294" y="128111"/>
                    <a:pt x="70009" y="128111"/>
                    <a:pt x="73819" y="124301"/>
                  </a:cubicBezTo>
                  <a:cubicBezTo>
                    <a:pt x="77629" y="120491"/>
                    <a:pt x="77629" y="114776"/>
                    <a:pt x="73819" y="110966"/>
                  </a:cubicBezTo>
                  <a:lnTo>
                    <a:pt x="39529" y="76676"/>
                  </a:lnTo>
                  <a:lnTo>
                    <a:pt x="141446" y="76676"/>
                  </a:lnTo>
                  <a:cubicBezTo>
                    <a:pt x="147161" y="76676"/>
                    <a:pt x="150971" y="72866"/>
                    <a:pt x="150971" y="67151"/>
                  </a:cubicBezTo>
                  <a:cubicBezTo>
                    <a:pt x="150971" y="61436"/>
                    <a:pt x="146209" y="57626"/>
                    <a:pt x="141446" y="57626"/>
                  </a:cubicBezTo>
                  <a:close/>
                </a:path>
              </a:pathLst>
            </a:custGeom>
            <a:grpFill/>
            <a:ln w="9525" cap="flat">
              <a:noFill/>
              <a:prstDash val="solid"/>
              <a:miter/>
            </a:ln>
          </p:spPr>
          <p:txBody>
            <a:bodyPr rtlCol="0" anchor="ctr"/>
            <a:lstStyle/>
            <a:p>
              <a:endParaRPr lang="en-IN"/>
            </a:p>
          </p:txBody>
        </p:sp>
        <p:sp>
          <p:nvSpPr>
            <p:cNvPr id="53" name="Freeform: Shape 31">
              <a:extLst>
                <a:ext uri="{FF2B5EF4-FFF2-40B4-BE49-F238E27FC236}">
                  <a16:creationId xmlns:a16="http://schemas.microsoft.com/office/drawing/2014/main" id="{E24DBD1B-2C08-4E2E-866D-4F62B9F9B2F4}"/>
                </a:ext>
              </a:extLst>
            </p:cNvPr>
            <p:cNvSpPr/>
            <p:nvPr/>
          </p:nvSpPr>
          <p:spPr>
            <a:xfrm>
              <a:off x="8107835" y="5103957"/>
              <a:ext cx="152400" cy="133350"/>
            </a:xfrm>
            <a:custGeom>
              <a:avLst/>
              <a:gdLst>
                <a:gd name="connsiteX0" fmla="*/ 148114 w 152400"/>
                <a:gd name="connsiteY0" fmla="*/ 60484 h 133350"/>
                <a:gd name="connsiteX1" fmla="*/ 97631 w 152400"/>
                <a:gd name="connsiteY1" fmla="*/ 10001 h 133350"/>
                <a:gd name="connsiteX2" fmla="*/ 84296 w 152400"/>
                <a:gd name="connsiteY2" fmla="*/ 10001 h 133350"/>
                <a:gd name="connsiteX3" fmla="*/ 84296 w 152400"/>
                <a:gd name="connsiteY3" fmla="*/ 23336 h 133350"/>
                <a:gd name="connsiteX4" fmla="*/ 118586 w 152400"/>
                <a:gd name="connsiteY4" fmla="*/ 57626 h 133350"/>
                <a:gd name="connsiteX5" fmla="*/ 16669 w 152400"/>
                <a:gd name="connsiteY5" fmla="*/ 57626 h 133350"/>
                <a:gd name="connsiteX6" fmla="*/ 7144 w 152400"/>
                <a:gd name="connsiteY6" fmla="*/ 67151 h 133350"/>
                <a:gd name="connsiteX7" fmla="*/ 16669 w 152400"/>
                <a:gd name="connsiteY7" fmla="*/ 76676 h 133350"/>
                <a:gd name="connsiteX8" fmla="*/ 118586 w 152400"/>
                <a:gd name="connsiteY8" fmla="*/ 76676 h 133350"/>
                <a:gd name="connsiteX9" fmla="*/ 84296 w 152400"/>
                <a:gd name="connsiteY9" fmla="*/ 110966 h 133350"/>
                <a:gd name="connsiteX10" fmla="*/ 84296 w 152400"/>
                <a:gd name="connsiteY10" fmla="*/ 124301 h 133350"/>
                <a:gd name="connsiteX11" fmla="*/ 97631 w 152400"/>
                <a:gd name="connsiteY11" fmla="*/ 124301 h 133350"/>
                <a:gd name="connsiteX12" fmla="*/ 148114 w 152400"/>
                <a:gd name="connsiteY12" fmla="*/ 73819 h 133350"/>
                <a:gd name="connsiteX13" fmla="*/ 148114 w 152400"/>
                <a:gd name="connsiteY13" fmla="*/ 6048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33350">
                  <a:moveTo>
                    <a:pt x="148114" y="60484"/>
                  </a:moveTo>
                  <a:lnTo>
                    <a:pt x="97631" y="10001"/>
                  </a:lnTo>
                  <a:cubicBezTo>
                    <a:pt x="93821" y="6191"/>
                    <a:pt x="88106" y="6191"/>
                    <a:pt x="84296" y="10001"/>
                  </a:cubicBezTo>
                  <a:cubicBezTo>
                    <a:pt x="80486" y="13811"/>
                    <a:pt x="80486" y="19526"/>
                    <a:pt x="84296" y="23336"/>
                  </a:cubicBezTo>
                  <a:lnTo>
                    <a:pt x="118586" y="57626"/>
                  </a:lnTo>
                  <a:lnTo>
                    <a:pt x="16669" y="57626"/>
                  </a:lnTo>
                  <a:cubicBezTo>
                    <a:pt x="10954" y="57626"/>
                    <a:pt x="7144" y="61436"/>
                    <a:pt x="7144" y="67151"/>
                  </a:cubicBezTo>
                  <a:cubicBezTo>
                    <a:pt x="7144" y="72866"/>
                    <a:pt x="10954" y="76676"/>
                    <a:pt x="16669" y="76676"/>
                  </a:cubicBezTo>
                  <a:lnTo>
                    <a:pt x="118586" y="76676"/>
                  </a:lnTo>
                  <a:lnTo>
                    <a:pt x="84296" y="110966"/>
                  </a:lnTo>
                  <a:cubicBezTo>
                    <a:pt x="80486" y="114776"/>
                    <a:pt x="80486" y="120491"/>
                    <a:pt x="84296" y="124301"/>
                  </a:cubicBezTo>
                  <a:cubicBezTo>
                    <a:pt x="88106" y="128111"/>
                    <a:pt x="93821" y="128111"/>
                    <a:pt x="97631" y="124301"/>
                  </a:cubicBezTo>
                  <a:lnTo>
                    <a:pt x="148114" y="73819"/>
                  </a:lnTo>
                  <a:cubicBezTo>
                    <a:pt x="151924" y="70009"/>
                    <a:pt x="151924" y="64294"/>
                    <a:pt x="148114" y="60484"/>
                  </a:cubicBezTo>
                  <a:close/>
                </a:path>
              </a:pathLst>
            </a:custGeom>
            <a:grpFill/>
            <a:ln w="9525" cap="flat">
              <a:noFill/>
              <a:prstDash val="solid"/>
              <a:miter/>
            </a:ln>
          </p:spPr>
          <p:txBody>
            <a:bodyPr rtlCol="0" anchor="ctr"/>
            <a:lstStyle/>
            <a:p>
              <a:endParaRPr lang="en-IN"/>
            </a:p>
          </p:txBody>
        </p:sp>
        <p:sp>
          <p:nvSpPr>
            <p:cNvPr id="54" name="Freeform: Shape 33">
              <a:extLst>
                <a:ext uri="{FF2B5EF4-FFF2-40B4-BE49-F238E27FC236}">
                  <a16:creationId xmlns:a16="http://schemas.microsoft.com/office/drawing/2014/main" id="{FD79683E-FE33-4B73-886B-E0919B54773E}"/>
                </a:ext>
              </a:extLst>
            </p:cNvPr>
            <p:cNvSpPr/>
            <p:nvPr/>
          </p:nvSpPr>
          <p:spPr>
            <a:xfrm>
              <a:off x="8485977" y="4961082"/>
              <a:ext cx="114300" cy="114300"/>
            </a:xfrm>
            <a:custGeom>
              <a:avLst/>
              <a:gdLst>
                <a:gd name="connsiteX0" fmla="*/ 16669 w 114300"/>
                <a:gd name="connsiteY0" fmla="*/ 114776 h 114300"/>
                <a:gd name="connsiteX1" fmla="*/ 88106 w 114300"/>
                <a:gd name="connsiteY1" fmla="*/ 114776 h 114300"/>
                <a:gd name="connsiteX2" fmla="*/ 97631 w 114300"/>
                <a:gd name="connsiteY2" fmla="*/ 105251 h 114300"/>
                <a:gd name="connsiteX3" fmla="*/ 88106 w 114300"/>
                <a:gd name="connsiteY3" fmla="*/ 95726 h 114300"/>
                <a:gd name="connsiteX4" fmla="*/ 39529 w 114300"/>
                <a:gd name="connsiteY4" fmla="*/ 95726 h 114300"/>
                <a:gd name="connsiteX5" fmla="*/ 111919 w 114300"/>
                <a:gd name="connsiteY5" fmla="*/ 23336 h 114300"/>
                <a:gd name="connsiteX6" fmla="*/ 111919 w 114300"/>
                <a:gd name="connsiteY6" fmla="*/ 10001 h 114300"/>
                <a:gd name="connsiteX7" fmla="*/ 98584 w 114300"/>
                <a:gd name="connsiteY7" fmla="*/ 10001 h 114300"/>
                <a:gd name="connsiteX8" fmla="*/ 26194 w 114300"/>
                <a:gd name="connsiteY8" fmla="*/ 82391 h 114300"/>
                <a:gd name="connsiteX9" fmla="*/ 26194 w 114300"/>
                <a:gd name="connsiteY9" fmla="*/ 33814 h 114300"/>
                <a:gd name="connsiteX10" fmla="*/ 16669 w 114300"/>
                <a:gd name="connsiteY10" fmla="*/ 24289 h 114300"/>
                <a:gd name="connsiteX11" fmla="*/ 7144 w 114300"/>
                <a:gd name="connsiteY11" fmla="*/ 33814 h 114300"/>
                <a:gd name="connsiteX12" fmla="*/ 7144 w 114300"/>
                <a:gd name="connsiteY12" fmla="*/ 105251 h 114300"/>
                <a:gd name="connsiteX13" fmla="*/ 16669 w 114300"/>
                <a:gd name="connsiteY13"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 h="114300">
                  <a:moveTo>
                    <a:pt x="16669" y="114776"/>
                  </a:moveTo>
                  <a:lnTo>
                    <a:pt x="88106" y="114776"/>
                  </a:lnTo>
                  <a:cubicBezTo>
                    <a:pt x="93821" y="114776"/>
                    <a:pt x="97631" y="110966"/>
                    <a:pt x="97631" y="105251"/>
                  </a:cubicBezTo>
                  <a:cubicBezTo>
                    <a:pt x="97631" y="99536"/>
                    <a:pt x="93821" y="95726"/>
                    <a:pt x="88106" y="95726"/>
                  </a:cubicBezTo>
                  <a:lnTo>
                    <a:pt x="39529" y="95726"/>
                  </a:lnTo>
                  <a:lnTo>
                    <a:pt x="111919" y="23336"/>
                  </a:lnTo>
                  <a:cubicBezTo>
                    <a:pt x="115729" y="19526"/>
                    <a:pt x="115729" y="13811"/>
                    <a:pt x="111919" y="10001"/>
                  </a:cubicBezTo>
                  <a:cubicBezTo>
                    <a:pt x="108109" y="6191"/>
                    <a:pt x="102394" y="6191"/>
                    <a:pt x="98584" y="10001"/>
                  </a:cubicBezTo>
                  <a:lnTo>
                    <a:pt x="26194" y="82391"/>
                  </a:lnTo>
                  <a:lnTo>
                    <a:pt x="26194" y="33814"/>
                  </a:lnTo>
                  <a:cubicBezTo>
                    <a:pt x="26194" y="28099"/>
                    <a:pt x="22384" y="24289"/>
                    <a:pt x="16669" y="24289"/>
                  </a:cubicBezTo>
                  <a:cubicBezTo>
                    <a:pt x="10954" y="24289"/>
                    <a:pt x="7144" y="28099"/>
                    <a:pt x="7144" y="33814"/>
                  </a:cubicBezTo>
                  <a:lnTo>
                    <a:pt x="7144" y="105251"/>
                  </a:lnTo>
                  <a:cubicBezTo>
                    <a:pt x="7144" y="110014"/>
                    <a:pt x="11906" y="114776"/>
                    <a:pt x="16669" y="114776"/>
                  </a:cubicBezTo>
                  <a:close/>
                </a:path>
              </a:pathLst>
            </a:custGeom>
            <a:grpFill/>
            <a:ln w="9525" cap="flat">
              <a:noFill/>
              <a:prstDash val="solid"/>
              <a:miter/>
            </a:ln>
          </p:spPr>
          <p:txBody>
            <a:bodyPr rtlCol="0" anchor="ctr"/>
            <a:lstStyle/>
            <a:p>
              <a:endParaRPr lang="en-IN"/>
            </a:p>
          </p:txBody>
        </p:sp>
        <p:sp>
          <p:nvSpPr>
            <p:cNvPr id="55" name="Freeform: Shape 36">
              <a:extLst>
                <a:ext uri="{FF2B5EF4-FFF2-40B4-BE49-F238E27FC236}">
                  <a16:creationId xmlns:a16="http://schemas.microsoft.com/office/drawing/2014/main" id="{91A1B51A-3750-48CB-A93D-DA564980CF07}"/>
                </a:ext>
              </a:extLst>
            </p:cNvPr>
            <p:cNvSpPr/>
            <p:nvPr/>
          </p:nvSpPr>
          <p:spPr>
            <a:xfrm>
              <a:off x="8187845" y="4961082"/>
              <a:ext cx="114300" cy="114300"/>
            </a:xfrm>
            <a:custGeom>
              <a:avLst/>
              <a:gdLst>
                <a:gd name="connsiteX0" fmla="*/ 82391 w 114300"/>
                <a:gd name="connsiteY0" fmla="*/ 95726 h 114300"/>
                <a:gd name="connsiteX1" fmla="*/ 33814 w 114300"/>
                <a:gd name="connsiteY1" fmla="*/ 95726 h 114300"/>
                <a:gd name="connsiteX2" fmla="*/ 24289 w 114300"/>
                <a:gd name="connsiteY2" fmla="*/ 105251 h 114300"/>
                <a:gd name="connsiteX3" fmla="*/ 33814 w 114300"/>
                <a:gd name="connsiteY3" fmla="*/ 114776 h 114300"/>
                <a:gd name="connsiteX4" fmla="*/ 105251 w 114300"/>
                <a:gd name="connsiteY4" fmla="*/ 114776 h 114300"/>
                <a:gd name="connsiteX5" fmla="*/ 114776 w 114300"/>
                <a:gd name="connsiteY5" fmla="*/ 105251 h 114300"/>
                <a:gd name="connsiteX6" fmla="*/ 114776 w 114300"/>
                <a:gd name="connsiteY6" fmla="*/ 33814 h 114300"/>
                <a:gd name="connsiteX7" fmla="*/ 105251 w 114300"/>
                <a:gd name="connsiteY7" fmla="*/ 24289 h 114300"/>
                <a:gd name="connsiteX8" fmla="*/ 95726 w 114300"/>
                <a:gd name="connsiteY8" fmla="*/ 33814 h 114300"/>
                <a:gd name="connsiteX9" fmla="*/ 95726 w 114300"/>
                <a:gd name="connsiteY9" fmla="*/ 82391 h 114300"/>
                <a:gd name="connsiteX10" fmla="*/ 23336 w 114300"/>
                <a:gd name="connsiteY10" fmla="*/ 10001 h 114300"/>
                <a:gd name="connsiteX11" fmla="*/ 10001 w 114300"/>
                <a:gd name="connsiteY11" fmla="*/ 10001 h 114300"/>
                <a:gd name="connsiteX12" fmla="*/ 10001 w 114300"/>
                <a:gd name="connsiteY12" fmla="*/ 23336 h 114300"/>
                <a:gd name="connsiteX13" fmla="*/ 82391 w 114300"/>
                <a:gd name="connsiteY13" fmla="*/ 9572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 h="114300">
                  <a:moveTo>
                    <a:pt x="82391" y="95726"/>
                  </a:moveTo>
                  <a:lnTo>
                    <a:pt x="33814" y="95726"/>
                  </a:lnTo>
                  <a:cubicBezTo>
                    <a:pt x="28099" y="95726"/>
                    <a:pt x="24289" y="99536"/>
                    <a:pt x="24289" y="105251"/>
                  </a:cubicBezTo>
                  <a:cubicBezTo>
                    <a:pt x="24289" y="110966"/>
                    <a:pt x="28099" y="114776"/>
                    <a:pt x="33814" y="114776"/>
                  </a:cubicBezTo>
                  <a:lnTo>
                    <a:pt x="105251" y="114776"/>
                  </a:lnTo>
                  <a:cubicBezTo>
                    <a:pt x="110966" y="114776"/>
                    <a:pt x="114776" y="110014"/>
                    <a:pt x="114776" y="105251"/>
                  </a:cubicBezTo>
                  <a:lnTo>
                    <a:pt x="114776" y="33814"/>
                  </a:lnTo>
                  <a:cubicBezTo>
                    <a:pt x="114776" y="28099"/>
                    <a:pt x="110966" y="24289"/>
                    <a:pt x="105251" y="24289"/>
                  </a:cubicBezTo>
                  <a:cubicBezTo>
                    <a:pt x="99536" y="24289"/>
                    <a:pt x="95726" y="28099"/>
                    <a:pt x="95726" y="33814"/>
                  </a:cubicBezTo>
                  <a:lnTo>
                    <a:pt x="95726" y="82391"/>
                  </a:lnTo>
                  <a:lnTo>
                    <a:pt x="23336" y="10001"/>
                  </a:lnTo>
                  <a:cubicBezTo>
                    <a:pt x="19526" y="6191"/>
                    <a:pt x="13811" y="6191"/>
                    <a:pt x="10001" y="10001"/>
                  </a:cubicBezTo>
                  <a:cubicBezTo>
                    <a:pt x="6191" y="13811"/>
                    <a:pt x="6191" y="19526"/>
                    <a:pt x="10001" y="23336"/>
                  </a:cubicBezTo>
                  <a:lnTo>
                    <a:pt x="82391" y="95726"/>
                  </a:lnTo>
                  <a:close/>
                </a:path>
              </a:pathLst>
            </a:custGeom>
            <a:grpFill/>
            <a:ln w="9525" cap="flat">
              <a:noFill/>
              <a:prstDash val="solid"/>
              <a:miter/>
            </a:ln>
          </p:spPr>
          <p:txBody>
            <a:bodyPr rtlCol="0" anchor="ctr"/>
            <a:lstStyle/>
            <a:p>
              <a:endParaRPr lang="en-IN"/>
            </a:p>
          </p:txBody>
        </p:sp>
        <p:sp>
          <p:nvSpPr>
            <p:cNvPr id="56" name="Freeform: Shape 39">
              <a:extLst>
                <a:ext uri="{FF2B5EF4-FFF2-40B4-BE49-F238E27FC236}">
                  <a16:creationId xmlns:a16="http://schemas.microsoft.com/office/drawing/2014/main" id="{47DB86B5-32F3-43EA-BB91-ECF3214DB81C}"/>
                </a:ext>
              </a:extLst>
            </p:cNvPr>
            <p:cNvSpPr/>
            <p:nvPr/>
          </p:nvSpPr>
          <p:spPr>
            <a:xfrm>
              <a:off x="8076402" y="4849639"/>
              <a:ext cx="638175" cy="638175"/>
            </a:xfrm>
            <a:custGeom>
              <a:avLst/>
              <a:gdLst>
                <a:gd name="connsiteX0" fmla="*/ 635794 w 638175"/>
                <a:gd name="connsiteY0" fmla="*/ 321469 h 638175"/>
                <a:gd name="connsiteX1" fmla="*/ 321469 w 638175"/>
                <a:gd name="connsiteY1" fmla="*/ 7144 h 638175"/>
                <a:gd name="connsiteX2" fmla="*/ 7144 w 638175"/>
                <a:gd name="connsiteY2" fmla="*/ 321469 h 638175"/>
                <a:gd name="connsiteX3" fmla="*/ 321469 w 638175"/>
                <a:gd name="connsiteY3" fmla="*/ 635794 h 638175"/>
                <a:gd name="connsiteX4" fmla="*/ 635794 w 638175"/>
                <a:gd name="connsiteY4" fmla="*/ 321469 h 638175"/>
                <a:gd name="connsiteX5" fmla="*/ 152876 w 638175"/>
                <a:gd name="connsiteY5" fmla="*/ 563404 h 638175"/>
                <a:gd name="connsiteX6" fmla="*/ 272891 w 638175"/>
                <a:gd name="connsiteY6" fmla="*/ 451961 h 638175"/>
                <a:gd name="connsiteX7" fmla="*/ 369094 w 638175"/>
                <a:gd name="connsiteY7" fmla="*/ 451961 h 638175"/>
                <a:gd name="connsiteX8" fmla="*/ 489109 w 638175"/>
                <a:gd name="connsiteY8" fmla="*/ 563404 h 638175"/>
                <a:gd name="connsiteX9" fmla="*/ 321469 w 638175"/>
                <a:gd name="connsiteY9" fmla="*/ 616744 h 638175"/>
                <a:gd name="connsiteX10" fmla="*/ 152876 w 638175"/>
                <a:gd name="connsiteY10" fmla="*/ 563404 h 638175"/>
                <a:gd name="connsiteX11" fmla="*/ 507206 w 638175"/>
                <a:gd name="connsiteY11" fmla="*/ 551021 h 638175"/>
                <a:gd name="connsiteX12" fmla="*/ 369094 w 638175"/>
                <a:gd name="connsiteY12" fmla="*/ 433864 h 638175"/>
                <a:gd name="connsiteX13" fmla="*/ 273844 w 638175"/>
                <a:gd name="connsiteY13" fmla="*/ 433864 h 638175"/>
                <a:gd name="connsiteX14" fmla="*/ 135731 w 638175"/>
                <a:gd name="connsiteY14" fmla="*/ 551021 h 638175"/>
                <a:gd name="connsiteX15" fmla="*/ 26194 w 638175"/>
                <a:gd name="connsiteY15" fmla="*/ 321469 h 638175"/>
                <a:gd name="connsiteX16" fmla="*/ 321469 w 638175"/>
                <a:gd name="connsiteY16" fmla="*/ 26194 h 638175"/>
                <a:gd name="connsiteX17" fmla="*/ 616744 w 638175"/>
                <a:gd name="connsiteY17" fmla="*/ 321469 h 638175"/>
                <a:gd name="connsiteX18" fmla="*/ 507206 w 638175"/>
                <a:gd name="connsiteY18" fmla="*/ 551021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8175" h="638175">
                  <a:moveTo>
                    <a:pt x="635794" y="321469"/>
                  </a:moveTo>
                  <a:cubicBezTo>
                    <a:pt x="635794" y="148114"/>
                    <a:pt x="494824" y="7144"/>
                    <a:pt x="321469" y="7144"/>
                  </a:cubicBezTo>
                  <a:cubicBezTo>
                    <a:pt x="148114" y="7144"/>
                    <a:pt x="7144" y="148114"/>
                    <a:pt x="7144" y="321469"/>
                  </a:cubicBezTo>
                  <a:cubicBezTo>
                    <a:pt x="7144" y="494824"/>
                    <a:pt x="148114" y="635794"/>
                    <a:pt x="321469" y="635794"/>
                  </a:cubicBezTo>
                  <a:cubicBezTo>
                    <a:pt x="494824" y="635794"/>
                    <a:pt x="635794" y="494824"/>
                    <a:pt x="635794" y="321469"/>
                  </a:cubicBezTo>
                  <a:close/>
                  <a:moveTo>
                    <a:pt x="152876" y="563404"/>
                  </a:moveTo>
                  <a:cubicBezTo>
                    <a:pt x="157639" y="500539"/>
                    <a:pt x="210026" y="451961"/>
                    <a:pt x="272891" y="451961"/>
                  </a:cubicBezTo>
                  <a:lnTo>
                    <a:pt x="369094" y="451961"/>
                  </a:lnTo>
                  <a:cubicBezTo>
                    <a:pt x="432911" y="451961"/>
                    <a:pt x="484346" y="500539"/>
                    <a:pt x="489109" y="563404"/>
                  </a:cubicBezTo>
                  <a:cubicBezTo>
                    <a:pt x="442436" y="596741"/>
                    <a:pt x="384334" y="616744"/>
                    <a:pt x="321469" y="616744"/>
                  </a:cubicBezTo>
                  <a:cubicBezTo>
                    <a:pt x="258604" y="616744"/>
                    <a:pt x="200501" y="596741"/>
                    <a:pt x="152876" y="563404"/>
                  </a:cubicBezTo>
                  <a:close/>
                  <a:moveTo>
                    <a:pt x="507206" y="551021"/>
                  </a:moveTo>
                  <a:cubicBezTo>
                    <a:pt x="496729" y="484346"/>
                    <a:pt x="438626" y="433864"/>
                    <a:pt x="369094" y="433864"/>
                  </a:cubicBezTo>
                  <a:lnTo>
                    <a:pt x="273844" y="433864"/>
                  </a:lnTo>
                  <a:cubicBezTo>
                    <a:pt x="204311" y="433864"/>
                    <a:pt x="147161" y="484346"/>
                    <a:pt x="135731" y="551021"/>
                  </a:cubicBezTo>
                  <a:cubicBezTo>
                    <a:pt x="69056" y="496729"/>
                    <a:pt x="26194" y="413861"/>
                    <a:pt x="26194" y="321469"/>
                  </a:cubicBezTo>
                  <a:cubicBezTo>
                    <a:pt x="26194" y="158591"/>
                    <a:pt x="158591" y="26194"/>
                    <a:pt x="321469" y="26194"/>
                  </a:cubicBezTo>
                  <a:cubicBezTo>
                    <a:pt x="484346" y="26194"/>
                    <a:pt x="616744" y="158591"/>
                    <a:pt x="616744" y="321469"/>
                  </a:cubicBezTo>
                  <a:cubicBezTo>
                    <a:pt x="616744" y="413861"/>
                    <a:pt x="573881" y="496729"/>
                    <a:pt x="507206" y="551021"/>
                  </a:cubicBezTo>
                  <a:close/>
                </a:path>
              </a:pathLst>
            </a:custGeom>
            <a:grpFill/>
            <a:ln w="9525" cap="flat">
              <a:noFill/>
              <a:prstDash val="solid"/>
              <a:miter/>
            </a:ln>
          </p:spPr>
          <p:txBody>
            <a:bodyPr rtlCol="0" anchor="ctr"/>
            <a:lstStyle/>
            <a:p>
              <a:endParaRPr lang="en-IN"/>
            </a:p>
          </p:txBody>
        </p:sp>
      </p:grpSp>
      <p:sp>
        <p:nvSpPr>
          <p:cNvPr id="26" name="TextBox 25"/>
          <p:cNvSpPr txBox="1"/>
          <p:nvPr/>
        </p:nvSpPr>
        <p:spPr>
          <a:xfrm>
            <a:off x="6845069" y="1344660"/>
            <a:ext cx="5040874" cy="3808108"/>
          </a:xfrm>
          <a:prstGeom prst="rect">
            <a:avLst/>
          </a:prstGeom>
          <a:solidFill>
            <a:schemeClr val="bg1">
              <a:lumMod val="95000"/>
              <a:alpha val="92000"/>
            </a:schemeClr>
          </a:solidFill>
        </p:spPr>
        <p:txBody>
          <a:bodyPr wrap="square" lIns="182880" rtlCol="0" anchor="ctr">
            <a:noAutofit/>
          </a:bodyPr>
          <a:lstStyle/>
          <a:p>
            <a:pPr marL="457200" indent="-457200">
              <a:lnSpc>
                <a:spcPct val="150000"/>
              </a:lnSpc>
              <a:spcBef>
                <a:spcPts val="1800"/>
              </a:spcBef>
              <a:buClr>
                <a:schemeClr val="accent3">
                  <a:lumMod val="50000"/>
                </a:schemeClr>
              </a:buClr>
              <a:buSzPct val="150000"/>
              <a:buFont typeface="Wingdings" panose="05000000000000000000" pitchFamily="2" charset="2"/>
              <a:buChar char="§"/>
            </a:pPr>
            <a:r>
              <a:rPr lang="en-US" sz="2000" dirty="0">
                <a:ea typeface="Avenir Book" charset="0"/>
                <a:cs typeface="Microsoft New Tai Lue" panose="020B0502040204020203" pitchFamily="34" charset="0"/>
              </a:rPr>
              <a:t>Use a domain-driven design approach to designing IFMIS. </a:t>
            </a:r>
          </a:p>
          <a:p>
            <a:pPr marL="457200" indent="-457200">
              <a:lnSpc>
                <a:spcPct val="150000"/>
              </a:lnSpc>
              <a:spcBef>
                <a:spcPts val="1800"/>
              </a:spcBef>
              <a:buClr>
                <a:schemeClr val="accent3">
                  <a:lumMod val="50000"/>
                </a:schemeClr>
              </a:buClr>
              <a:buSzPct val="150000"/>
              <a:buFont typeface="Wingdings" panose="05000000000000000000" pitchFamily="2" charset="2"/>
              <a:buChar char="§"/>
            </a:pPr>
            <a:r>
              <a:rPr lang="en-US" sz="2000" dirty="0">
                <a:ea typeface="Avenir Book" charset="0"/>
                <a:cs typeface="Microsoft New Tai Lue" panose="020B0502040204020203" pitchFamily="34" charset="0"/>
              </a:rPr>
              <a:t>In-house IFMIS is always cheaper than off-the-shelf IFMIS  </a:t>
            </a:r>
          </a:p>
          <a:p>
            <a:pPr marL="457200" indent="-457200">
              <a:lnSpc>
                <a:spcPct val="150000"/>
              </a:lnSpc>
              <a:spcBef>
                <a:spcPts val="1800"/>
              </a:spcBef>
              <a:buClr>
                <a:schemeClr val="accent3">
                  <a:lumMod val="50000"/>
                </a:schemeClr>
              </a:buClr>
              <a:buSzPct val="150000"/>
              <a:buFont typeface="Wingdings" panose="05000000000000000000" pitchFamily="2" charset="2"/>
              <a:buChar char="§"/>
            </a:pPr>
            <a:r>
              <a:rPr lang="en-US" sz="2000" dirty="0">
                <a:ea typeface="Avenir Book" charset="0"/>
                <a:cs typeface="Microsoft New Tai Lue" panose="020B0502040204020203" pitchFamily="34" charset="0"/>
              </a:rPr>
              <a:t>Favor IFMIS process-based automation as opposed to data-entry tool. </a:t>
            </a:r>
          </a:p>
        </p:txBody>
      </p:sp>
      <p:sp>
        <p:nvSpPr>
          <p:cNvPr id="25" name="Rectangle 24">
            <a:extLst>
              <a:ext uri="{C183D7F6-B498-43B3-948B-1728B52AA6E4}">
                <adec:decorative xmlns:adec="http://schemas.microsoft.com/office/drawing/2017/decorative" val="1"/>
              </a:ext>
            </a:extLst>
          </p:cNvPr>
          <p:cNvSpPr/>
          <p:nvPr/>
        </p:nvSpPr>
        <p:spPr>
          <a:xfrm>
            <a:off x="7100412" y="602910"/>
            <a:ext cx="4807042" cy="74643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C183D7F6-B498-43B3-948B-1728B52AA6E4}">
                <adec:decorative xmlns:adec="http://schemas.microsoft.com/office/drawing/2017/decorative" val="1"/>
              </a:ext>
            </a:extLst>
          </p:cNvPr>
          <p:cNvSpPr/>
          <p:nvPr/>
        </p:nvSpPr>
        <p:spPr>
          <a:xfrm>
            <a:off x="6770978" y="602910"/>
            <a:ext cx="746432" cy="746432"/>
          </a:xfrm>
          <a:prstGeom prst="ellipse">
            <a:avLst/>
          </a:prstGeom>
          <a:solidFill>
            <a:srgbClr val="00B05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947106" y="851119"/>
            <a:ext cx="3430252" cy="276999"/>
          </a:xfrm>
          <a:prstGeom prst="rect">
            <a:avLst/>
          </a:prstGeom>
          <a:noFill/>
        </p:spPr>
        <p:txBody>
          <a:bodyPr wrap="square" lIns="0" tIns="0" rIns="0" bIns="0" rtlCol="0">
            <a:spAutoFit/>
          </a:bodyPr>
          <a:lstStyle/>
          <a:p>
            <a:r>
              <a:rPr lang="en-US" b="1" dirty="0">
                <a:solidFill>
                  <a:schemeClr val="bg1"/>
                </a:solidFill>
              </a:rPr>
              <a:t>In-house Development</a:t>
            </a:r>
          </a:p>
        </p:txBody>
      </p:sp>
      <p:sp>
        <p:nvSpPr>
          <p:cNvPr id="37" name="TextBox 36"/>
          <p:cNvSpPr txBox="1"/>
          <p:nvPr/>
        </p:nvSpPr>
        <p:spPr>
          <a:xfrm>
            <a:off x="107291" y="1403903"/>
            <a:ext cx="5040874" cy="5454097"/>
          </a:xfrm>
          <a:prstGeom prst="rect">
            <a:avLst/>
          </a:prstGeom>
          <a:solidFill>
            <a:schemeClr val="bg1">
              <a:lumMod val="95000"/>
              <a:alpha val="92000"/>
            </a:schemeClr>
          </a:solidFill>
        </p:spPr>
        <p:txBody>
          <a:bodyPr wrap="square" lIns="182880" rtlCol="0" anchor="ctr">
            <a:noAutofit/>
          </a:bodyPr>
          <a:lstStyle/>
          <a:p>
            <a:pPr marL="457200" indent="-457200">
              <a:lnSpc>
                <a:spcPct val="150000"/>
              </a:lnSpc>
              <a:spcBef>
                <a:spcPts val="1800"/>
              </a:spcBef>
              <a:buClr>
                <a:schemeClr val="accent3">
                  <a:lumMod val="50000"/>
                </a:schemeClr>
              </a:buClr>
              <a:buSzPct val="150000"/>
              <a:buFont typeface="Wingdings" panose="05000000000000000000" pitchFamily="2" charset="2"/>
              <a:buChar char="§"/>
            </a:pPr>
            <a:r>
              <a:rPr lang="en-US" sz="2000" dirty="0">
                <a:ea typeface="Avenir Book" charset="0"/>
                <a:cs typeface="Microsoft New Tai Lue" panose="020B0502040204020203" pitchFamily="34" charset="0"/>
              </a:rPr>
              <a:t>Political will is the core factor to having in-house system. </a:t>
            </a:r>
          </a:p>
          <a:p>
            <a:pPr marL="457200" indent="-457200">
              <a:lnSpc>
                <a:spcPct val="150000"/>
              </a:lnSpc>
              <a:spcBef>
                <a:spcPts val="1800"/>
              </a:spcBef>
              <a:buClr>
                <a:schemeClr val="accent3">
                  <a:lumMod val="50000"/>
                </a:schemeClr>
              </a:buClr>
              <a:buSzPct val="150000"/>
              <a:buFont typeface="Wingdings" panose="05000000000000000000" pitchFamily="2" charset="2"/>
              <a:buChar char="§"/>
            </a:pPr>
            <a:r>
              <a:rPr lang="en-US" sz="2000" dirty="0">
                <a:ea typeface="Avenir Book" charset="0"/>
                <a:cs typeface="Microsoft New Tai Lue" panose="020B0502040204020203" pitchFamily="34" charset="0"/>
              </a:rPr>
              <a:t>In-house software development promote country’s internal capacity for self-development and sustainability. </a:t>
            </a:r>
            <a:endParaRPr lang="en-US" sz="2000" i="1" dirty="0">
              <a:ea typeface="Avenir Book" charset="0"/>
              <a:cs typeface="Microsoft New Tai Lue" panose="020B0502040204020203" pitchFamily="34" charset="0"/>
            </a:endParaRPr>
          </a:p>
          <a:p>
            <a:pPr marL="457200" indent="-457200">
              <a:lnSpc>
                <a:spcPct val="150000"/>
              </a:lnSpc>
              <a:spcBef>
                <a:spcPts val="1800"/>
              </a:spcBef>
              <a:buClr>
                <a:schemeClr val="accent3">
                  <a:lumMod val="50000"/>
                </a:schemeClr>
              </a:buClr>
              <a:buSzPct val="150000"/>
              <a:buFont typeface="Wingdings" panose="05000000000000000000" pitchFamily="2" charset="2"/>
              <a:buChar char="§"/>
            </a:pPr>
            <a:r>
              <a:rPr lang="en-US" sz="2000" dirty="0">
                <a:ea typeface="Avenir Book" charset="0"/>
                <a:cs typeface="Microsoft New Tai Lue" panose="020B0502040204020203" pitchFamily="34" charset="0"/>
              </a:rPr>
              <a:t>Believe always in the capacity of internal resources. </a:t>
            </a:r>
          </a:p>
          <a:p>
            <a:pPr marL="457200" indent="-457200">
              <a:lnSpc>
                <a:spcPct val="150000"/>
              </a:lnSpc>
              <a:spcBef>
                <a:spcPts val="1800"/>
              </a:spcBef>
              <a:buClr>
                <a:schemeClr val="accent3">
                  <a:lumMod val="50000"/>
                </a:schemeClr>
              </a:buClr>
              <a:buSzPct val="150000"/>
              <a:buFont typeface="Wingdings" panose="05000000000000000000" pitchFamily="2" charset="2"/>
              <a:buChar char="§"/>
            </a:pPr>
            <a:r>
              <a:rPr lang="en-US" sz="2000" dirty="0">
                <a:ea typeface="Avenir Book" charset="0"/>
                <a:cs typeface="Microsoft New Tai Lue" panose="020B0502040204020203" pitchFamily="34" charset="0"/>
              </a:rPr>
              <a:t>Collaboration is key to achieving successful development of IFMIS.  </a:t>
            </a:r>
          </a:p>
        </p:txBody>
      </p:sp>
      <p:sp>
        <p:nvSpPr>
          <p:cNvPr id="39" name="Title 1">
            <a:extLst>
              <a:ext uri="{FF2B5EF4-FFF2-40B4-BE49-F238E27FC236}">
                <a16:creationId xmlns:a16="http://schemas.microsoft.com/office/drawing/2014/main" id="{4E3F5479-058B-4FA8-92E9-18CAB8CDC5C5}"/>
              </a:ext>
            </a:extLst>
          </p:cNvPr>
          <p:cNvSpPr txBox="1">
            <a:spLocks/>
          </p:cNvSpPr>
          <p:nvPr/>
        </p:nvSpPr>
        <p:spPr>
          <a:xfrm>
            <a:off x="358318" y="193429"/>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dirty="0">
                <a:solidFill>
                  <a:schemeClr val="accent3">
                    <a:lumMod val="75000"/>
                  </a:schemeClr>
                </a:solidFill>
                <a:ea typeface="Avenir Light" charset="0"/>
                <a:cs typeface="Avenir Light" charset="0"/>
              </a:rPr>
              <a:t>Lessons Learned</a:t>
            </a:r>
            <a:endParaRPr lang="en-IN" sz="2000" dirty="0">
              <a:solidFill>
                <a:schemeClr val="accent3">
                  <a:lumMod val="75000"/>
                </a:schemeClr>
              </a:solidFill>
              <a:ea typeface="Avenir Light" charset="0"/>
              <a:cs typeface="Avenir Light" charset="0"/>
            </a:endParaRPr>
          </a:p>
        </p:txBody>
      </p:sp>
      <p:grpSp>
        <p:nvGrpSpPr>
          <p:cNvPr id="29" name="Group 28">
            <a:extLst>
              <a:ext uri="{FF2B5EF4-FFF2-40B4-BE49-F238E27FC236}">
                <a16:creationId xmlns:a16="http://schemas.microsoft.com/office/drawing/2014/main" id="{3D267FBA-C5F4-4FBE-A333-BF7C1B6DFE77}"/>
              </a:ext>
            </a:extLst>
          </p:cNvPr>
          <p:cNvGrpSpPr/>
          <p:nvPr/>
        </p:nvGrpSpPr>
        <p:grpSpPr>
          <a:xfrm>
            <a:off x="6856666" y="681921"/>
            <a:ext cx="583728" cy="583728"/>
            <a:chOff x="8076402" y="4849639"/>
            <a:chExt cx="638175" cy="638175"/>
          </a:xfrm>
          <a:solidFill>
            <a:schemeClr val="bg1"/>
          </a:solidFill>
        </p:grpSpPr>
        <p:sp>
          <p:nvSpPr>
            <p:cNvPr id="30" name="Freeform: Shape 28">
              <a:extLst>
                <a:ext uri="{FF2B5EF4-FFF2-40B4-BE49-F238E27FC236}">
                  <a16:creationId xmlns:a16="http://schemas.microsoft.com/office/drawing/2014/main" id="{1DA4B3EC-7A52-45DF-8E35-0AF15FAD9433}"/>
                </a:ext>
              </a:extLst>
            </p:cNvPr>
            <p:cNvSpPr/>
            <p:nvPr/>
          </p:nvSpPr>
          <p:spPr>
            <a:xfrm>
              <a:off x="8278332" y="5044902"/>
              <a:ext cx="238125" cy="238125"/>
            </a:xfrm>
            <a:custGeom>
              <a:avLst/>
              <a:gdLst>
                <a:gd name="connsiteX0" fmla="*/ 119539 w 238125"/>
                <a:gd name="connsiteY0" fmla="*/ 7144 h 238125"/>
                <a:gd name="connsiteX1" fmla="*/ 7144 w 238125"/>
                <a:gd name="connsiteY1" fmla="*/ 119539 h 238125"/>
                <a:gd name="connsiteX2" fmla="*/ 119539 w 238125"/>
                <a:gd name="connsiteY2" fmla="*/ 230981 h 238125"/>
                <a:gd name="connsiteX3" fmla="*/ 231934 w 238125"/>
                <a:gd name="connsiteY3" fmla="*/ 118586 h 238125"/>
                <a:gd name="connsiteX4" fmla="*/ 119539 w 238125"/>
                <a:gd name="connsiteY4" fmla="*/ 7144 h 238125"/>
                <a:gd name="connsiteX5" fmla="*/ 119539 w 238125"/>
                <a:gd name="connsiteY5" fmla="*/ 211931 h 238125"/>
                <a:gd name="connsiteX6" fmla="*/ 26194 w 238125"/>
                <a:gd name="connsiteY6" fmla="*/ 118586 h 238125"/>
                <a:gd name="connsiteX7" fmla="*/ 119539 w 238125"/>
                <a:gd name="connsiteY7" fmla="*/ 25241 h 238125"/>
                <a:gd name="connsiteX8" fmla="*/ 212884 w 238125"/>
                <a:gd name="connsiteY8" fmla="*/ 118586 h 238125"/>
                <a:gd name="connsiteX9" fmla="*/ 119539 w 238125"/>
                <a:gd name="connsiteY9" fmla="*/ 211931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238125">
                  <a:moveTo>
                    <a:pt x="119539" y="7144"/>
                  </a:moveTo>
                  <a:cubicBezTo>
                    <a:pt x="57626" y="7144"/>
                    <a:pt x="7144" y="57626"/>
                    <a:pt x="7144" y="119539"/>
                  </a:cubicBezTo>
                  <a:cubicBezTo>
                    <a:pt x="7144" y="180499"/>
                    <a:pt x="57626" y="230981"/>
                    <a:pt x="119539" y="230981"/>
                  </a:cubicBezTo>
                  <a:cubicBezTo>
                    <a:pt x="181451" y="230981"/>
                    <a:pt x="231934" y="180499"/>
                    <a:pt x="231934" y="118586"/>
                  </a:cubicBezTo>
                  <a:cubicBezTo>
                    <a:pt x="231934" y="57626"/>
                    <a:pt x="181451" y="7144"/>
                    <a:pt x="119539" y="7144"/>
                  </a:cubicBezTo>
                  <a:close/>
                  <a:moveTo>
                    <a:pt x="119539" y="211931"/>
                  </a:moveTo>
                  <a:cubicBezTo>
                    <a:pt x="68104" y="211931"/>
                    <a:pt x="26194" y="170021"/>
                    <a:pt x="26194" y="118586"/>
                  </a:cubicBezTo>
                  <a:cubicBezTo>
                    <a:pt x="26194" y="67151"/>
                    <a:pt x="68104" y="25241"/>
                    <a:pt x="119539" y="25241"/>
                  </a:cubicBezTo>
                  <a:cubicBezTo>
                    <a:pt x="170974" y="25241"/>
                    <a:pt x="212884" y="67151"/>
                    <a:pt x="212884" y="118586"/>
                  </a:cubicBezTo>
                  <a:cubicBezTo>
                    <a:pt x="212884" y="170021"/>
                    <a:pt x="170974" y="211931"/>
                    <a:pt x="119539" y="211931"/>
                  </a:cubicBezTo>
                  <a:close/>
                </a:path>
              </a:pathLst>
            </a:custGeom>
            <a:grpFill/>
            <a:ln w="9525" cap="flat">
              <a:noFill/>
              <a:prstDash val="solid"/>
              <a:miter/>
            </a:ln>
          </p:spPr>
          <p:txBody>
            <a:bodyPr rtlCol="0" anchor="ctr"/>
            <a:lstStyle/>
            <a:p>
              <a:endParaRPr lang="en-IN"/>
            </a:p>
          </p:txBody>
        </p:sp>
        <p:sp>
          <p:nvSpPr>
            <p:cNvPr id="31" name="Freeform: Shape 29">
              <a:extLst>
                <a:ext uri="{FF2B5EF4-FFF2-40B4-BE49-F238E27FC236}">
                  <a16:creationId xmlns:a16="http://schemas.microsoft.com/office/drawing/2014/main" id="{86FC6EDE-3FFF-4AB2-BF82-2BB857045F55}"/>
                </a:ext>
              </a:extLst>
            </p:cNvPr>
            <p:cNvSpPr/>
            <p:nvPr/>
          </p:nvSpPr>
          <p:spPr>
            <a:xfrm>
              <a:off x="8330720" y="4881072"/>
              <a:ext cx="133350" cy="152400"/>
            </a:xfrm>
            <a:custGeom>
              <a:avLst/>
              <a:gdLst>
                <a:gd name="connsiteX0" fmla="*/ 60484 w 133350"/>
                <a:gd name="connsiteY0" fmla="*/ 148114 h 152400"/>
                <a:gd name="connsiteX1" fmla="*/ 73819 w 133350"/>
                <a:gd name="connsiteY1" fmla="*/ 148114 h 152400"/>
                <a:gd name="connsiteX2" fmla="*/ 124301 w 133350"/>
                <a:gd name="connsiteY2" fmla="*/ 97631 h 152400"/>
                <a:gd name="connsiteX3" fmla="*/ 124301 w 133350"/>
                <a:gd name="connsiteY3" fmla="*/ 84296 h 152400"/>
                <a:gd name="connsiteX4" fmla="*/ 110966 w 133350"/>
                <a:gd name="connsiteY4" fmla="*/ 84296 h 152400"/>
                <a:gd name="connsiteX5" fmla="*/ 76676 w 133350"/>
                <a:gd name="connsiteY5" fmla="*/ 118586 h 152400"/>
                <a:gd name="connsiteX6" fmla="*/ 76676 w 133350"/>
                <a:gd name="connsiteY6" fmla="*/ 16669 h 152400"/>
                <a:gd name="connsiteX7" fmla="*/ 67151 w 133350"/>
                <a:gd name="connsiteY7" fmla="*/ 7144 h 152400"/>
                <a:gd name="connsiteX8" fmla="*/ 57626 w 133350"/>
                <a:gd name="connsiteY8" fmla="*/ 16669 h 152400"/>
                <a:gd name="connsiteX9" fmla="*/ 57626 w 133350"/>
                <a:gd name="connsiteY9" fmla="*/ 118586 h 152400"/>
                <a:gd name="connsiteX10" fmla="*/ 23336 w 133350"/>
                <a:gd name="connsiteY10" fmla="*/ 84296 h 152400"/>
                <a:gd name="connsiteX11" fmla="*/ 10001 w 133350"/>
                <a:gd name="connsiteY11" fmla="*/ 84296 h 152400"/>
                <a:gd name="connsiteX12" fmla="*/ 10001 w 133350"/>
                <a:gd name="connsiteY12" fmla="*/ 97631 h 152400"/>
                <a:gd name="connsiteX13" fmla="*/ 60484 w 133350"/>
                <a:gd name="connsiteY13" fmla="*/ 14811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350" h="152400">
                  <a:moveTo>
                    <a:pt x="60484" y="148114"/>
                  </a:moveTo>
                  <a:cubicBezTo>
                    <a:pt x="64294" y="151924"/>
                    <a:pt x="70009" y="151924"/>
                    <a:pt x="73819" y="148114"/>
                  </a:cubicBezTo>
                  <a:lnTo>
                    <a:pt x="124301" y="97631"/>
                  </a:lnTo>
                  <a:cubicBezTo>
                    <a:pt x="128111" y="93821"/>
                    <a:pt x="128111" y="88106"/>
                    <a:pt x="124301" y="84296"/>
                  </a:cubicBezTo>
                  <a:cubicBezTo>
                    <a:pt x="120491" y="80486"/>
                    <a:pt x="114776" y="80486"/>
                    <a:pt x="110966" y="84296"/>
                  </a:cubicBezTo>
                  <a:lnTo>
                    <a:pt x="76676" y="118586"/>
                  </a:lnTo>
                  <a:lnTo>
                    <a:pt x="76676" y="16669"/>
                  </a:lnTo>
                  <a:cubicBezTo>
                    <a:pt x="76676" y="10954"/>
                    <a:pt x="72866" y="7144"/>
                    <a:pt x="67151" y="7144"/>
                  </a:cubicBezTo>
                  <a:cubicBezTo>
                    <a:pt x="61436" y="7144"/>
                    <a:pt x="57626" y="10954"/>
                    <a:pt x="57626" y="16669"/>
                  </a:cubicBezTo>
                  <a:lnTo>
                    <a:pt x="57626" y="118586"/>
                  </a:lnTo>
                  <a:lnTo>
                    <a:pt x="23336" y="84296"/>
                  </a:lnTo>
                  <a:cubicBezTo>
                    <a:pt x="19526" y="80486"/>
                    <a:pt x="13811" y="80486"/>
                    <a:pt x="10001" y="84296"/>
                  </a:cubicBezTo>
                  <a:cubicBezTo>
                    <a:pt x="6191" y="88106"/>
                    <a:pt x="6191" y="93821"/>
                    <a:pt x="10001" y="97631"/>
                  </a:cubicBezTo>
                  <a:lnTo>
                    <a:pt x="60484" y="148114"/>
                  </a:lnTo>
                  <a:close/>
                </a:path>
              </a:pathLst>
            </a:custGeom>
            <a:grpFill/>
            <a:ln w="9525" cap="flat">
              <a:noFill/>
              <a:prstDash val="solid"/>
              <a:miter/>
            </a:ln>
          </p:spPr>
          <p:txBody>
            <a:bodyPr rtlCol="0" anchor="ctr"/>
            <a:lstStyle/>
            <a:p>
              <a:endParaRPr lang="en-IN"/>
            </a:p>
          </p:txBody>
        </p:sp>
        <p:sp>
          <p:nvSpPr>
            <p:cNvPr id="32" name="Freeform: Shape 30">
              <a:extLst>
                <a:ext uri="{FF2B5EF4-FFF2-40B4-BE49-F238E27FC236}">
                  <a16:creationId xmlns:a16="http://schemas.microsoft.com/office/drawing/2014/main" id="{965595EC-5D31-4CAF-86F2-1783B8EE5D81}"/>
                </a:ext>
              </a:extLst>
            </p:cNvPr>
            <p:cNvSpPr/>
            <p:nvPr/>
          </p:nvSpPr>
          <p:spPr>
            <a:xfrm>
              <a:off x="8529792" y="5103957"/>
              <a:ext cx="152400" cy="133350"/>
            </a:xfrm>
            <a:custGeom>
              <a:avLst/>
              <a:gdLst>
                <a:gd name="connsiteX0" fmla="*/ 141446 w 152400"/>
                <a:gd name="connsiteY0" fmla="*/ 57626 h 133350"/>
                <a:gd name="connsiteX1" fmla="*/ 39529 w 152400"/>
                <a:gd name="connsiteY1" fmla="*/ 57626 h 133350"/>
                <a:gd name="connsiteX2" fmla="*/ 73819 w 152400"/>
                <a:gd name="connsiteY2" fmla="*/ 23336 h 133350"/>
                <a:gd name="connsiteX3" fmla="*/ 73819 w 152400"/>
                <a:gd name="connsiteY3" fmla="*/ 10001 h 133350"/>
                <a:gd name="connsiteX4" fmla="*/ 60484 w 152400"/>
                <a:gd name="connsiteY4" fmla="*/ 10001 h 133350"/>
                <a:gd name="connsiteX5" fmla="*/ 10001 w 152400"/>
                <a:gd name="connsiteY5" fmla="*/ 60484 h 133350"/>
                <a:gd name="connsiteX6" fmla="*/ 10001 w 152400"/>
                <a:gd name="connsiteY6" fmla="*/ 73819 h 133350"/>
                <a:gd name="connsiteX7" fmla="*/ 60484 w 152400"/>
                <a:gd name="connsiteY7" fmla="*/ 124301 h 133350"/>
                <a:gd name="connsiteX8" fmla="*/ 73819 w 152400"/>
                <a:gd name="connsiteY8" fmla="*/ 124301 h 133350"/>
                <a:gd name="connsiteX9" fmla="*/ 73819 w 152400"/>
                <a:gd name="connsiteY9" fmla="*/ 110966 h 133350"/>
                <a:gd name="connsiteX10" fmla="*/ 39529 w 152400"/>
                <a:gd name="connsiteY10" fmla="*/ 76676 h 133350"/>
                <a:gd name="connsiteX11" fmla="*/ 141446 w 152400"/>
                <a:gd name="connsiteY11" fmla="*/ 76676 h 133350"/>
                <a:gd name="connsiteX12" fmla="*/ 150971 w 152400"/>
                <a:gd name="connsiteY12" fmla="*/ 67151 h 133350"/>
                <a:gd name="connsiteX13" fmla="*/ 141446 w 152400"/>
                <a:gd name="connsiteY13" fmla="*/ 5762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33350">
                  <a:moveTo>
                    <a:pt x="141446" y="57626"/>
                  </a:moveTo>
                  <a:lnTo>
                    <a:pt x="39529" y="57626"/>
                  </a:lnTo>
                  <a:lnTo>
                    <a:pt x="73819" y="23336"/>
                  </a:lnTo>
                  <a:cubicBezTo>
                    <a:pt x="77629" y="19526"/>
                    <a:pt x="77629" y="13811"/>
                    <a:pt x="73819" y="10001"/>
                  </a:cubicBezTo>
                  <a:cubicBezTo>
                    <a:pt x="70009" y="6191"/>
                    <a:pt x="64294" y="6191"/>
                    <a:pt x="60484" y="10001"/>
                  </a:cubicBezTo>
                  <a:lnTo>
                    <a:pt x="10001" y="60484"/>
                  </a:lnTo>
                  <a:cubicBezTo>
                    <a:pt x="6191" y="64294"/>
                    <a:pt x="6191" y="70009"/>
                    <a:pt x="10001" y="73819"/>
                  </a:cubicBezTo>
                  <a:lnTo>
                    <a:pt x="60484" y="124301"/>
                  </a:lnTo>
                  <a:cubicBezTo>
                    <a:pt x="64294" y="128111"/>
                    <a:pt x="70009" y="128111"/>
                    <a:pt x="73819" y="124301"/>
                  </a:cubicBezTo>
                  <a:cubicBezTo>
                    <a:pt x="77629" y="120491"/>
                    <a:pt x="77629" y="114776"/>
                    <a:pt x="73819" y="110966"/>
                  </a:cubicBezTo>
                  <a:lnTo>
                    <a:pt x="39529" y="76676"/>
                  </a:lnTo>
                  <a:lnTo>
                    <a:pt x="141446" y="76676"/>
                  </a:lnTo>
                  <a:cubicBezTo>
                    <a:pt x="147161" y="76676"/>
                    <a:pt x="150971" y="72866"/>
                    <a:pt x="150971" y="67151"/>
                  </a:cubicBezTo>
                  <a:cubicBezTo>
                    <a:pt x="150971" y="61436"/>
                    <a:pt x="146209" y="57626"/>
                    <a:pt x="141446" y="57626"/>
                  </a:cubicBezTo>
                  <a:close/>
                </a:path>
              </a:pathLst>
            </a:custGeom>
            <a:grpFill/>
            <a:ln w="9525" cap="flat">
              <a:noFill/>
              <a:prstDash val="solid"/>
              <a:miter/>
            </a:ln>
          </p:spPr>
          <p:txBody>
            <a:bodyPr rtlCol="0" anchor="ctr"/>
            <a:lstStyle/>
            <a:p>
              <a:endParaRPr lang="en-IN"/>
            </a:p>
          </p:txBody>
        </p:sp>
        <p:sp>
          <p:nvSpPr>
            <p:cNvPr id="33" name="Freeform: Shape 31">
              <a:extLst>
                <a:ext uri="{FF2B5EF4-FFF2-40B4-BE49-F238E27FC236}">
                  <a16:creationId xmlns:a16="http://schemas.microsoft.com/office/drawing/2014/main" id="{E24DBD1B-2C08-4E2E-866D-4F62B9F9B2F4}"/>
                </a:ext>
              </a:extLst>
            </p:cNvPr>
            <p:cNvSpPr/>
            <p:nvPr/>
          </p:nvSpPr>
          <p:spPr>
            <a:xfrm>
              <a:off x="8107835" y="5103957"/>
              <a:ext cx="152400" cy="133350"/>
            </a:xfrm>
            <a:custGeom>
              <a:avLst/>
              <a:gdLst>
                <a:gd name="connsiteX0" fmla="*/ 148114 w 152400"/>
                <a:gd name="connsiteY0" fmla="*/ 60484 h 133350"/>
                <a:gd name="connsiteX1" fmla="*/ 97631 w 152400"/>
                <a:gd name="connsiteY1" fmla="*/ 10001 h 133350"/>
                <a:gd name="connsiteX2" fmla="*/ 84296 w 152400"/>
                <a:gd name="connsiteY2" fmla="*/ 10001 h 133350"/>
                <a:gd name="connsiteX3" fmla="*/ 84296 w 152400"/>
                <a:gd name="connsiteY3" fmla="*/ 23336 h 133350"/>
                <a:gd name="connsiteX4" fmla="*/ 118586 w 152400"/>
                <a:gd name="connsiteY4" fmla="*/ 57626 h 133350"/>
                <a:gd name="connsiteX5" fmla="*/ 16669 w 152400"/>
                <a:gd name="connsiteY5" fmla="*/ 57626 h 133350"/>
                <a:gd name="connsiteX6" fmla="*/ 7144 w 152400"/>
                <a:gd name="connsiteY6" fmla="*/ 67151 h 133350"/>
                <a:gd name="connsiteX7" fmla="*/ 16669 w 152400"/>
                <a:gd name="connsiteY7" fmla="*/ 76676 h 133350"/>
                <a:gd name="connsiteX8" fmla="*/ 118586 w 152400"/>
                <a:gd name="connsiteY8" fmla="*/ 76676 h 133350"/>
                <a:gd name="connsiteX9" fmla="*/ 84296 w 152400"/>
                <a:gd name="connsiteY9" fmla="*/ 110966 h 133350"/>
                <a:gd name="connsiteX10" fmla="*/ 84296 w 152400"/>
                <a:gd name="connsiteY10" fmla="*/ 124301 h 133350"/>
                <a:gd name="connsiteX11" fmla="*/ 97631 w 152400"/>
                <a:gd name="connsiteY11" fmla="*/ 124301 h 133350"/>
                <a:gd name="connsiteX12" fmla="*/ 148114 w 152400"/>
                <a:gd name="connsiteY12" fmla="*/ 73819 h 133350"/>
                <a:gd name="connsiteX13" fmla="*/ 148114 w 152400"/>
                <a:gd name="connsiteY13" fmla="*/ 6048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33350">
                  <a:moveTo>
                    <a:pt x="148114" y="60484"/>
                  </a:moveTo>
                  <a:lnTo>
                    <a:pt x="97631" y="10001"/>
                  </a:lnTo>
                  <a:cubicBezTo>
                    <a:pt x="93821" y="6191"/>
                    <a:pt x="88106" y="6191"/>
                    <a:pt x="84296" y="10001"/>
                  </a:cubicBezTo>
                  <a:cubicBezTo>
                    <a:pt x="80486" y="13811"/>
                    <a:pt x="80486" y="19526"/>
                    <a:pt x="84296" y="23336"/>
                  </a:cubicBezTo>
                  <a:lnTo>
                    <a:pt x="118586" y="57626"/>
                  </a:lnTo>
                  <a:lnTo>
                    <a:pt x="16669" y="57626"/>
                  </a:lnTo>
                  <a:cubicBezTo>
                    <a:pt x="10954" y="57626"/>
                    <a:pt x="7144" y="61436"/>
                    <a:pt x="7144" y="67151"/>
                  </a:cubicBezTo>
                  <a:cubicBezTo>
                    <a:pt x="7144" y="72866"/>
                    <a:pt x="10954" y="76676"/>
                    <a:pt x="16669" y="76676"/>
                  </a:cubicBezTo>
                  <a:lnTo>
                    <a:pt x="118586" y="76676"/>
                  </a:lnTo>
                  <a:lnTo>
                    <a:pt x="84296" y="110966"/>
                  </a:lnTo>
                  <a:cubicBezTo>
                    <a:pt x="80486" y="114776"/>
                    <a:pt x="80486" y="120491"/>
                    <a:pt x="84296" y="124301"/>
                  </a:cubicBezTo>
                  <a:cubicBezTo>
                    <a:pt x="88106" y="128111"/>
                    <a:pt x="93821" y="128111"/>
                    <a:pt x="97631" y="124301"/>
                  </a:cubicBezTo>
                  <a:lnTo>
                    <a:pt x="148114" y="73819"/>
                  </a:lnTo>
                  <a:cubicBezTo>
                    <a:pt x="151924" y="70009"/>
                    <a:pt x="151924" y="64294"/>
                    <a:pt x="148114" y="60484"/>
                  </a:cubicBezTo>
                  <a:close/>
                </a:path>
              </a:pathLst>
            </a:custGeom>
            <a:grpFill/>
            <a:ln w="9525" cap="flat">
              <a:noFill/>
              <a:prstDash val="solid"/>
              <a:miter/>
            </a:ln>
          </p:spPr>
          <p:txBody>
            <a:bodyPr rtlCol="0" anchor="ctr"/>
            <a:lstStyle/>
            <a:p>
              <a:endParaRPr lang="en-IN"/>
            </a:p>
          </p:txBody>
        </p:sp>
        <p:sp>
          <p:nvSpPr>
            <p:cNvPr id="34" name="Freeform: Shape 33">
              <a:extLst>
                <a:ext uri="{FF2B5EF4-FFF2-40B4-BE49-F238E27FC236}">
                  <a16:creationId xmlns:a16="http://schemas.microsoft.com/office/drawing/2014/main" id="{FD79683E-FE33-4B73-886B-E0919B54773E}"/>
                </a:ext>
              </a:extLst>
            </p:cNvPr>
            <p:cNvSpPr/>
            <p:nvPr/>
          </p:nvSpPr>
          <p:spPr>
            <a:xfrm>
              <a:off x="8485977" y="4961082"/>
              <a:ext cx="114300" cy="114300"/>
            </a:xfrm>
            <a:custGeom>
              <a:avLst/>
              <a:gdLst>
                <a:gd name="connsiteX0" fmla="*/ 16669 w 114300"/>
                <a:gd name="connsiteY0" fmla="*/ 114776 h 114300"/>
                <a:gd name="connsiteX1" fmla="*/ 88106 w 114300"/>
                <a:gd name="connsiteY1" fmla="*/ 114776 h 114300"/>
                <a:gd name="connsiteX2" fmla="*/ 97631 w 114300"/>
                <a:gd name="connsiteY2" fmla="*/ 105251 h 114300"/>
                <a:gd name="connsiteX3" fmla="*/ 88106 w 114300"/>
                <a:gd name="connsiteY3" fmla="*/ 95726 h 114300"/>
                <a:gd name="connsiteX4" fmla="*/ 39529 w 114300"/>
                <a:gd name="connsiteY4" fmla="*/ 95726 h 114300"/>
                <a:gd name="connsiteX5" fmla="*/ 111919 w 114300"/>
                <a:gd name="connsiteY5" fmla="*/ 23336 h 114300"/>
                <a:gd name="connsiteX6" fmla="*/ 111919 w 114300"/>
                <a:gd name="connsiteY6" fmla="*/ 10001 h 114300"/>
                <a:gd name="connsiteX7" fmla="*/ 98584 w 114300"/>
                <a:gd name="connsiteY7" fmla="*/ 10001 h 114300"/>
                <a:gd name="connsiteX8" fmla="*/ 26194 w 114300"/>
                <a:gd name="connsiteY8" fmla="*/ 82391 h 114300"/>
                <a:gd name="connsiteX9" fmla="*/ 26194 w 114300"/>
                <a:gd name="connsiteY9" fmla="*/ 33814 h 114300"/>
                <a:gd name="connsiteX10" fmla="*/ 16669 w 114300"/>
                <a:gd name="connsiteY10" fmla="*/ 24289 h 114300"/>
                <a:gd name="connsiteX11" fmla="*/ 7144 w 114300"/>
                <a:gd name="connsiteY11" fmla="*/ 33814 h 114300"/>
                <a:gd name="connsiteX12" fmla="*/ 7144 w 114300"/>
                <a:gd name="connsiteY12" fmla="*/ 105251 h 114300"/>
                <a:gd name="connsiteX13" fmla="*/ 16669 w 114300"/>
                <a:gd name="connsiteY13"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 h="114300">
                  <a:moveTo>
                    <a:pt x="16669" y="114776"/>
                  </a:moveTo>
                  <a:lnTo>
                    <a:pt x="88106" y="114776"/>
                  </a:lnTo>
                  <a:cubicBezTo>
                    <a:pt x="93821" y="114776"/>
                    <a:pt x="97631" y="110966"/>
                    <a:pt x="97631" y="105251"/>
                  </a:cubicBezTo>
                  <a:cubicBezTo>
                    <a:pt x="97631" y="99536"/>
                    <a:pt x="93821" y="95726"/>
                    <a:pt x="88106" y="95726"/>
                  </a:cubicBezTo>
                  <a:lnTo>
                    <a:pt x="39529" y="95726"/>
                  </a:lnTo>
                  <a:lnTo>
                    <a:pt x="111919" y="23336"/>
                  </a:lnTo>
                  <a:cubicBezTo>
                    <a:pt x="115729" y="19526"/>
                    <a:pt x="115729" y="13811"/>
                    <a:pt x="111919" y="10001"/>
                  </a:cubicBezTo>
                  <a:cubicBezTo>
                    <a:pt x="108109" y="6191"/>
                    <a:pt x="102394" y="6191"/>
                    <a:pt x="98584" y="10001"/>
                  </a:cubicBezTo>
                  <a:lnTo>
                    <a:pt x="26194" y="82391"/>
                  </a:lnTo>
                  <a:lnTo>
                    <a:pt x="26194" y="33814"/>
                  </a:lnTo>
                  <a:cubicBezTo>
                    <a:pt x="26194" y="28099"/>
                    <a:pt x="22384" y="24289"/>
                    <a:pt x="16669" y="24289"/>
                  </a:cubicBezTo>
                  <a:cubicBezTo>
                    <a:pt x="10954" y="24289"/>
                    <a:pt x="7144" y="28099"/>
                    <a:pt x="7144" y="33814"/>
                  </a:cubicBezTo>
                  <a:lnTo>
                    <a:pt x="7144" y="105251"/>
                  </a:lnTo>
                  <a:cubicBezTo>
                    <a:pt x="7144" y="110014"/>
                    <a:pt x="11906" y="114776"/>
                    <a:pt x="16669" y="114776"/>
                  </a:cubicBezTo>
                  <a:close/>
                </a:path>
              </a:pathLst>
            </a:custGeom>
            <a:grpFill/>
            <a:ln w="9525" cap="flat">
              <a:noFill/>
              <a:prstDash val="solid"/>
              <a:miter/>
            </a:ln>
          </p:spPr>
          <p:txBody>
            <a:bodyPr rtlCol="0" anchor="ctr"/>
            <a:lstStyle/>
            <a:p>
              <a:endParaRPr lang="en-IN"/>
            </a:p>
          </p:txBody>
        </p:sp>
        <p:sp>
          <p:nvSpPr>
            <p:cNvPr id="35" name="Freeform: Shape 36">
              <a:extLst>
                <a:ext uri="{FF2B5EF4-FFF2-40B4-BE49-F238E27FC236}">
                  <a16:creationId xmlns:a16="http://schemas.microsoft.com/office/drawing/2014/main" id="{91A1B51A-3750-48CB-A93D-DA564980CF07}"/>
                </a:ext>
              </a:extLst>
            </p:cNvPr>
            <p:cNvSpPr/>
            <p:nvPr/>
          </p:nvSpPr>
          <p:spPr>
            <a:xfrm>
              <a:off x="8187845" y="4961082"/>
              <a:ext cx="114300" cy="114300"/>
            </a:xfrm>
            <a:custGeom>
              <a:avLst/>
              <a:gdLst>
                <a:gd name="connsiteX0" fmla="*/ 82391 w 114300"/>
                <a:gd name="connsiteY0" fmla="*/ 95726 h 114300"/>
                <a:gd name="connsiteX1" fmla="*/ 33814 w 114300"/>
                <a:gd name="connsiteY1" fmla="*/ 95726 h 114300"/>
                <a:gd name="connsiteX2" fmla="*/ 24289 w 114300"/>
                <a:gd name="connsiteY2" fmla="*/ 105251 h 114300"/>
                <a:gd name="connsiteX3" fmla="*/ 33814 w 114300"/>
                <a:gd name="connsiteY3" fmla="*/ 114776 h 114300"/>
                <a:gd name="connsiteX4" fmla="*/ 105251 w 114300"/>
                <a:gd name="connsiteY4" fmla="*/ 114776 h 114300"/>
                <a:gd name="connsiteX5" fmla="*/ 114776 w 114300"/>
                <a:gd name="connsiteY5" fmla="*/ 105251 h 114300"/>
                <a:gd name="connsiteX6" fmla="*/ 114776 w 114300"/>
                <a:gd name="connsiteY6" fmla="*/ 33814 h 114300"/>
                <a:gd name="connsiteX7" fmla="*/ 105251 w 114300"/>
                <a:gd name="connsiteY7" fmla="*/ 24289 h 114300"/>
                <a:gd name="connsiteX8" fmla="*/ 95726 w 114300"/>
                <a:gd name="connsiteY8" fmla="*/ 33814 h 114300"/>
                <a:gd name="connsiteX9" fmla="*/ 95726 w 114300"/>
                <a:gd name="connsiteY9" fmla="*/ 82391 h 114300"/>
                <a:gd name="connsiteX10" fmla="*/ 23336 w 114300"/>
                <a:gd name="connsiteY10" fmla="*/ 10001 h 114300"/>
                <a:gd name="connsiteX11" fmla="*/ 10001 w 114300"/>
                <a:gd name="connsiteY11" fmla="*/ 10001 h 114300"/>
                <a:gd name="connsiteX12" fmla="*/ 10001 w 114300"/>
                <a:gd name="connsiteY12" fmla="*/ 23336 h 114300"/>
                <a:gd name="connsiteX13" fmla="*/ 82391 w 114300"/>
                <a:gd name="connsiteY13" fmla="*/ 9572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 h="114300">
                  <a:moveTo>
                    <a:pt x="82391" y="95726"/>
                  </a:moveTo>
                  <a:lnTo>
                    <a:pt x="33814" y="95726"/>
                  </a:lnTo>
                  <a:cubicBezTo>
                    <a:pt x="28099" y="95726"/>
                    <a:pt x="24289" y="99536"/>
                    <a:pt x="24289" y="105251"/>
                  </a:cubicBezTo>
                  <a:cubicBezTo>
                    <a:pt x="24289" y="110966"/>
                    <a:pt x="28099" y="114776"/>
                    <a:pt x="33814" y="114776"/>
                  </a:cubicBezTo>
                  <a:lnTo>
                    <a:pt x="105251" y="114776"/>
                  </a:lnTo>
                  <a:cubicBezTo>
                    <a:pt x="110966" y="114776"/>
                    <a:pt x="114776" y="110014"/>
                    <a:pt x="114776" y="105251"/>
                  </a:cubicBezTo>
                  <a:lnTo>
                    <a:pt x="114776" y="33814"/>
                  </a:lnTo>
                  <a:cubicBezTo>
                    <a:pt x="114776" y="28099"/>
                    <a:pt x="110966" y="24289"/>
                    <a:pt x="105251" y="24289"/>
                  </a:cubicBezTo>
                  <a:cubicBezTo>
                    <a:pt x="99536" y="24289"/>
                    <a:pt x="95726" y="28099"/>
                    <a:pt x="95726" y="33814"/>
                  </a:cubicBezTo>
                  <a:lnTo>
                    <a:pt x="95726" y="82391"/>
                  </a:lnTo>
                  <a:lnTo>
                    <a:pt x="23336" y="10001"/>
                  </a:lnTo>
                  <a:cubicBezTo>
                    <a:pt x="19526" y="6191"/>
                    <a:pt x="13811" y="6191"/>
                    <a:pt x="10001" y="10001"/>
                  </a:cubicBezTo>
                  <a:cubicBezTo>
                    <a:pt x="6191" y="13811"/>
                    <a:pt x="6191" y="19526"/>
                    <a:pt x="10001" y="23336"/>
                  </a:cubicBezTo>
                  <a:lnTo>
                    <a:pt x="82391" y="95726"/>
                  </a:lnTo>
                  <a:close/>
                </a:path>
              </a:pathLst>
            </a:custGeom>
            <a:grpFill/>
            <a:ln w="9525" cap="flat">
              <a:noFill/>
              <a:prstDash val="solid"/>
              <a:miter/>
            </a:ln>
          </p:spPr>
          <p:txBody>
            <a:bodyPr rtlCol="0" anchor="ctr"/>
            <a:lstStyle/>
            <a:p>
              <a:endParaRPr lang="en-IN"/>
            </a:p>
          </p:txBody>
        </p:sp>
        <p:sp>
          <p:nvSpPr>
            <p:cNvPr id="36" name="Freeform: Shape 39">
              <a:extLst>
                <a:ext uri="{FF2B5EF4-FFF2-40B4-BE49-F238E27FC236}">
                  <a16:creationId xmlns:a16="http://schemas.microsoft.com/office/drawing/2014/main" id="{47DB86B5-32F3-43EA-BB91-ECF3214DB81C}"/>
                </a:ext>
              </a:extLst>
            </p:cNvPr>
            <p:cNvSpPr/>
            <p:nvPr/>
          </p:nvSpPr>
          <p:spPr>
            <a:xfrm>
              <a:off x="8076402" y="4849639"/>
              <a:ext cx="638175" cy="638175"/>
            </a:xfrm>
            <a:custGeom>
              <a:avLst/>
              <a:gdLst>
                <a:gd name="connsiteX0" fmla="*/ 635794 w 638175"/>
                <a:gd name="connsiteY0" fmla="*/ 321469 h 638175"/>
                <a:gd name="connsiteX1" fmla="*/ 321469 w 638175"/>
                <a:gd name="connsiteY1" fmla="*/ 7144 h 638175"/>
                <a:gd name="connsiteX2" fmla="*/ 7144 w 638175"/>
                <a:gd name="connsiteY2" fmla="*/ 321469 h 638175"/>
                <a:gd name="connsiteX3" fmla="*/ 321469 w 638175"/>
                <a:gd name="connsiteY3" fmla="*/ 635794 h 638175"/>
                <a:gd name="connsiteX4" fmla="*/ 635794 w 638175"/>
                <a:gd name="connsiteY4" fmla="*/ 321469 h 638175"/>
                <a:gd name="connsiteX5" fmla="*/ 152876 w 638175"/>
                <a:gd name="connsiteY5" fmla="*/ 563404 h 638175"/>
                <a:gd name="connsiteX6" fmla="*/ 272891 w 638175"/>
                <a:gd name="connsiteY6" fmla="*/ 451961 h 638175"/>
                <a:gd name="connsiteX7" fmla="*/ 369094 w 638175"/>
                <a:gd name="connsiteY7" fmla="*/ 451961 h 638175"/>
                <a:gd name="connsiteX8" fmla="*/ 489109 w 638175"/>
                <a:gd name="connsiteY8" fmla="*/ 563404 h 638175"/>
                <a:gd name="connsiteX9" fmla="*/ 321469 w 638175"/>
                <a:gd name="connsiteY9" fmla="*/ 616744 h 638175"/>
                <a:gd name="connsiteX10" fmla="*/ 152876 w 638175"/>
                <a:gd name="connsiteY10" fmla="*/ 563404 h 638175"/>
                <a:gd name="connsiteX11" fmla="*/ 507206 w 638175"/>
                <a:gd name="connsiteY11" fmla="*/ 551021 h 638175"/>
                <a:gd name="connsiteX12" fmla="*/ 369094 w 638175"/>
                <a:gd name="connsiteY12" fmla="*/ 433864 h 638175"/>
                <a:gd name="connsiteX13" fmla="*/ 273844 w 638175"/>
                <a:gd name="connsiteY13" fmla="*/ 433864 h 638175"/>
                <a:gd name="connsiteX14" fmla="*/ 135731 w 638175"/>
                <a:gd name="connsiteY14" fmla="*/ 551021 h 638175"/>
                <a:gd name="connsiteX15" fmla="*/ 26194 w 638175"/>
                <a:gd name="connsiteY15" fmla="*/ 321469 h 638175"/>
                <a:gd name="connsiteX16" fmla="*/ 321469 w 638175"/>
                <a:gd name="connsiteY16" fmla="*/ 26194 h 638175"/>
                <a:gd name="connsiteX17" fmla="*/ 616744 w 638175"/>
                <a:gd name="connsiteY17" fmla="*/ 321469 h 638175"/>
                <a:gd name="connsiteX18" fmla="*/ 507206 w 638175"/>
                <a:gd name="connsiteY18" fmla="*/ 551021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8175" h="638175">
                  <a:moveTo>
                    <a:pt x="635794" y="321469"/>
                  </a:moveTo>
                  <a:cubicBezTo>
                    <a:pt x="635794" y="148114"/>
                    <a:pt x="494824" y="7144"/>
                    <a:pt x="321469" y="7144"/>
                  </a:cubicBezTo>
                  <a:cubicBezTo>
                    <a:pt x="148114" y="7144"/>
                    <a:pt x="7144" y="148114"/>
                    <a:pt x="7144" y="321469"/>
                  </a:cubicBezTo>
                  <a:cubicBezTo>
                    <a:pt x="7144" y="494824"/>
                    <a:pt x="148114" y="635794"/>
                    <a:pt x="321469" y="635794"/>
                  </a:cubicBezTo>
                  <a:cubicBezTo>
                    <a:pt x="494824" y="635794"/>
                    <a:pt x="635794" y="494824"/>
                    <a:pt x="635794" y="321469"/>
                  </a:cubicBezTo>
                  <a:close/>
                  <a:moveTo>
                    <a:pt x="152876" y="563404"/>
                  </a:moveTo>
                  <a:cubicBezTo>
                    <a:pt x="157639" y="500539"/>
                    <a:pt x="210026" y="451961"/>
                    <a:pt x="272891" y="451961"/>
                  </a:cubicBezTo>
                  <a:lnTo>
                    <a:pt x="369094" y="451961"/>
                  </a:lnTo>
                  <a:cubicBezTo>
                    <a:pt x="432911" y="451961"/>
                    <a:pt x="484346" y="500539"/>
                    <a:pt x="489109" y="563404"/>
                  </a:cubicBezTo>
                  <a:cubicBezTo>
                    <a:pt x="442436" y="596741"/>
                    <a:pt x="384334" y="616744"/>
                    <a:pt x="321469" y="616744"/>
                  </a:cubicBezTo>
                  <a:cubicBezTo>
                    <a:pt x="258604" y="616744"/>
                    <a:pt x="200501" y="596741"/>
                    <a:pt x="152876" y="563404"/>
                  </a:cubicBezTo>
                  <a:close/>
                  <a:moveTo>
                    <a:pt x="507206" y="551021"/>
                  </a:moveTo>
                  <a:cubicBezTo>
                    <a:pt x="496729" y="484346"/>
                    <a:pt x="438626" y="433864"/>
                    <a:pt x="369094" y="433864"/>
                  </a:cubicBezTo>
                  <a:lnTo>
                    <a:pt x="273844" y="433864"/>
                  </a:lnTo>
                  <a:cubicBezTo>
                    <a:pt x="204311" y="433864"/>
                    <a:pt x="147161" y="484346"/>
                    <a:pt x="135731" y="551021"/>
                  </a:cubicBezTo>
                  <a:cubicBezTo>
                    <a:pt x="69056" y="496729"/>
                    <a:pt x="26194" y="413861"/>
                    <a:pt x="26194" y="321469"/>
                  </a:cubicBezTo>
                  <a:cubicBezTo>
                    <a:pt x="26194" y="158591"/>
                    <a:pt x="158591" y="26194"/>
                    <a:pt x="321469" y="26194"/>
                  </a:cubicBezTo>
                  <a:cubicBezTo>
                    <a:pt x="484346" y="26194"/>
                    <a:pt x="616744" y="158591"/>
                    <a:pt x="616744" y="321469"/>
                  </a:cubicBezTo>
                  <a:cubicBezTo>
                    <a:pt x="616744" y="413861"/>
                    <a:pt x="573881" y="496729"/>
                    <a:pt x="507206" y="551021"/>
                  </a:cubicBezTo>
                  <a:close/>
                </a:path>
              </a:pathLst>
            </a:custGeom>
            <a:grpFill/>
            <a:ln w="9525" cap="flat">
              <a:noFill/>
              <a:prstDash val="solid"/>
              <a:miter/>
            </a:ln>
          </p:spPr>
          <p:txBody>
            <a:bodyPr rtlCol="0" anchor="ctr"/>
            <a:lstStyle/>
            <a:p>
              <a:endParaRPr lang="en-IN"/>
            </a:p>
          </p:txBody>
        </p:sp>
      </p:grpSp>
    </p:spTree>
    <p:extLst>
      <p:ext uri="{BB962C8B-B14F-4D97-AF65-F5344CB8AC3E}">
        <p14:creationId xmlns:p14="http://schemas.microsoft.com/office/powerpoint/2010/main" val="1840845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ctionDivider"/>
          <p:cNvSpPr>
            <a:spLocks noGrp="1" noChangeArrowheads="1"/>
          </p:cNvSpPr>
          <p:nvPr>
            <p:ph type="ctrTitle"/>
            <p:custDataLst>
              <p:tags r:id="rId2"/>
            </p:custDataLst>
          </p:nvPr>
        </p:nvSpPr>
        <p:spPr bwMode="auto">
          <a:xfrm>
            <a:off x="1143000" y="1767855"/>
            <a:ext cx="9601200" cy="861774"/>
          </a:xfrm>
          <a:ln w="12700"/>
        </p:spPr>
        <p:txBody>
          <a:bodyPr/>
          <a:lstStyle/>
          <a:p>
            <a:pPr algn="ctr" eaLnBrk="1" hangingPunct="1"/>
            <a:br>
              <a:rPr lang="en-US" altLang="en-US" dirty="0"/>
            </a:br>
            <a:r>
              <a:rPr lang="en-US" altLang="en-US" dirty="0"/>
              <a:t>THANK YOU </a:t>
            </a:r>
          </a:p>
        </p:txBody>
      </p:sp>
      <p:sp>
        <p:nvSpPr>
          <p:cNvPr id="3" name="SectionDivider"/>
          <p:cNvSpPr txBox="1">
            <a:spLocks noChangeArrowheads="1"/>
          </p:cNvSpPr>
          <p:nvPr>
            <p:custDataLst>
              <p:tags r:id="rId3"/>
            </p:custDataLst>
          </p:nvPr>
        </p:nvSpPr>
        <p:spPr bwMode="auto">
          <a:xfrm>
            <a:off x="1316182" y="5657821"/>
            <a:ext cx="9428018" cy="615553"/>
          </a:xfrm>
          <a:prstGeom prst="rect">
            <a:avLst/>
          </a:prstGeom>
          <a:noFill/>
          <a:ln w="12700">
            <a:noFill/>
            <a:miter lim="800000"/>
            <a:headEnd/>
            <a:tailEnd/>
          </a:ln>
        </p:spPr>
        <p:txBody>
          <a:bodyPr vert="horz" wrap="square" lIns="0" tIns="0" rIns="0" bIns="0" numCol="1" anchor="b" anchorCtr="0" compatLnSpc="1">
            <a:prstTxWarp prst="textNoShape">
              <a:avLst/>
            </a:prstTxWarp>
            <a:spAutoFit/>
          </a:bodyPr>
          <a:lstStyle>
            <a:lvl1pPr algn="r"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ea typeface="ヒラギノ角ゴ Pro W3"/>
                <a:cs typeface="Geneva"/>
              </a:defRPr>
            </a:lvl2pPr>
            <a:lvl3pPr algn="l" rtl="0" eaLnBrk="0" fontAlgn="base" hangingPunct="0">
              <a:spcBef>
                <a:spcPct val="0"/>
              </a:spcBef>
              <a:spcAft>
                <a:spcPct val="0"/>
              </a:spcAft>
              <a:defRPr sz="2400">
                <a:solidFill>
                  <a:schemeClr val="bg1"/>
                </a:solidFill>
                <a:latin typeface="Arial" pitchFamily="34" charset="0"/>
                <a:ea typeface="ヒラギノ角ゴ Pro W3"/>
                <a:cs typeface="Geneva"/>
              </a:defRPr>
            </a:lvl3pPr>
            <a:lvl4pPr algn="l" rtl="0" eaLnBrk="0" fontAlgn="base" hangingPunct="0">
              <a:spcBef>
                <a:spcPct val="0"/>
              </a:spcBef>
              <a:spcAft>
                <a:spcPct val="0"/>
              </a:spcAft>
              <a:defRPr sz="2400">
                <a:solidFill>
                  <a:schemeClr val="bg1"/>
                </a:solidFill>
                <a:latin typeface="Arial" pitchFamily="34" charset="0"/>
                <a:ea typeface="ヒラギノ角ゴ Pro W3"/>
                <a:cs typeface="Geneva"/>
              </a:defRPr>
            </a:lvl4pPr>
            <a:lvl5pPr algn="l" rtl="0" eaLnBrk="0" fontAlgn="base" hangingPunct="0">
              <a:spcBef>
                <a:spcPct val="0"/>
              </a:spcBef>
              <a:spcAft>
                <a:spcPct val="0"/>
              </a:spcAft>
              <a:defRPr sz="2400">
                <a:solidFill>
                  <a:schemeClr val="bg1"/>
                </a:solidFill>
                <a:latin typeface="Arial" pitchFamily="34" charset="0"/>
                <a:ea typeface="ヒラギノ角ゴ Pro W3"/>
                <a:cs typeface="Geneva"/>
              </a:defRPr>
            </a:lvl5pPr>
            <a:lvl6pPr marL="457200" algn="l" rtl="0" fontAlgn="base">
              <a:spcBef>
                <a:spcPct val="0"/>
              </a:spcBef>
              <a:spcAft>
                <a:spcPct val="0"/>
              </a:spcAft>
              <a:defRPr sz="2400">
                <a:solidFill>
                  <a:schemeClr val="bg1"/>
                </a:solidFill>
                <a:latin typeface="Arial" pitchFamily="34" charset="0"/>
                <a:ea typeface="ヒラギノ角ゴ Pro W3"/>
                <a:cs typeface="Geneva"/>
              </a:defRPr>
            </a:lvl6pPr>
            <a:lvl7pPr marL="914400" algn="l" rtl="0" fontAlgn="base">
              <a:spcBef>
                <a:spcPct val="0"/>
              </a:spcBef>
              <a:spcAft>
                <a:spcPct val="0"/>
              </a:spcAft>
              <a:defRPr sz="2400">
                <a:solidFill>
                  <a:schemeClr val="bg1"/>
                </a:solidFill>
                <a:latin typeface="Arial" pitchFamily="34" charset="0"/>
                <a:ea typeface="ヒラギノ角ゴ Pro W3"/>
                <a:cs typeface="Geneva"/>
              </a:defRPr>
            </a:lvl7pPr>
            <a:lvl8pPr marL="1371600" algn="l" rtl="0" fontAlgn="base">
              <a:spcBef>
                <a:spcPct val="0"/>
              </a:spcBef>
              <a:spcAft>
                <a:spcPct val="0"/>
              </a:spcAft>
              <a:defRPr sz="2400">
                <a:solidFill>
                  <a:schemeClr val="bg1"/>
                </a:solidFill>
                <a:latin typeface="Arial" pitchFamily="34" charset="0"/>
                <a:ea typeface="ヒラギノ角ゴ Pro W3"/>
                <a:cs typeface="Geneva"/>
              </a:defRPr>
            </a:lvl8pPr>
            <a:lvl9pPr marL="1828800" algn="l" rtl="0" fontAlgn="base">
              <a:spcBef>
                <a:spcPct val="0"/>
              </a:spcBef>
              <a:spcAft>
                <a:spcPct val="0"/>
              </a:spcAft>
              <a:defRPr sz="2400">
                <a:solidFill>
                  <a:schemeClr val="bg1"/>
                </a:solidFill>
                <a:latin typeface="Arial" pitchFamily="34" charset="0"/>
                <a:ea typeface="ヒラギノ角ゴ Pro W3"/>
                <a:cs typeface="Geneva"/>
              </a:defRPr>
            </a:lvl9pPr>
          </a:lstStyle>
          <a:p>
            <a:pPr marL="0" marR="0" lvl="0" indent="0" algn="l" defTabSz="914400" rtl="0" eaLnBrk="1" fontAlgn="base" latinLnBrk="0" hangingPunct="1">
              <a:lnSpc>
                <a:spcPct val="100000"/>
              </a:lnSpc>
              <a:spcBef>
                <a:spcPct val="0"/>
              </a:spcBef>
              <a:spcAft>
                <a:spcPct val="0"/>
              </a:spcAft>
              <a:buClrTx/>
              <a:buSzTx/>
              <a:buFont typeface="Arial"/>
              <a:buNone/>
              <a:tabLst/>
              <a:defRPr/>
            </a:pPr>
            <a:r>
              <a:rPr kumimoji="0" lang="en-US" altLang="en-US" sz="2800" b="1" i="0" u="none" strike="noStrike" kern="0" cap="none" spc="0" normalizeH="0" baseline="0" noProof="0" dirty="0">
                <a:ln>
                  <a:noFill/>
                </a:ln>
                <a:solidFill>
                  <a:srgbClr val="FFFFFF"/>
                </a:solidFill>
                <a:effectLst/>
                <a:uLnTx/>
                <a:uFillTx/>
                <a:latin typeface="Arial"/>
                <a:sym typeface="Arial"/>
              </a:rPr>
              <a:t>                              VISIT RWANDA </a:t>
            </a:r>
            <a:br>
              <a:rPr kumimoji="0" lang="en-US" altLang="en-US" sz="2800" b="1" i="0" u="none" strike="noStrike" kern="0" cap="none" spc="0" normalizeH="0" baseline="0" noProof="0" dirty="0">
                <a:ln>
                  <a:noFill/>
                </a:ln>
                <a:solidFill>
                  <a:srgbClr val="FFFFFF"/>
                </a:solidFill>
                <a:effectLst/>
                <a:uLnTx/>
                <a:uFillTx/>
                <a:latin typeface="Arial"/>
                <a:sym typeface="Arial"/>
              </a:rPr>
            </a:br>
            <a:r>
              <a:rPr kumimoji="0" lang="en-US" altLang="en-US" sz="1200" b="1" i="0" u="none" strike="noStrike" kern="0" cap="none" spc="0" normalizeH="0" baseline="0" noProof="0" dirty="0">
                <a:ln>
                  <a:noFill/>
                </a:ln>
                <a:solidFill>
                  <a:srgbClr val="FFFFFF"/>
                </a:solidFill>
                <a:effectLst/>
                <a:uLnTx/>
                <a:uFillTx/>
                <a:latin typeface="Arial"/>
                <a:sym typeface="Arial"/>
              </a:rPr>
              <a:t>For detailed information or for any question on the presentation, please contact: </a:t>
            </a:r>
            <a:r>
              <a:rPr kumimoji="0" lang="en-US" altLang="en-US" sz="1200" b="1" i="0" u="none" strike="noStrike" kern="0" cap="none" spc="0" normalizeH="0" baseline="0" noProof="0" dirty="0">
                <a:ln>
                  <a:noFill/>
                </a:ln>
                <a:solidFill>
                  <a:srgbClr val="00B0F0"/>
                </a:solidFill>
                <a:effectLst/>
                <a:uLnTx/>
                <a:uFillTx/>
                <a:latin typeface="Arial"/>
                <a:sym typeface="Arial"/>
                <a:hlinkClick r:id="rId6"/>
              </a:rPr>
              <a:t>marcel.mukeshimana@minecofin.gov.rw</a:t>
            </a:r>
            <a:endParaRPr kumimoji="0" lang="en-US" altLang="en-US" sz="2800" b="1" i="0" u="none" strike="noStrike" kern="0" cap="none" spc="0" normalizeH="0" baseline="0" noProof="0" dirty="0">
              <a:ln>
                <a:noFill/>
              </a:ln>
              <a:solidFill>
                <a:srgbClr val="00B0F0"/>
              </a:solidFill>
              <a:effectLst/>
              <a:uLnTx/>
              <a:uFillTx/>
              <a:latin typeface="Arial"/>
              <a:sym typeface="Arial"/>
            </a:endParaRPr>
          </a:p>
        </p:txBody>
      </p:sp>
    </p:spTree>
    <p:custDataLst>
      <p:tags r:id="rId1"/>
    </p:custDataLst>
    <p:extLst>
      <p:ext uri="{BB962C8B-B14F-4D97-AF65-F5344CB8AC3E}">
        <p14:creationId xmlns:p14="http://schemas.microsoft.com/office/powerpoint/2010/main" val="3440593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a:extLst>
              <a:ext uri="{C183D7F6-B498-43B3-948B-1728B52AA6E4}">
                <adec:decorative xmlns:adec="http://schemas.microsoft.com/office/drawing/2017/decorative" val="1"/>
              </a:ext>
            </a:extLst>
          </p:cNvPr>
          <p:cNvSpPr/>
          <p:nvPr/>
        </p:nvSpPr>
        <p:spPr>
          <a:xfrm rot="2700000">
            <a:off x="11788943" y="6333474"/>
            <a:ext cx="527486" cy="603188"/>
          </a:xfrm>
          <a:custGeom>
            <a:avLst/>
            <a:gdLst>
              <a:gd name="connsiteX0" fmla="*/ 110516 w 889463"/>
              <a:gd name="connsiteY0" fmla="*/ 95275 h 1017114"/>
              <a:gd name="connsiteX1" fmla="*/ 230452 w 889463"/>
              <a:gd name="connsiteY1" fmla="*/ 14411 h 1017114"/>
              <a:gd name="connsiteX2" fmla="*/ 276877 w 889463"/>
              <a:gd name="connsiteY2" fmla="*/ 0 h 1017114"/>
              <a:gd name="connsiteX3" fmla="*/ 889463 w 889463"/>
              <a:gd name="connsiteY3" fmla="*/ 612585 h 1017114"/>
              <a:gd name="connsiteX4" fmla="*/ 484934 w 889463"/>
              <a:gd name="connsiteY4" fmla="*/ 1017114 h 1017114"/>
              <a:gd name="connsiteX5" fmla="*/ 377324 w 889463"/>
              <a:gd name="connsiteY5" fmla="*/ 1017114 h 1017114"/>
              <a:gd name="connsiteX6" fmla="*/ 0 w 889463"/>
              <a:gd name="connsiteY6" fmla="*/ 639790 h 1017114"/>
              <a:gd name="connsiteX7" fmla="*/ 0 w 889463"/>
              <a:gd name="connsiteY7" fmla="*/ 362083 h 1017114"/>
              <a:gd name="connsiteX8" fmla="*/ 110516 w 889463"/>
              <a:gd name="connsiteY8" fmla="*/ 95275 h 101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463" h="1017114">
                <a:moveTo>
                  <a:pt x="110516" y="95275"/>
                </a:moveTo>
                <a:cubicBezTo>
                  <a:pt x="144657" y="61133"/>
                  <a:pt x="185310" y="33504"/>
                  <a:pt x="230452" y="14411"/>
                </a:cubicBezTo>
                <a:lnTo>
                  <a:pt x="276877" y="0"/>
                </a:lnTo>
                <a:lnTo>
                  <a:pt x="889463" y="612585"/>
                </a:lnTo>
                <a:lnTo>
                  <a:pt x="484934" y="1017114"/>
                </a:lnTo>
                <a:lnTo>
                  <a:pt x="377324" y="1017114"/>
                </a:lnTo>
                <a:cubicBezTo>
                  <a:pt x="168934" y="1017114"/>
                  <a:pt x="0" y="848180"/>
                  <a:pt x="0" y="639790"/>
                </a:cubicBezTo>
                <a:lnTo>
                  <a:pt x="0" y="362083"/>
                </a:lnTo>
                <a:cubicBezTo>
                  <a:pt x="0" y="257888"/>
                  <a:pt x="42234" y="163556"/>
                  <a:pt x="110516" y="95275"/>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95000"/>
                  <a:lumOff val="5000"/>
                </a:schemeClr>
              </a:solidFill>
            </a:endParaRPr>
          </a:p>
        </p:txBody>
      </p:sp>
      <p:sp>
        <p:nvSpPr>
          <p:cNvPr id="13" name="TextBox 12"/>
          <p:cNvSpPr txBox="1"/>
          <p:nvPr/>
        </p:nvSpPr>
        <p:spPr>
          <a:xfrm>
            <a:off x="11907454" y="6481180"/>
            <a:ext cx="266420" cy="369332"/>
          </a:xfrm>
          <a:prstGeom prst="rect">
            <a:avLst/>
          </a:prstGeom>
          <a:noFill/>
        </p:spPr>
        <p:txBody>
          <a:bodyPr wrap="none" rtlCol="0">
            <a:spAutoFit/>
          </a:bodyPr>
          <a:lstStyle/>
          <a:p>
            <a:r>
              <a:rPr lang="en-US" b="1" dirty="0">
                <a:solidFill>
                  <a:schemeClr val="bg1"/>
                </a:solidFill>
              </a:rPr>
              <a:t>1</a:t>
            </a:r>
          </a:p>
        </p:txBody>
      </p:sp>
      <p:cxnSp>
        <p:nvCxnSpPr>
          <p:cNvPr id="14" name="Straight Connector 13">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628154"/>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4E3F5479-058B-4FA8-92E9-18CAB8CDC5C5}"/>
              </a:ext>
            </a:extLst>
          </p:cNvPr>
          <p:cNvSpPr txBox="1">
            <a:spLocks/>
          </p:cNvSpPr>
          <p:nvPr/>
        </p:nvSpPr>
        <p:spPr>
          <a:xfrm>
            <a:off x="112059" y="428868"/>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accent3">
                    <a:lumMod val="75000"/>
                  </a:schemeClr>
                </a:solidFill>
                <a:latin typeface="+mn-lt"/>
                <a:cs typeface="Microsoft Tai Le" panose="020B0502040204020203" pitchFamily="34" charset="0"/>
              </a:rPr>
              <a:t>Agenda</a:t>
            </a:r>
          </a:p>
        </p:txBody>
      </p:sp>
      <p:cxnSp>
        <p:nvCxnSpPr>
          <p:cNvPr id="16" name="Straight Connector 15">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628154"/>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EEACA2B-72A9-43E7-9C8E-81F91DFFB0B0}"/>
              </a:ext>
            </a:extLst>
          </p:cNvPr>
          <p:cNvSpPr/>
          <p:nvPr/>
        </p:nvSpPr>
        <p:spPr>
          <a:xfrm>
            <a:off x="1319487" y="2648212"/>
            <a:ext cx="9518234" cy="369332"/>
          </a:xfrm>
          <a:prstGeom prst="rect">
            <a:avLst/>
          </a:prstGeom>
        </p:spPr>
        <p:txBody>
          <a:bodyPr wrap="square" lIns="0" anchor="ctr">
            <a:spAutoFit/>
          </a:bodyPr>
          <a:lstStyle/>
          <a:p>
            <a:r>
              <a:rPr lang="en-IN" dirty="0">
                <a:solidFill>
                  <a:schemeClr val="tx1">
                    <a:lumMod val="95000"/>
                    <a:lumOff val="5000"/>
                  </a:schemeClr>
                </a:solidFill>
                <a:ea typeface="Avenir Light" charset="0"/>
                <a:cs typeface="Avenir Light" charset="0"/>
              </a:rPr>
              <a:t>Current PFM e-Service Delivery Ecosystem</a:t>
            </a:r>
          </a:p>
        </p:txBody>
      </p:sp>
      <p:sp>
        <p:nvSpPr>
          <p:cNvPr id="26" name="Rectangle 25">
            <a:extLst>
              <a:ext uri="{FF2B5EF4-FFF2-40B4-BE49-F238E27FC236}">
                <a16:creationId xmlns:a16="http://schemas.microsoft.com/office/drawing/2014/main" id="{217C6B9C-7E61-4D61-BEE3-8B7334F90F7B}"/>
              </a:ext>
            </a:extLst>
          </p:cNvPr>
          <p:cNvSpPr/>
          <p:nvPr/>
        </p:nvSpPr>
        <p:spPr>
          <a:xfrm>
            <a:off x="1302271" y="2625048"/>
            <a:ext cx="9859093" cy="369332"/>
          </a:xfrm>
          <a:prstGeom prst="rect">
            <a:avLst/>
          </a:prstGeom>
        </p:spPr>
        <p:txBody>
          <a:bodyPr wrap="square" lIns="0" anchor="ctr">
            <a:spAutoFit/>
          </a:bodyPr>
          <a:lstStyle/>
          <a:p>
            <a:endParaRPr lang="en-IN" dirty="0">
              <a:solidFill>
                <a:schemeClr val="tx1">
                  <a:lumMod val="95000"/>
                  <a:lumOff val="5000"/>
                </a:schemeClr>
              </a:solidFill>
              <a:ea typeface="Avenir Light" charset="0"/>
              <a:cs typeface="Avenir Light" charset="0"/>
            </a:endParaRPr>
          </a:p>
        </p:txBody>
      </p:sp>
      <p:cxnSp>
        <p:nvCxnSpPr>
          <p:cNvPr id="28" name="Straight Connector 27">
            <a:extLst>
              <a:ext uri="{FF2B5EF4-FFF2-40B4-BE49-F238E27FC236}">
                <a16:creationId xmlns:a16="http://schemas.microsoft.com/office/drawing/2014/main" id="{08491222-A838-473E-9B24-47AE95C520C4}"/>
              </a:ext>
            </a:extLst>
          </p:cNvPr>
          <p:cNvCxnSpPr>
            <a:cxnSpLocks/>
          </p:cNvCxnSpPr>
          <p:nvPr/>
        </p:nvCxnSpPr>
        <p:spPr>
          <a:xfrm>
            <a:off x="894535" y="1550661"/>
            <a:ext cx="9983317" cy="1174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8491222-A838-473E-9B24-47AE95C520C4}"/>
              </a:ext>
            </a:extLst>
          </p:cNvPr>
          <p:cNvCxnSpPr>
            <a:cxnSpLocks/>
          </p:cNvCxnSpPr>
          <p:nvPr/>
        </p:nvCxnSpPr>
        <p:spPr>
          <a:xfrm flipV="1">
            <a:off x="894535" y="3037515"/>
            <a:ext cx="9943186" cy="7870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491222-A838-473E-9B24-47AE95C520C4}"/>
              </a:ext>
            </a:extLst>
          </p:cNvPr>
          <p:cNvCxnSpPr>
            <a:cxnSpLocks/>
          </p:cNvCxnSpPr>
          <p:nvPr/>
        </p:nvCxnSpPr>
        <p:spPr>
          <a:xfrm flipV="1">
            <a:off x="894535" y="2050789"/>
            <a:ext cx="9983317" cy="4706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8491222-A838-473E-9B24-47AE95C520C4}"/>
              </a:ext>
            </a:extLst>
          </p:cNvPr>
          <p:cNvCxnSpPr>
            <a:cxnSpLocks/>
          </p:cNvCxnSpPr>
          <p:nvPr/>
        </p:nvCxnSpPr>
        <p:spPr>
          <a:xfrm flipV="1">
            <a:off x="863158" y="3618121"/>
            <a:ext cx="9974563" cy="5128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9" name="Group 78" descr="Icon of money. ">
            <a:extLst>
              <a:ext uri="{FF2B5EF4-FFF2-40B4-BE49-F238E27FC236}">
                <a16:creationId xmlns:a16="http://schemas.microsoft.com/office/drawing/2014/main" id="{8FB81822-E09C-4A9F-BCD2-4BB20E38DA03}"/>
              </a:ext>
            </a:extLst>
          </p:cNvPr>
          <p:cNvGrpSpPr/>
          <p:nvPr/>
        </p:nvGrpSpPr>
        <p:grpSpPr>
          <a:xfrm>
            <a:off x="1348647" y="4259082"/>
            <a:ext cx="460153" cy="443803"/>
            <a:chOff x="3746500" y="1344613"/>
            <a:chExt cx="285750" cy="287338"/>
          </a:xfrm>
          <a:solidFill>
            <a:schemeClr val="bg1"/>
          </a:solidFill>
        </p:grpSpPr>
        <p:sp>
          <p:nvSpPr>
            <p:cNvPr id="80" name="Freeform 497">
              <a:extLst>
                <a:ext uri="{FF2B5EF4-FFF2-40B4-BE49-F238E27FC236}">
                  <a16:creationId xmlns:a16="http://schemas.microsoft.com/office/drawing/2014/main" id="{4325703C-49C2-4EC8-BBAF-CE488FCB0CE1}"/>
                </a:ext>
              </a:extLst>
            </p:cNvPr>
            <p:cNvSpPr>
              <a:spLocks/>
            </p:cNvSpPr>
            <p:nvPr/>
          </p:nvSpPr>
          <p:spPr bwMode="auto">
            <a:xfrm>
              <a:off x="3746500" y="1344613"/>
              <a:ext cx="285750" cy="182563"/>
            </a:xfrm>
            <a:custGeom>
              <a:avLst/>
              <a:gdLst>
                <a:gd name="T0" fmla="*/ 0 w 903"/>
                <a:gd name="T1" fmla="*/ 0 h 573"/>
                <a:gd name="T2" fmla="*/ 0 w 903"/>
                <a:gd name="T3" fmla="*/ 467 h 573"/>
                <a:gd name="T4" fmla="*/ 1 w 903"/>
                <a:gd name="T5" fmla="*/ 459 h 573"/>
                <a:gd name="T6" fmla="*/ 2 w 903"/>
                <a:gd name="T7" fmla="*/ 453 h 573"/>
                <a:gd name="T8" fmla="*/ 5 w 903"/>
                <a:gd name="T9" fmla="*/ 446 h 573"/>
                <a:gd name="T10" fmla="*/ 8 w 903"/>
                <a:gd name="T11" fmla="*/ 440 h 573"/>
                <a:gd name="T12" fmla="*/ 12 w 903"/>
                <a:gd name="T13" fmla="*/ 434 h 573"/>
                <a:gd name="T14" fmla="*/ 18 w 903"/>
                <a:gd name="T15" fmla="*/ 428 h 573"/>
                <a:gd name="T16" fmla="*/ 23 w 903"/>
                <a:gd name="T17" fmla="*/ 423 h 573"/>
                <a:gd name="T18" fmla="*/ 30 w 903"/>
                <a:gd name="T19" fmla="*/ 419 h 573"/>
                <a:gd name="T20" fmla="*/ 30 w 903"/>
                <a:gd name="T21" fmla="*/ 30 h 573"/>
                <a:gd name="T22" fmla="*/ 873 w 903"/>
                <a:gd name="T23" fmla="*/ 30 h 573"/>
                <a:gd name="T24" fmla="*/ 873 w 903"/>
                <a:gd name="T25" fmla="*/ 543 h 573"/>
                <a:gd name="T26" fmla="*/ 481 w 903"/>
                <a:gd name="T27" fmla="*/ 543 h 573"/>
                <a:gd name="T28" fmla="*/ 481 w 903"/>
                <a:gd name="T29" fmla="*/ 573 h 573"/>
                <a:gd name="T30" fmla="*/ 903 w 903"/>
                <a:gd name="T31" fmla="*/ 573 h 573"/>
                <a:gd name="T32" fmla="*/ 903 w 903"/>
                <a:gd name="T33" fmla="*/ 0 h 573"/>
                <a:gd name="T34" fmla="*/ 0 w 903"/>
                <a:gd name="T35"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3" h="573">
                  <a:moveTo>
                    <a:pt x="0" y="0"/>
                  </a:moveTo>
                  <a:lnTo>
                    <a:pt x="0" y="467"/>
                  </a:lnTo>
                  <a:lnTo>
                    <a:pt x="1" y="459"/>
                  </a:lnTo>
                  <a:lnTo>
                    <a:pt x="2" y="453"/>
                  </a:lnTo>
                  <a:lnTo>
                    <a:pt x="5" y="446"/>
                  </a:lnTo>
                  <a:lnTo>
                    <a:pt x="8" y="440"/>
                  </a:lnTo>
                  <a:lnTo>
                    <a:pt x="12" y="434"/>
                  </a:lnTo>
                  <a:lnTo>
                    <a:pt x="18" y="428"/>
                  </a:lnTo>
                  <a:lnTo>
                    <a:pt x="23" y="423"/>
                  </a:lnTo>
                  <a:lnTo>
                    <a:pt x="30" y="419"/>
                  </a:lnTo>
                  <a:lnTo>
                    <a:pt x="30" y="30"/>
                  </a:lnTo>
                  <a:lnTo>
                    <a:pt x="873" y="30"/>
                  </a:lnTo>
                  <a:lnTo>
                    <a:pt x="873" y="543"/>
                  </a:lnTo>
                  <a:lnTo>
                    <a:pt x="481" y="543"/>
                  </a:lnTo>
                  <a:lnTo>
                    <a:pt x="481" y="573"/>
                  </a:lnTo>
                  <a:lnTo>
                    <a:pt x="903" y="573"/>
                  </a:lnTo>
                  <a:lnTo>
                    <a:pt x="90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498">
              <a:extLst>
                <a:ext uri="{FF2B5EF4-FFF2-40B4-BE49-F238E27FC236}">
                  <a16:creationId xmlns:a16="http://schemas.microsoft.com/office/drawing/2014/main" id="{A721923B-8DD3-47E1-B174-6D9950E778E9}"/>
                </a:ext>
              </a:extLst>
            </p:cNvPr>
            <p:cNvSpPr>
              <a:spLocks noEditPoints="1"/>
            </p:cNvSpPr>
            <p:nvPr/>
          </p:nvSpPr>
          <p:spPr bwMode="auto">
            <a:xfrm>
              <a:off x="3775075" y="1373188"/>
              <a:ext cx="228600" cy="125413"/>
            </a:xfrm>
            <a:custGeom>
              <a:avLst/>
              <a:gdLst>
                <a:gd name="T0" fmla="*/ 330 w 723"/>
                <a:gd name="T1" fmla="*/ 283 h 392"/>
                <a:gd name="T2" fmla="*/ 295 w 723"/>
                <a:gd name="T3" fmla="*/ 263 h 392"/>
                <a:gd name="T4" fmla="*/ 269 w 723"/>
                <a:gd name="T5" fmla="*/ 232 h 392"/>
                <a:gd name="T6" fmla="*/ 257 w 723"/>
                <a:gd name="T7" fmla="*/ 192 h 392"/>
                <a:gd name="T8" fmla="*/ 260 w 723"/>
                <a:gd name="T9" fmla="*/ 151 h 392"/>
                <a:gd name="T10" fmla="*/ 281 w 723"/>
                <a:gd name="T11" fmla="*/ 115 h 392"/>
                <a:gd name="T12" fmla="*/ 312 w 723"/>
                <a:gd name="T13" fmla="*/ 90 h 392"/>
                <a:gd name="T14" fmla="*/ 350 w 723"/>
                <a:gd name="T15" fmla="*/ 77 h 392"/>
                <a:gd name="T16" fmla="*/ 392 w 723"/>
                <a:gd name="T17" fmla="*/ 81 h 392"/>
                <a:gd name="T18" fmla="*/ 429 w 723"/>
                <a:gd name="T19" fmla="*/ 100 h 392"/>
                <a:gd name="T20" fmla="*/ 454 w 723"/>
                <a:gd name="T21" fmla="*/ 131 h 392"/>
                <a:gd name="T22" fmla="*/ 466 w 723"/>
                <a:gd name="T23" fmla="*/ 171 h 392"/>
                <a:gd name="T24" fmla="*/ 462 w 723"/>
                <a:gd name="T25" fmla="*/ 213 h 392"/>
                <a:gd name="T26" fmla="*/ 443 w 723"/>
                <a:gd name="T27" fmla="*/ 248 h 392"/>
                <a:gd name="T28" fmla="*/ 412 w 723"/>
                <a:gd name="T29" fmla="*/ 274 h 392"/>
                <a:gd name="T30" fmla="*/ 372 w 723"/>
                <a:gd name="T31" fmla="*/ 287 h 392"/>
                <a:gd name="T32" fmla="*/ 96 w 723"/>
                <a:gd name="T33" fmla="*/ 151 h 392"/>
                <a:gd name="T34" fmla="*/ 68 w 723"/>
                <a:gd name="T35" fmla="*/ 131 h 392"/>
                <a:gd name="T36" fmla="*/ 61 w 723"/>
                <a:gd name="T37" fmla="*/ 97 h 392"/>
                <a:gd name="T38" fmla="*/ 80 w 723"/>
                <a:gd name="T39" fmla="*/ 69 h 392"/>
                <a:gd name="T40" fmla="*/ 114 w 723"/>
                <a:gd name="T41" fmla="*/ 63 h 392"/>
                <a:gd name="T42" fmla="*/ 143 w 723"/>
                <a:gd name="T43" fmla="*/ 81 h 392"/>
                <a:gd name="T44" fmla="*/ 150 w 723"/>
                <a:gd name="T45" fmla="*/ 115 h 392"/>
                <a:gd name="T46" fmla="*/ 131 w 723"/>
                <a:gd name="T47" fmla="*/ 144 h 392"/>
                <a:gd name="T48" fmla="*/ 106 w 723"/>
                <a:gd name="T49" fmla="*/ 152 h 392"/>
                <a:gd name="T50" fmla="*/ 642 w 723"/>
                <a:gd name="T51" fmla="*/ 249 h 392"/>
                <a:gd name="T52" fmla="*/ 661 w 723"/>
                <a:gd name="T53" fmla="*/ 278 h 392"/>
                <a:gd name="T54" fmla="*/ 655 w 723"/>
                <a:gd name="T55" fmla="*/ 313 h 392"/>
                <a:gd name="T56" fmla="*/ 626 w 723"/>
                <a:gd name="T57" fmla="*/ 331 h 392"/>
                <a:gd name="T58" fmla="*/ 592 w 723"/>
                <a:gd name="T59" fmla="*/ 324 h 392"/>
                <a:gd name="T60" fmla="*/ 573 w 723"/>
                <a:gd name="T61" fmla="*/ 297 h 392"/>
                <a:gd name="T62" fmla="*/ 580 w 723"/>
                <a:gd name="T63" fmla="*/ 262 h 392"/>
                <a:gd name="T64" fmla="*/ 608 w 723"/>
                <a:gd name="T65" fmla="*/ 243 h 392"/>
                <a:gd name="T66" fmla="*/ 669 w 723"/>
                <a:gd name="T67" fmla="*/ 392 h 392"/>
                <a:gd name="T68" fmla="*/ 691 w 723"/>
                <a:gd name="T69" fmla="*/ 386 h 392"/>
                <a:gd name="T70" fmla="*/ 709 w 723"/>
                <a:gd name="T71" fmla="*/ 371 h 392"/>
                <a:gd name="T72" fmla="*/ 720 w 723"/>
                <a:gd name="T73" fmla="*/ 350 h 392"/>
                <a:gd name="T74" fmla="*/ 723 w 723"/>
                <a:gd name="T75" fmla="*/ 62 h 392"/>
                <a:gd name="T76" fmla="*/ 718 w 723"/>
                <a:gd name="T77" fmla="*/ 38 h 392"/>
                <a:gd name="T78" fmla="*/ 705 w 723"/>
                <a:gd name="T79" fmla="*/ 19 h 392"/>
                <a:gd name="T80" fmla="*/ 686 w 723"/>
                <a:gd name="T81" fmla="*/ 6 h 392"/>
                <a:gd name="T82" fmla="*/ 663 w 723"/>
                <a:gd name="T83" fmla="*/ 2 h 392"/>
                <a:gd name="T84" fmla="*/ 43 w 723"/>
                <a:gd name="T85" fmla="*/ 4 h 392"/>
                <a:gd name="T86" fmla="*/ 22 w 723"/>
                <a:gd name="T87" fmla="*/ 14 h 392"/>
                <a:gd name="T88" fmla="*/ 7 w 723"/>
                <a:gd name="T89" fmla="*/ 33 h 392"/>
                <a:gd name="T90" fmla="*/ 1 w 723"/>
                <a:gd name="T91" fmla="*/ 55 h 392"/>
                <a:gd name="T92" fmla="*/ 46 w 723"/>
                <a:gd name="T93" fmla="*/ 294 h 392"/>
                <a:gd name="T94" fmla="*/ 151 w 723"/>
                <a:gd name="T95" fmla="*/ 287 h 392"/>
                <a:gd name="T96" fmla="*/ 244 w 723"/>
                <a:gd name="T97" fmla="*/ 293 h 392"/>
                <a:gd name="T98" fmla="*/ 326 w 723"/>
                <a:gd name="T99" fmla="*/ 312 h 392"/>
                <a:gd name="T100" fmla="*/ 373 w 723"/>
                <a:gd name="T101" fmla="*/ 337 h 392"/>
                <a:gd name="T102" fmla="*/ 389 w 723"/>
                <a:gd name="T103" fmla="*/ 36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3" h="392">
                  <a:moveTo>
                    <a:pt x="361" y="287"/>
                  </a:moveTo>
                  <a:lnTo>
                    <a:pt x="350" y="287"/>
                  </a:lnTo>
                  <a:lnTo>
                    <a:pt x="341" y="285"/>
                  </a:lnTo>
                  <a:lnTo>
                    <a:pt x="330" y="283"/>
                  </a:lnTo>
                  <a:lnTo>
                    <a:pt x="320" y="278"/>
                  </a:lnTo>
                  <a:lnTo>
                    <a:pt x="312" y="274"/>
                  </a:lnTo>
                  <a:lnTo>
                    <a:pt x="302" y="269"/>
                  </a:lnTo>
                  <a:lnTo>
                    <a:pt x="295" y="263"/>
                  </a:lnTo>
                  <a:lnTo>
                    <a:pt x="287" y="256"/>
                  </a:lnTo>
                  <a:lnTo>
                    <a:pt x="281" y="248"/>
                  </a:lnTo>
                  <a:lnTo>
                    <a:pt x="274" y="241"/>
                  </a:lnTo>
                  <a:lnTo>
                    <a:pt x="269" y="232"/>
                  </a:lnTo>
                  <a:lnTo>
                    <a:pt x="265" y="223"/>
                  </a:lnTo>
                  <a:lnTo>
                    <a:pt x="260" y="213"/>
                  </a:lnTo>
                  <a:lnTo>
                    <a:pt x="258" y="203"/>
                  </a:lnTo>
                  <a:lnTo>
                    <a:pt x="257" y="192"/>
                  </a:lnTo>
                  <a:lnTo>
                    <a:pt x="256" y="182"/>
                  </a:lnTo>
                  <a:lnTo>
                    <a:pt x="257" y="171"/>
                  </a:lnTo>
                  <a:lnTo>
                    <a:pt x="258" y="160"/>
                  </a:lnTo>
                  <a:lnTo>
                    <a:pt x="260" y="151"/>
                  </a:lnTo>
                  <a:lnTo>
                    <a:pt x="265" y="141"/>
                  </a:lnTo>
                  <a:lnTo>
                    <a:pt x="269" y="131"/>
                  </a:lnTo>
                  <a:lnTo>
                    <a:pt x="274" y="123"/>
                  </a:lnTo>
                  <a:lnTo>
                    <a:pt x="281" y="115"/>
                  </a:lnTo>
                  <a:lnTo>
                    <a:pt x="287" y="108"/>
                  </a:lnTo>
                  <a:lnTo>
                    <a:pt x="295" y="100"/>
                  </a:lnTo>
                  <a:lnTo>
                    <a:pt x="302" y="95"/>
                  </a:lnTo>
                  <a:lnTo>
                    <a:pt x="312" y="90"/>
                  </a:lnTo>
                  <a:lnTo>
                    <a:pt x="320" y="84"/>
                  </a:lnTo>
                  <a:lnTo>
                    <a:pt x="330" y="81"/>
                  </a:lnTo>
                  <a:lnTo>
                    <a:pt x="341" y="79"/>
                  </a:lnTo>
                  <a:lnTo>
                    <a:pt x="350" y="77"/>
                  </a:lnTo>
                  <a:lnTo>
                    <a:pt x="361" y="77"/>
                  </a:lnTo>
                  <a:lnTo>
                    <a:pt x="372" y="77"/>
                  </a:lnTo>
                  <a:lnTo>
                    <a:pt x="383" y="79"/>
                  </a:lnTo>
                  <a:lnTo>
                    <a:pt x="392" y="81"/>
                  </a:lnTo>
                  <a:lnTo>
                    <a:pt x="403" y="84"/>
                  </a:lnTo>
                  <a:lnTo>
                    <a:pt x="412" y="90"/>
                  </a:lnTo>
                  <a:lnTo>
                    <a:pt x="420" y="95"/>
                  </a:lnTo>
                  <a:lnTo>
                    <a:pt x="429" y="100"/>
                  </a:lnTo>
                  <a:lnTo>
                    <a:pt x="436" y="108"/>
                  </a:lnTo>
                  <a:lnTo>
                    <a:pt x="443" y="115"/>
                  </a:lnTo>
                  <a:lnTo>
                    <a:pt x="449" y="123"/>
                  </a:lnTo>
                  <a:lnTo>
                    <a:pt x="454" y="131"/>
                  </a:lnTo>
                  <a:lnTo>
                    <a:pt x="459" y="141"/>
                  </a:lnTo>
                  <a:lnTo>
                    <a:pt x="462" y="151"/>
                  </a:lnTo>
                  <a:lnTo>
                    <a:pt x="465" y="160"/>
                  </a:lnTo>
                  <a:lnTo>
                    <a:pt x="466" y="171"/>
                  </a:lnTo>
                  <a:lnTo>
                    <a:pt x="467" y="182"/>
                  </a:lnTo>
                  <a:lnTo>
                    <a:pt x="466" y="192"/>
                  </a:lnTo>
                  <a:lnTo>
                    <a:pt x="465" y="203"/>
                  </a:lnTo>
                  <a:lnTo>
                    <a:pt x="462" y="213"/>
                  </a:lnTo>
                  <a:lnTo>
                    <a:pt x="459" y="223"/>
                  </a:lnTo>
                  <a:lnTo>
                    <a:pt x="454" y="232"/>
                  </a:lnTo>
                  <a:lnTo>
                    <a:pt x="449" y="241"/>
                  </a:lnTo>
                  <a:lnTo>
                    <a:pt x="443" y="248"/>
                  </a:lnTo>
                  <a:lnTo>
                    <a:pt x="436" y="256"/>
                  </a:lnTo>
                  <a:lnTo>
                    <a:pt x="429" y="263"/>
                  </a:lnTo>
                  <a:lnTo>
                    <a:pt x="420" y="269"/>
                  </a:lnTo>
                  <a:lnTo>
                    <a:pt x="412" y="274"/>
                  </a:lnTo>
                  <a:lnTo>
                    <a:pt x="403" y="278"/>
                  </a:lnTo>
                  <a:lnTo>
                    <a:pt x="392" y="283"/>
                  </a:lnTo>
                  <a:lnTo>
                    <a:pt x="383" y="285"/>
                  </a:lnTo>
                  <a:lnTo>
                    <a:pt x="372" y="287"/>
                  </a:lnTo>
                  <a:lnTo>
                    <a:pt x="361" y="287"/>
                  </a:lnTo>
                  <a:lnTo>
                    <a:pt x="361" y="287"/>
                  </a:lnTo>
                  <a:close/>
                  <a:moveTo>
                    <a:pt x="106" y="152"/>
                  </a:moveTo>
                  <a:lnTo>
                    <a:pt x="96" y="151"/>
                  </a:lnTo>
                  <a:lnTo>
                    <a:pt x="88" y="149"/>
                  </a:lnTo>
                  <a:lnTo>
                    <a:pt x="80" y="144"/>
                  </a:lnTo>
                  <a:lnTo>
                    <a:pt x="74" y="139"/>
                  </a:lnTo>
                  <a:lnTo>
                    <a:pt x="68" y="131"/>
                  </a:lnTo>
                  <a:lnTo>
                    <a:pt x="64" y="124"/>
                  </a:lnTo>
                  <a:lnTo>
                    <a:pt x="61" y="115"/>
                  </a:lnTo>
                  <a:lnTo>
                    <a:pt x="61" y="107"/>
                  </a:lnTo>
                  <a:lnTo>
                    <a:pt x="61" y="97"/>
                  </a:lnTo>
                  <a:lnTo>
                    <a:pt x="64" y="88"/>
                  </a:lnTo>
                  <a:lnTo>
                    <a:pt x="68" y="81"/>
                  </a:lnTo>
                  <a:lnTo>
                    <a:pt x="74" y="74"/>
                  </a:lnTo>
                  <a:lnTo>
                    <a:pt x="80" y="69"/>
                  </a:lnTo>
                  <a:lnTo>
                    <a:pt x="88" y="65"/>
                  </a:lnTo>
                  <a:lnTo>
                    <a:pt x="96" y="63"/>
                  </a:lnTo>
                  <a:lnTo>
                    <a:pt x="106" y="62"/>
                  </a:lnTo>
                  <a:lnTo>
                    <a:pt x="114" y="63"/>
                  </a:lnTo>
                  <a:lnTo>
                    <a:pt x="123" y="65"/>
                  </a:lnTo>
                  <a:lnTo>
                    <a:pt x="131" y="69"/>
                  </a:lnTo>
                  <a:lnTo>
                    <a:pt x="137" y="74"/>
                  </a:lnTo>
                  <a:lnTo>
                    <a:pt x="143" y="81"/>
                  </a:lnTo>
                  <a:lnTo>
                    <a:pt x="147" y="88"/>
                  </a:lnTo>
                  <a:lnTo>
                    <a:pt x="150" y="97"/>
                  </a:lnTo>
                  <a:lnTo>
                    <a:pt x="151" y="107"/>
                  </a:lnTo>
                  <a:lnTo>
                    <a:pt x="150" y="115"/>
                  </a:lnTo>
                  <a:lnTo>
                    <a:pt x="148" y="124"/>
                  </a:lnTo>
                  <a:lnTo>
                    <a:pt x="143" y="131"/>
                  </a:lnTo>
                  <a:lnTo>
                    <a:pt x="137" y="139"/>
                  </a:lnTo>
                  <a:lnTo>
                    <a:pt x="131" y="144"/>
                  </a:lnTo>
                  <a:lnTo>
                    <a:pt x="123" y="149"/>
                  </a:lnTo>
                  <a:lnTo>
                    <a:pt x="114" y="151"/>
                  </a:lnTo>
                  <a:lnTo>
                    <a:pt x="106" y="152"/>
                  </a:lnTo>
                  <a:lnTo>
                    <a:pt x="106" y="152"/>
                  </a:lnTo>
                  <a:close/>
                  <a:moveTo>
                    <a:pt x="617" y="242"/>
                  </a:moveTo>
                  <a:lnTo>
                    <a:pt x="626" y="243"/>
                  </a:lnTo>
                  <a:lnTo>
                    <a:pt x="635" y="245"/>
                  </a:lnTo>
                  <a:lnTo>
                    <a:pt x="642" y="249"/>
                  </a:lnTo>
                  <a:lnTo>
                    <a:pt x="650" y="255"/>
                  </a:lnTo>
                  <a:lnTo>
                    <a:pt x="655" y="262"/>
                  </a:lnTo>
                  <a:lnTo>
                    <a:pt x="659" y="270"/>
                  </a:lnTo>
                  <a:lnTo>
                    <a:pt x="661" y="278"/>
                  </a:lnTo>
                  <a:lnTo>
                    <a:pt x="663" y="287"/>
                  </a:lnTo>
                  <a:lnTo>
                    <a:pt x="661" y="297"/>
                  </a:lnTo>
                  <a:lnTo>
                    <a:pt x="659" y="305"/>
                  </a:lnTo>
                  <a:lnTo>
                    <a:pt x="655" y="313"/>
                  </a:lnTo>
                  <a:lnTo>
                    <a:pt x="650" y="319"/>
                  </a:lnTo>
                  <a:lnTo>
                    <a:pt x="642" y="324"/>
                  </a:lnTo>
                  <a:lnTo>
                    <a:pt x="635" y="329"/>
                  </a:lnTo>
                  <a:lnTo>
                    <a:pt x="626" y="331"/>
                  </a:lnTo>
                  <a:lnTo>
                    <a:pt x="617" y="332"/>
                  </a:lnTo>
                  <a:lnTo>
                    <a:pt x="608" y="331"/>
                  </a:lnTo>
                  <a:lnTo>
                    <a:pt x="600" y="329"/>
                  </a:lnTo>
                  <a:lnTo>
                    <a:pt x="592" y="324"/>
                  </a:lnTo>
                  <a:lnTo>
                    <a:pt x="585" y="319"/>
                  </a:lnTo>
                  <a:lnTo>
                    <a:pt x="580" y="313"/>
                  </a:lnTo>
                  <a:lnTo>
                    <a:pt x="576" y="305"/>
                  </a:lnTo>
                  <a:lnTo>
                    <a:pt x="573" y="297"/>
                  </a:lnTo>
                  <a:lnTo>
                    <a:pt x="572" y="287"/>
                  </a:lnTo>
                  <a:lnTo>
                    <a:pt x="573" y="278"/>
                  </a:lnTo>
                  <a:lnTo>
                    <a:pt x="576" y="270"/>
                  </a:lnTo>
                  <a:lnTo>
                    <a:pt x="580" y="262"/>
                  </a:lnTo>
                  <a:lnTo>
                    <a:pt x="585" y="255"/>
                  </a:lnTo>
                  <a:lnTo>
                    <a:pt x="592" y="249"/>
                  </a:lnTo>
                  <a:lnTo>
                    <a:pt x="600" y="245"/>
                  </a:lnTo>
                  <a:lnTo>
                    <a:pt x="608" y="243"/>
                  </a:lnTo>
                  <a:lnTo>
                    <a:pt x="617" y="242"/>
                  </a:lnTo>
                  <a:close/>
                  <a:moveTo>
                    <a:pt x="391" y="392"/>
                  </a:moveTo>
                  <a:lnTo>
                    <a:pt x="663" y="392"/>
                  </a:lnTo>
                  <a:lnTo>
                    <a:pt x="669" y="392"/>
                  </a:lnTo>
                  <a:lnTo>
                    <a:pt x="674" y="391"/>
                  </a:lnTo>
                  <a:lnTo>
                    <a:pt x="681" y="390"/>
                  </a:lnTo>
                  <a:lnTo>
                    <a:pt x="686" y="388"/>
                  </a:lnTo>
                  <a:lnTo>
                    <a:pt x="691" y="386"/>
                  </a:lnTo>
                  <a:lnTo>
                    <a:pt x="697" y="382"/>
                  </a:lnTo>
                  <a:lnTo>
                    <a:pt x="701" y="379"/>
                  </a:lnTo>
                  <a:lnTo>
                    <a:pt x="705" y="375"/>
                  </a:lnTo>
                  <a:lnTo>
                    <a:pt x="709" y="371"/>
                  </a:lnTo>
                  <a:lnTo>
                    <a:pt x="713" y="366"/>
                  </a:lnTo>
                  <a:lnTo>
                    <a:pt x="715" y="361"/>
                  </a:lnTo>
                  <a:lnTo>
                    <a:pt x="718" y="356"/>
                  </a:lnTo>
                  <a:lnTo>
                    <a:pt x="720" y="350"/>
                  </a:lnTo>
                  <a:lnTo>
                    <a:pt x="721" y="345"/>
                  </a:lnTo>
                  <a:lnTo>
                    <a:pt x="723" y="338"/>
                  </a:lnTo>
                  <a:lnTo>
                    <a:pt x="723" y="332"/>
                  </a:lnTo>
                  <a:lnTo>
                    <a:pt x="723" y="62"/>
                  </a:lnTo>
                  <a:lnTo>
                    <a:pt x="723" y="55"/>
                  </a:lnTo>
                  <a:lnTo>
                    <a:pt x="721" y="49"/>
                  </a:lnTo>
                  <a:lnTo>
                    <a:pt x="720" y="43"/>
                  </a:lnTo>
                  <a:lnTo>
                    <a:pt x="718" y="38"/>
                  </a:lnTo>
                  <a:lnTo>
                    <a:pt x="715" y="33"/>
                  </a:lnTo>
                  <a:lnTo>
                    <a:pt x="713" y="27"/>
                  </a:lnTo>
                  <a:lnTo>
                    <a:pt x="709" y="23"/>
                  </a:lnTo>
                  <a:lnTo>
                    <a:pt x="705" y="19"/>
                  </a:lnTo>
                  <a:lnTo>
                    <a:pt x="701" y="14"/>
                  </a:lnTo>
                  <a:lnTo>
                    <a:pt x="697" y="11"/>
                  </a:lnTo>
                  <a:lnTo>
                    <a:pt x="691" y="8"/>
                  </a:lnTo>
                  <a:lnTo>
                    <a:pt x="686" y="6"/>
                  </a:lnTo>
                  <a:lnTo>
                    <a:pt x="681" y="4"/>
                  </a:lnTo>
                  <a:lnTo>
                    <a:pt x="674" y="3"/>
                  </a:lnTo>
                  <a:lnTo>
                    <a:pt x="669" y="2"/>
                  </a:lnTo>
                  <a:lnTo>
                    <a:pt x="663" y="2"/>
                  </a:lnTo>
                  <a:lnTo>
                    <a:pt x="61" y="0"/>
                  </a:lnTo>
                  <a:lnTo>
                    <a:pt x="54" y="2"/>
                  </a:lnTo>
                  <a:lnTo>
                    <a:pt x="48" y="3"/>
                  </a:lnTo>
                  <a:lnTo>
                    <a:pt x="43" y="4"/>
                  </a:lnTo>
                  <a:lnTo>
                    <a:pt x="37" y="6"/>
                  </a:lnTo>
                  <a:lnTo>
                    <a:pt x="32" y="8"/>
                  </a:lnTo>
                  <a:lnTo>
                    <a:pt x="27" y="11"/>
                  </a:lnTo>
                  <a:lnTo>
                    <a:pt x="22" y="14"/>
                  </a:lnTo>
                  <a:lnTo>
                    <a:pt x="18" y="19"/>
                  </a:lnTo>
                  <a:lnTo>
                    <a:pt x="14" y="23"/>
                  </a:lnTo>
                  <a:lnTo>
                    <a:pt x="10" y="27"/>
                  </a:lnTo>
                  <a:lnTo>
                    <a:pt x="7" y="33"/>
                  </a:lnTo>
                  <a:lnTo>
                    <a:pt x="5" y="38"/>
                  </a:lnTo>
                  <a:lnTo>
                    <a:pt x="3" y="43"/>
                  </a:lnTo>
                  <a:lnTo>
                    <a:pt x="2" y="49"/>
                  </a:lnTo>
                  <a:lnTo>
                    <a:pt x="1" y="55"/>
                  </a:lnTo>
                  <a:lnTo>
                    <a:pt x="0" y="62"/>
                  </a:lnTo>
                  <a:lnTo>
                    <a:pt x="0" y="304"/>
                  </a:lnTo>
                  <a:lnTo>
                    <a:pt x="22" y="299"/>
                  </a:lnTo>
                  <a:lnTo>
                    <a:pt x="46" y="294"/>
                  </a:lnTo>
                  <a:lnTo>
                    <a:pt x="68" y="291"/>
                  </a:lnTo>
                  <a:lnTo>
                    <a:pt x="90" y="290"/>
                  </a:lnTo>
                  <a:lnTo>
                    <a:pt x="126" y="288"/>
                  </a:lnTo>
                  <a:lnTo>
                    <a:pt x="151" y="287"/>
                  </a:lnTo>
                  <a:lnTo>
                    <a:pt x="172" y="288"/>
                  </a:lnTo>
                  <a:lnTo>
                    <a:pt x="206" y="289"/>
                  </a:lnTo>
                  <a:lnTo>
                    <a:pt x="225" y="291"/>
                  </a:lnTo>
                  <a:lnTo>
                    <a:pt x="244" y="293"/>
                  </a:lnTo>
                  <a:lnTo>
                    <a:pt x="266" y="297"/>
                  </a:lnTo>
                  <a:lnTo>
                    <a:pt x="286" y="300"/>
                  </a:lnTo>
                  <a:lnTo>
                    <a:pt x="306" y="305"/>
                  </a:lnTo>
                  <a:lnTo>
                    <a:pt x="326" y="312"/>
                  </a:lnTo>
                  <a:lnTo>
                    <a:pt x="344" y="318"/>
                  </a:lnTo>
                  <a:lnTo>
                    <a:pt x="360" y="327"/>
                  </a:lnTo>
                  <a:lnTo>
                    <a:pt x="366" y="332"/>
                  </a:lnTo>
                  <a:lnTo>
                    <a:pt x="373" y="337"/>
                  </a:lnTo>
                  <a:lnTo>
                    <a:pt x="378" y="343"/>
                  </a:lnTo>
                  <a:lnTo>
                    <a:pt x="383" y="349"/>
                  </a:lnTo>
                  <a:lnTo>
                    <a:pt x="387" y="356"/>
                  </a:lnTo>
                  <a:lnTo>
                    <a:pt x="389" y="362"/>
                  </a:lnTo>
                  <a:lnTo>
                    <a:pt x="391" y="369"/>
                  </a:lnTo>
                  <a:lnTo>
                    <a:pt x="391" y="377"/>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499">
              <a:extLst>
                <a:ext uri="{FF2B5EF4-FFF2-40B4-BE49-F238E27FC236}">
                  <a16:creationId xmlns:a16="http://schemas.microsoft.com/office/drawing/2014/main" id="{A8E6691B-D48E-4F27-BFB8-39275098B1B8}"/>
                </a:ext>
              </a:extLst>
            </p:cNvPr>
            <p:cNvSpPr>
              <a:spLocks/>
            </p:cNvSpPr>
            <p:nvPr/>
          </p:nvSpPr>
          <p:spPr bwMode="auto">
            <a:xfrm>
              <a:off x="3756025" y="1598613"/>
              <a:ext cx="133350" cy="33338"/>
            </a:xfrm>
            <a:custGeom>
              <a:avLst/>
              <a:gdLst>
                <a:gd name="T0" fmla="*/ 0 w 421"/>
                <a:gd name="T1" fmla="*/ 44 h 104"/>
                <a:gd name="T2" fmla="*/ 2 w 421"/>
                <a:gd name="T3" fmla="*/ 52 h 104"/>
                <a:gd name="T4" fmla="*/ 5 w 421"/>
                <a:gd name="T5" fmla="*/ 56 h 104"/>
                <a:gd name="T6" fmla="*/ 6 w 421"/>
                <a:gd name="T7" fmla="*/ 59 h 104"/>
                <a:gd name="T8" fmla="*/ 11 w 421"/>
                <a:gd name="T9" fmla="*/ 65 h 104"/>
                <a:gd name="T10" fmla="*/ 13 w 421"/>
                <a:gd name="T11" fmla="*/ 65 h 104"/>
                <a:gd name="T12" fmla="*/ 31 w 421"/>
                <a:gd name="T13" fmla="*/ 76 h 104"/>
                <a:gd name="T14" fmla="*/ 32 w 421"/>
                <a:gd name="T15" fmla="*/ 77 h 104"/>
                <a:gd name="T16" fmla="*/ 41 w 421"/>
                <a:gd name="T17" fmla="*/ 80 h 104"/>
                <a:gd name="T18" fmla="*/ 45 w 421"/>
                <a:gd name="T19" fmla="*/ 81 h 104"/>
                <a:gd name="T20" fmla="*/ 53 w 421"/>
                <a:gd name="T21" fmla="*/ 84 h 104"/>
                <a:gd name="T22" fmla="*/ 61 w 421"/>
                <a:gd name="T23" fmla="*/ 86 h 104"/>
                <a:gd name="T24" fmla="*/ 66 w 421"/>
                <a:gd name="T25" fmla="*/ 87 h 104"/>
                <a:gd name="T26" fmla="*/ 98 w 421"/>
                <a:gd name="T27" fmla="*/ 95 h 104"/>
                <a:gd name="T28" fmla="*/ 133 w 421"/>
                <a:gd name="T29" fmla="*/ 99 h 104"/>
                <a:gd name="T30" fmla="*/ 197 w 421"/>
                <a:gd name="T31" fmla="*/ 104 h 104"/>
                <a:gd name="T32" fmla="*/ 211 w 421"/>
                <a:gd name="T33" fmla="*/ 104 h 104"/>
                <a:gd name="T34" fmla="*/ 225 w 421"/>
                <a:gd name="T35" fmla="*/ 104 h 104"/>
                <a:gd name="T36" fmla="*/ 289 w 421"/>
                <a:gd name="T37" fmla="*/ 99 h 104"/>
                <a:gd name="T38" fmla="*/ 322 w 421"/>
                <a:gd name="T39" fmla="*/ 95 h 104"/>
                <a:gd name="T40" fmla="*/ 356 w 421"/>
                <a:gd name="T41" fmla="*/ 87 h 104"/>
                <a:gd name="T42" fmla="*/ 360 w 421"/>
                <a:gd name="T43" fmla="*/ 86 h 104"/>
                <a:gd name="T44" fmla="*/ 368 w 421"/>
                <a:gd name="T45" fmla="*/ 84 h 104"/>
                <a:gd name="T46" fmla="*/ 376 w 421"/>
                <a:gd name="T47" fmla="*/ 81 h 104"/>
                <a:gd name="T48" fmla="*/ 379 w 421"/>
                <a:gd name="T49" fmla="*/ 80 h 104"/>
                <a:gd name="T50" fmla="*/ 390 w 421"/>
                <a:gd name="T51" fmla="*/ 77 h 104"/>
                <a:gd name="T52" fmla="*/ 391 w 421"/>
                <a:gd name="T53" fmla="*/ 76 h 104"/>
                <a:gd name="T54" fmla="*/ 409 w 421"/>
                <a:gd name="T55" fmla="*/ 65 h 104"/>
                <a:gd name="T56" fmla="*/ 409 w 421"/>
                <a:gd name="T57" fmla="*/ 65 h 104"/>
                <a:gd name="T58" fmla="*/ 416 w 421"/>
                <a:gd name="T59" fmla="*/ 59 h 104"/>
                <a:gd name="T60" fmla="*/ 417 w 421"/>
                <a:gd name="T61" fmla="*/ 56 h 104"/>
                <a:gd name="T62" fmla="*/ 420 w 421"/>
                <a:gd name="T63" fmla="*/ 52 h 104"/>
                <a:gd name="T64" fmla="*/ 421 w 421"/>
                <a:gd name="T65" fmla="*/ 44 h 104"/>
                <a:gd name="T66" fmla="*/ 410 w 421"/>
                <a:gd name="T67" fmla="*/ 4 h 104"/>
                <a:gd name="T68" fmla="*/ 386 w 421"/>
                <a:gd name="T69" fmla="*/ 10 h 104"/>
                <a:gd name="T70" fmla="*/ 344 w 421"/>
                <a:gd name="T71" fmla="*/ 19 h 104"/>
                <a:gd name="T72" fmla="*/ 284 w 421"/>
                <a:gd name="T73" fmla="*/ 25 h 104"/>
                <a:gd name="T74" fmla="*/ 231 w 421"/>
                <a:gd name="T75" fmla="*/ 28 h 104"/>
                <a:gd name="T76" fmla="*/ 191 w 421"/>
                <a:gd name="T77" fmla="*/ 28 h 104"/>
                <a:gd name="T78" fmla="*/ 138 w 421"/>
                <a:gd name="T79" fmla="*/ 25 h 104"/>
                <a:gd name="T80" fmla="*/ 78 w 421"/>
                <a:gd name="T81" fmla="*/ 19 h 104"/>
                <a:gd name="T82" fmla="*/ 35 w 421"/>
                <a:gd name="T83" fmla="*/ 10 h 104"/>
                <a:gd name="T84" fmla="*/ 10 w 421"/>
                <a:gd name="T85"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1" h="104">
                  <a:moveTo>
                    <a:pt x="0" y="0"/>
                  </a:moveTo>
                  <a:lnTo>
                    <a:pt x="0" y="44"/>
                  </a:lnTo>
                  <a:lnTo>
                    <a:pt x="1" y="48"/>
                  </a:lnTo>
                  <a:lnTo>
                    <a:pt x="2" y="52"/>
                  </a:lnTo>
                  <a:lnTo>
                    <a:pt x="3" y="54"/>
                  </a:lnTo>
                  <a:lnTo>
                    <a:pt x="5" y="56"/>
                  </a:lnTo>
                  <a:lnTo>
                    <a:pt x="5" y="57"/>
                  </a:lnTo>
                  <a:lnTo>
                    <a:pt x="6" y="59"/>
                  </a:lnTo>
                  <a:lnTo>
                    <a:pt x="8" y="62"/>
                  </a:lnTo>
                  <a:lnTo>
                    <a:pt x="11" y="65"/>
                  </a:lnTo>
                  <a:lnTo>
                    <a:pt x="11" y="65"/>
                  </a:lnTo>
                  <a:lnTo>
                    <a:pt x="13" y="65"/>
                  </a:lnTo>
                  <a:lnTo>
                    <a:pt x="20" y="70"/>
                  </a:lnTo>
                  <a:lnTo>
                    <a:pt x="31" y="76"/>
                  </a:lnTo>
                  <a:lnTo>
                    <a:pt x="31" y="76"/>
                  </a:lnTo>
                  <a:lnTo>
                    <a:pt x="32" y="77"/>
                  </a:lnTo>
                  <a:lnTo>
                    <a:pt x="36" y="79"/>
                  </a:lnTo>
                  <a:lnTo>
                    <a:pt x="41" y="80"/>
                  </a:lnTo>
                  <a:lnTo>
                    <a:pt x="44" y="81"/>
                  </a:lnTo>
                  <a:lnTo>
                    <a:pt x="45" y="81"/>
                  </a:lnTo>
                  <a:lnTo>
                    <a:pt x="49" y="83"/>
                  </a:lnTo>
                  <a:lnTo>
                    <a:pt x="53" y="84"/>
                  </a:lnTo>
                  <a:lnTo>
                    <a:pt x="58" y="85"/>
                  </a:lnTo>
                  <a:lnTo>
                    <a:pt x="61" y="86"/>
                  </a:lnTo>
                  <a:lnTo>
                    <a:pt x="64" y="87"/>
                  </a:lnTo>
                  <a:lnTo>
                    <a:pt x="66" y="87"/>
                  </a:lnTo>
                  <a:lnTo>
                    <a:pt x="82" y="92"/>
                  </a:lnTo>
                  <a:lnTo>
                    <a:pt x="98" y="95"/>
                  </a:lnTo>
                  <a:lnTo>
                    <a:pt x="115" y="97"/>
                  </a:lnTo>
                  <a:lnTo>
                    <a:pt x="133" y="99"/>
                  </a:lnTo>
                  <a:lnTo>
                    <a:pt x="166" y="102"/>
                  </a:lnTo>
                  <a:lnTo>
                    <a:pt x="197" y="104"/>
                  </a:lnTo>
                  <a:lnTo>
                    <a:pt x="203" y="104"/>
                  </a:lnTo>
                  <a:lnTo>
                    <a:pt x="211" y="104"/>
                  </a:lnTo>
                  <a:lnTo>
                    <a:pt x="217" y="104"/>
                  </a:lnTo>
                  <a:lnTo>
                    <a:pt x="225" y="104"/>
                  </a:lnTo>
                  <a:lnTo>
                    <a:pt x="255" y="102"/>
                  </a:lnTo>
                  <a:lnTo>
                    <a:pt x="289" y="99"/>
                  </a:lnTo>
                  <a:lnTo>
                    <a:pt x="306" y="97"/>
                  </a:lnTo>
                  <a:lnTo>
                    <a:pt x="322" y="95"/>
                  </a:lnTo>
                  <a:lnTo>
                    <a:pt x="340" y="92"/>
                  </a:lnTo>
                  <a:lnTo>
                    <a:pt x="356" y="87"/>
                  </a:lnTo>
                  <a:lnTo>
                    <a:pt x="358" y="87"/>
                  </a:lnTo>
                  <a:lnTo>
                    <a:pt x="360" y="86"/>
                  </a:lnTo>
                  <a:lnTo>
                    <a:pt x="364" y="85"/>
                  </a:lnTo>
                  <a:lnTo>
                    <a:pt x="368" y="84"/>
                  </a:lnTo>
                  <a:lnTo>
                    <a:pt x="372" y="83"/>
                  </a:lnTo>
                  <a:lnTo>
                    <a:pt x="376" y="81"/>
                  </a:lnTo>
                  <a:lnTo>
                    <a:pt x="378" y="81"/>
                  </a:lnTo>
                  <a:lnTo>
                    <a:pt x="379" y="80"/>
                  </a:lnTo>
                  <a:lnTo>
                    <a:pt x="385" y="79"/>
                  </a:lnTo>
                  <a:lnTo>
                    <a:pt x="390" y="77"/>
                  </a:lnTo>
                  <a:lnTo>
                    <a:pt x="390" y="76"/>
                  </a:lnTo>
                  <a:lnTo>
                    <a:pt x="391" y="76"/>
                  </a:lnTo>
                  <a:lnTo>
                    <a:pt x="401" y="70"/>
                  </a:lnTo>
                  <a:lnTo>
                    <a:pt x="409" y="65"/>
                  </a:lnTo>
                  <a:lnTo>
                    <a:pt x="409" y="65"/>
                  </a:lnTo>
                  <a:lnTo>
                    <a:pt x="409" y="65"/>
                  </a:lnTo>
                  <a:lnTo>
                    <a:pt x="413" y="62"/>
                  </a:lnTo>
                  <a:lnTo>
                    <a:pt x="416" y="59"/>
                  </a:lnTo>
                  <a:lnTo>
                    <a:pt x="417" y="57"/>
                  </a:lnTo>
                  <a:lnTo>
                    <a:pt x="417" y="56"/>
                  </a:lnTo>
                  <a:lnTo>
                    <a:pt x="419" y="54"/>
                  </a:lnTo>
                  <a:lnTo>
                    <a:pt x="420" y="52"/>
                  </a:lnTo>
                  <a:lnTo>
                    <a:pt x="421" y="48"/>
                  </a:lnTo>
                  <a:lnTo>
                    <a:pt x="421" y="44"/>
                  </a:lnTo>
                  <a:lnTo>
                    <a:pt x="421" y="0"/>
                  </a:lnTo>
                  <a:lnTo>
                    <a:pt x="410" y="4"/>
                  </a:lnTo>
                  <a:lnTo>
                    <a:pt x="399" y="7"/>
                  </a:lnTo>
                  <a:lnTo>
                    <a:pt x="386" y="10"/>
                  </a:lnTo>
                  <a:lnTo>
                    <a:pt x="373" y="13"/>
                  </a:lnTo>
                  <a:lnTo>
                    <a:pt x="344" y="19"/>
                  </a:lnTo>
                  <a:lnTo>
                    <a:pt x="314" y="23"/>
                  </a:lnTo>
                  <a:lnTo>
                    <a:pt x="284" y="25"/>
                  </a:lnTo>
                  <a:lnTo>
                    <a:pt x="256" y="27"/>
                  </a:lnTo>
                  <a:lnTo>
                    <a:pt x="231" y="28"/>
                  </a:lnTo>
                  <a:lnTo>
                    <a:pt x="211" y="28"/>
                  </a:lnTo>
                  <a:lnTo>
                    <a:pt x="191" y="28"/>
                  </a:lnTo>
                  <a:lnTo>
                    <a:pt x="166" y="27"/>
                  </a:lnTo>
                  <a:lnTo>
                    <a:pt x="138" y="25"/>
                  </a:lnTo>
                  <a:lnTo>
                    <a:pt x="108" y="23"/>
                  </a:lnTo>
                  <a:lnTo>
                    <a:pt x="78" y="19"/>
                  </a:lnTo>
                  <a:lnTo>
                    <a:pt x="49" y="13"/>
                  </a:lnTo>
                  <a:lnTo>
                    <a:pt x="35" y="10"/>
                  </a:lnTo>
                  <a:lnTo>
                    <a:pt x="22" y="7"/>
                  </a:lnTo>
                  <a:lnTo>
                    <a:pt x="10"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500">
              <a:extLst>
                <a:ext uri="{FF2B5EF4-FFF2-40B4-BE49-F238E27FC236}">
                  <a16:creationId xmlns:a16="http://schemas.microsoft.com/office/drawing/2014/main" id="{5839F0C0-A423-4156-855A-E09BBC0F1685}"/>
                </a:ext>
              </a:extLst>
            </p:cNvPr>
            <p:cNvSpPr>
              <a:spLocks/>
            </p:cNvSpPr>
            <p:nvPr/>
          </p:nvSpPr>
          <p:spPr bwMode="auto">
            <a:xfrm>
              <a:off x="3756025" y="1474788"/>
              <a:ext cx="133350" cy="28575"/>
            </a:xfrm>
            <a:custGeom>
              <a:avLst/>
              <a:gdLst>
                <a:gd name="T0" fmla="*/ 420 w 420"/>
                <a:gd name="T1" fmla="*/ 58 h 90"/>
                <a:gd name="T2" fmla="*/ 419 w 420"/>
                <a:gd name="T3" fmla="*/ 55 h 90"/>
                <a:gd name="T4" fmla="*/ 418 w 420"/>
                <a:gd name="T5" fmla="*/ 50 h 90"/>
                <a:gd name="T6" fmla="*/ 416 w 420"/>
                <a:gd name="T7" fmla="*/ 47 h 90"/>
                <a:gd name="T8" fmla="*/ 413 w 420"/>
                <a:gd name="T9" fmla="*/ 44 h 90"/>
                <a:gd name="T10" fmla="*/ 406 w 420"/>
                <a:gd name="T11" fmla="*/ 37 h 90"/>
                <a:gd name="T12" fmla="*/ 397 w 420"/>
                <a:gd name="T13" fmla="*/ 32 h 90"/>
                <a:gd name="T14" fmla="*/ 386 w 420"/>
                <a:gd name="T15" fmla="*/ 27 h 90"/>
                <a:gd name="T16" fmla="*/ 374 w 420"/>
                <a:gd name="T17" fmla="*/ 22 h 90"/>
                <a:gd name="T18" fmla="*/ 360 w 420"/>
                <a:gd name="T19" fmla="*/ 18 h 90"/>
                <a:gd name="T20" fmla="*/ 345 w 420"/>
                <a:gd name="T21" fmla="*/ 14 h 90"/>
                <a:gd name="T22" fmla="*/ 313 w 420"/>
                <a:gd name="T23" fmla="*/ 9 h 90"/>
                <a:gd name="T24" fmla="*/ 277 w 420"/>
                <a:gd name="T25" fmla="*/ 3 h 90"/>
                <a:gd name="T26" fmla="*/ 243 w 420"/>
                <a:gd name="T27" fmla="*/ 1 h 90"/>
                <a:gd name="T28" fmla="*/ 210 w 420"/>
                <a:gd name="T29" fmla="*/ 0 h 90"/>
                <a:gd name="T30" fmla="*/ 172 w 420"/>
                <a:gd name="T31" fmla="*/ 1 h 90"/>
                <a:gd name="T32" fmla="*/ 133 w 420"/>
                <a:gd name="T33" fmla="*/ 4 h 90"/>
                <a:gd name="T34" fmla="*/ 113 w 420"/>
                <a:gd name="T35" fmla="*/ 7 h 90"/>
                <a:gd name="T36" fmla="*/ 94 w 420"/>
                <a:gd name="T37" fmla="*/ 11 h 90"/>
                <a:gd name="T38" fmla="*/ 76 w 420"/>
                <a:gd name="T39" fmla="*/ 14 h 90"/>
                <a:gd name="T40" fmla="*/ 59 w 420"/>
                <a:gd name="T41" fmla="*/ 18 h 90"/>
                <a:gd name="T42" fmla="*/ 59 w 420"/>
                <a:gd name="T43" fmla="*/ 18 h 90"/>
                <a:gd name="T44" fmla="*/ 55 w 420"/>
                <a:gd name="T45" fmla="*/ 19 h 90"/>
                <a:gd name="T46" fmla="*/ 52 w 420"/>
                <a:gd name="T47" fmla="*/ 20 h 90"/>
                <a:gd name="T48" fmla="*/ 48 w 420"/>
                <a:gd name="T49" fmla="*/ 21 h 90"/>
                <a:gd name="T50" fmla="*/ 44 w 420"/>
                <a:gd name="T51" fmla="*/ 22 h 90"/>
                <a:gd name="T52" fmla="*/ 43 w 420"/>
                <a:gd name="T53" fmla="*/ 24 h 90"/>
                <a:gd name="T54" fmla="*/ 40 w 420"/>
                <a:gd name="T55" fmla="*/ 24 h 90"/>
                <a:gd name="T56" fmla="*/ 35 w 420"/>
                <a:gd name="T57" fmla="*/ 26 h 90"/>
                <a:gd name="T58" fmla="*/ 31 w 420"/>
                <a:gd name="T59" fmla="*/ 28 h 90"/>
                <a:gd name="T60" fmla="*/ 30 w 420"/>
                <a:gd name="T61" fmla="*/ 28 h 90"/>
                <a:gd name="T62" fmla="*/ 30 w 420"/>
                <a:gd name="T63" fmla="*/ 28 h 90"/>
                <a:gd name="T64" fmla="*/ 19 w 420"/>
                <a:gd name="T65" fmla="*/ 33 h 90"/>
                <a:gd name="T66" fmla="*/ 12 w 420"/>
                <a:gd name="T67" fmla="*/ 40 h 90"/>
                <a:gd name="T68" fmla="*/ 10 w 420"/>
                <a:gd name="T69" fmla="*/ 40 h 90"/>
                <a:gd name="T70" fmla="*/ 10 w 420"/>
                <a:gd name="T71" fmla="*/ 40 h 90"/>
                <a:gd name="T72" fmla="*/ 7 w 420"/>
                <a:gd name="T73" fmla="*/ 43 h 90"/>
                <a:gd name="T74" fmla="*/ 5 w 420"/>
                <a:gd name="T75" fmla="*/ 46 h 90"/>
                <a:gd name="T76" fmla="*/ 4 w 420"/>
                <a:gd name="T77" fmla="*/ 47 h 90"/>
                <a:gd name="T78" fmla="*/ 4 w 420"/>
                <a:gd name="T79" fmla="*/ 48 h 90"/>
                <a:gd name="T80" fmla="*/ 2 w 420"/>
                <a:gd name="T81" fmla="*/ 50 h 90"/>
                <a:gd name="T82" fmla="*/ 1 w 420"/>
                <a:gd name="T83" fmla="*/ 52 h 90"/>
                <a:gd name="T84" fmla="*/ 0 w 420"/>
                <a:gd name="T85" fmla="*/ 56 h 90"/>
                <a:gd name="T86" fmla="*/ 0 w 420"/>
                <a:gd name="T87" fmla="*/ 58 h 90"/>
                <a:gd name="T88" fmla="*/ 8 w 420"/>
                <a:gd name="T89" fmla="*/ 63 h 90"/>
                <a:gd name="T90" fmla="*/ 22 w 420"/>
                <a:gd name="T91" fmla="*/ 68 h 90"/>
                <a:gd name="T92" fmla="*/ 43 w 420"/>
                <a:gd name="T93" fmla="*/ 74 h 90"/>
                <a:gd name="T94" fmla="*/ 67 w 420"/>
                <a:gd name="T95" fmla="*/ 78 h 90"/>
                <a:gd name="T96" fmla="*/ 96 w 420"/>
                <a:gd name="T97" fmla="*/ 84 h 90"/>
                <a:gd name="T98" fmla="*/ 131 w 420"/>
                <a:gd name="T99" fmla="*/ 87 h 90"/>
                <a:gd name="T100" fmla="*/ 168 w 420"/>
                <a:gd name="T101" fmla="*/ 90 h 90"/>
                <a:gd name="T102" fmla="*/ 210 w 420"/>
                <a:gd name="T103" fmla="*/ 90 h 90"/>
                <a:gd name="T104" fmla="*/ 251 w 420"/>
                <a:gd name="T105" fmla="*/ 90 h 90"/>
                <a:gd name="T106" fmla="*/ 289 w 420"/>
                <a:gd name="T107" fmla="*/ 87 h 90"/>
                <a:gd name="T108" fmla="*/ 323 w 420"/>
                <a:gd name="T109" fmla="*/ 84 h 90"/>
                <a:gd name="T110" fmla="*/ 353 w 420"/>
                <a:gd name="T111" fmla="*/ 78 h 90"/>
                <a:gd name="T112" fmla="*/ 377 w 420"/>
                <a:gd name="T113" fmla="*/ 74 h 90"/>
                <a:gd name="T114" fmla="*/ 398 w 420"/>
                <a:gd name="T115" fmla="*/ 68 h 90"/>
                <a:gd name="T116" fmla="*/ 412 w 420"/>
                <a:gd name="T117" fmla="*/ 62 h 90"/>
                <a:gd name="T118" fmla="*/ 420 w 420"/>
                <a:gd name="T119"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0" h="90">
                  <a:moveTo>
                    <a:pt x="420" y="58"/>
                  </a:moveTo>
                  <a:lnTo>
                    <a:pt x="419" y="55"/>
                  </a:lnTo>
                  <a:lnTo>
                    <a:pt x="418" y="50"/>
                  </a:lnTo>
                  <a:lnTo>
                    <a:pt x="416" y="47"/>
                  </a:lnTo>
                  <a:lnTo>
                    <a:pt x="413" y="44"/>
                  </a:lnTo>
                  <a:lnTo>
                    <a:pt x="406" y="37"/>
                  </a:lnTo>
                  <a:lnTo>
                    <a:pt x="397" y="32"/>
                  </a:lnTo>
                  <a:lnTo>
                    <a:pt x="386" y="27"/>
                  </a:lnTo>
                  <a:lnTo>
                    <a:pt x="374" y="22"/>
                  </a:lnTo>
                  <a:lnTo>
                    <a:pt x="360" y="18"/>
                  </a:lnTo>
                  <a:lnTo>
                    <a:pt x="345" y="14"/>
                  </a:lnTo>
                  <a:lnTo>
                    <a:pt x="313" y="9"/>
                  </a:lnTo>
                  <a:lnTo>
                    <a:pt x="277" y="3"/>
                  </a:lnTo>
                  <a:lnTo>
                    <a:pt x="243" y="1"/>
                  </a:lnTo>
                  <a:lnTo>
                    <a:pt x="210" y="0"/>
                  </a:lnTo>
                  <a:lnTo>
                    <a:pt x="172" y="1"/>
                  </a:lnTo>
                  <a:lnTo>
                    <a:pt x="133" y="4"/>
                  </a:lnTo>
                  <a:lnTo>
                    <a:pt x="113" y="7"/>
                  </a:lnTo>
                  <a:lnTo>
                    <a:pt x="94" y="11"/>
                  </a:lnTo>
                  <a:lnTo>
                    <a:pt x="76" y="14"/>
                  </a:lnTo>
                  <a:lnTo>
                    <a:pt x="59" y="18"/>
                  </a:lnTo>
                  <a:lnTo>
                    <a:pt x="59" y="18"/>
                  </a:lnTo>
                  <a:lnTo>
                    <a:pt x="55" y="19"/>
                  </a:lnTo>
                  <a:lnTo>
                    <a:pt x="52" y="20"/>
                  </a:lnTo>
                  <a:lnTo>
                    <a:pt x="48" y="21"/>
                  </a:lnTo>
                  <a:lnTo>
                    <a:pt x="44" y="22"/>
                  </a:lnTo>
                  <a:lnTo>
                    <a:pt x="43" y="24"/>
                  </a:lnTo>
                  <a:lnTo>
                    <a:pt x="40" y="24"/>
                  </a:lnTo>
                  <a:lnTo>
                    <a:pt x="35" y="26"/>
                  </a:lnTo>
                  <a:lnTo>
                    <a:pt x="31" y="28"/>
                  </a:lnTo>
                  <a:lnTo>
                    <a:pt x="30" y="28"/>
                  </a:lnTo>
                  <a:lnTo>
                    <a:pt x="30" y="28"/>
                  </a:lnTo>
                  <a:lnTo>
                    <a:pt x="19" y="33"/>
                  </a:lnTo>
                  <a:lnTo>
                    <a:pt x="12" y="40"/>
                  </a:lnTo>
                  <a:lnTo>
                    <a:pt x="10" y="40"/>
                  </a:lnTo>
                  <a:lnTo>
                    <a:pt x="10" y="40"/>
                  </a:lnTo>
                  <a:lnTo>
                    <a:pt x="7" y="43"/>
                  </a:lnTo>
                  <a:lnTo>
                    <a:pt x="5" y="46"/>
                  </a:lnTo>
                  <a:lnTo>
                    <a:pt x="4" y="47"/>
                  </a:lnTo>
                  <a:lnTo>
                    <a:pt x="4" y="48"/>
                  </a:lnTo>
                  <a:lnTo>
                    <a:pt x="2" y="50"/>
                  </a:lnTo>
                  <a:lnTo>
                    <a:pt x="1" y="52"/>
                  </a:lnTo>
                  <a:lnTo>
                    <a:pt x="0" y="56"/>
                  </a:lnTo>
                  <a:lnTo>
                    <a:pt x="0" y="58"/>
                  </a:lnTo>
                  <a:lnTo>
                    <a:pt x="8" y="63"/>
                  </a:lnTo>
                  <a:lnTo>
                    <a:pt x="22" y="68"/>
                  </a:lnTo>
                  <a:lnTo>
                    <a:pt x="43" y="74"/>
                  </a:lnTo>
                  <a:lnTo>
                    <a:pt x="67" y="78"/>
                  </a:lnTo>
                  <a:lnTo>
                    <a:pt x="96" y="84"/>
                  </a:lnTo>
                  <a:lnTo>
                    <a:pt x="131" y="87"/>
                  </a:lnTo>
                  <a:lnTo>
                    <a:pt x="168" y="90"/>
                  </a:lnTo>
                  <a:lnTo>
                    <a:pt x="210" y="90"/>
                  </a:lnTo>
                  <a:lnTo>
                    <a:pt x="251" y="90"/>
                  </a:lnTo>
                  <a:lnTo>
                    <a:pt x="289" y="87"/>
                  </a:lnTo>
                  <a:lnTo>
                    <a:pt x="323" y="84"/>
                  </a:lnTo>
                  <a:lnTo>
                    <a:pt x="353" y="78"/>
                  </a:lnTo>
                  <a:lnTo>
                    <a:pt x="377" y="74"/>
                  </a:lnTo>
                  <a:lnTo>
                    <a:pt x="398" y="68"/>
                  </a:lnTo>
                  <a:lnTo>
                    <a:pt x="412" y="62"/>
                  </a:lnTo>
                  <a:lnTo>
                    <a:pt x="42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501">
              <a:extLst>
                <a:ext uri="{FF2B5EF4-FFF2-40B4-BE49-F238E27FC236}">
                  <a16:creationId xmlns:a16="http://schemas.microsoft.com/office/drawing/2014/main" id="{DBE218E2-EA47-43F9-AF50-BC58701E5EAE}"/>
                </a:ext>
              </a:extLst>
            </p:cNvPr>
            <p:cNvSpPr>
              <a:spLocks/>
            </p:cNvSpPr>
            <p:nvPr/>
          </p:nvSpPr>
          <p:spPr bwMode="auto">
            <a:xfrm>
              <a:off x="3756025" y="1503363"/>
              <a:ext cx="133350" cy="23813"/>
            </a:xfrm>
            <a:custGeom>
              <a:avLst/>
              <a:gdLst>
                <a:gd name="T0" fmla="*/ 0 w 421"/>
                <a:gd name="T1" fmla="*/ 0 h 75"/>
                <a:gd name="T2" fmla="*/ 0 w 421"/>
                <a:gd name="T3" fmla="*/ 42 h 75"/>
                <a:gd name="T4" fmla="*/ 8 w 421"/>
                <a:gd name="T5" fmla="*/ 46 h 75"/>
                <a:gd name="T6" fmla="*/ 22 w 421"/>
                <a:gd name="T7" fmla="*/ 52 h 75"/>
                <a:gd name="T8" fmla="*/ 43 w 421"/>
                <a:gd name="T9" fmla="*/ 57 h 75"/>
                <a:gd name="T10" fmla="*/ 67 w 421"/>
                <a:gd name="T11" fmla="*/ 62 h 75"/>
                <a:gd name="T12" fmla="*/ 97 w 421"/>
                <a:gd name="T13" fmla="*/ 68 h 75"/>
                <a:gd name="T14" fmla="*/ 130 w 421"/>
                <a:gd name="T15" fmla="*/ 71 h 75"/>
                <a:gd name="T16" fmla="*/ 169 w 421"/>
                <a:gd name="T17" fmla="*/ 74 h 75"/>
                <a:gd name="T18" fmla="*/ 211 w 421"/>
                <a:gd name="T19" fmla="*/ 75 h 75"/>
                <a:gd name="T20" fmla="*/ 253 w 421"/>
                <a:gd name="T21" fmla="*/ 74 h 75"/>
                <a:gd name="T22" fmla="*/ 290 w 421"/>
                <a:gd name="T23" fmla="*/ 71 h 75"/>
                <a:gd name="T24" fmla="*/ 325 w 421"/>
                <a:gd name="T25" fmla="*/ 68 h 75"/>
                <a:gd name="T26" fmla="*/ 355 w 421"/>
                <a:gd name="T27" fmla="*/ 62 h 75"/>
                <a:gd name="T28" fmla="*/ 379 w 421"/>
                <a:gd name="T29" fmla="*/ 57 h 75"/>
                <a:gd name="T30" fmla="*/ 399 w 421"/>
                <a:gd name="T31" fmla="*/ 52 h 75"/>
                <a:gd name="T32" fmla="*/ 414 w 421"/>
                <a:gd name="T33" fmla="*/ 46 h 75"/>
                <a:gd name="T34" fmla="*/ 421 w 421"/>
                <a:gd name="T35" fmla="*/ 42 h 75"/>
                <a:gd name="T36" fmla="*/ 421 w 421"/>
                <a:gd name="T37" fmla="*/ 0 h 75"/>
                <a:gd name="T38" fmla="*/ 410 w 421"/>
                <a:gd name="T39" fmla="*/ 4 h 75"/>
                <a:gd name="T40" fmla="*/ 399 w 421"/>
                <a:gd name="T41" fmla="*/ 8 h 75"/>
                <a:gd name="T42" fmla="*/ 386 w 421"/>
                <a:gd name="T43" fmla="*/ 12 h 75"/>
                <a:gd name="T44" fmla="*/ 373 w 421"/>
                <a:gd name="T45" fmla="*/ 14 h 75"/>
                <a:gd name="T46" fmla="*/ 344 w 421"/>
                <a:gd name="T47" fmla="*/ 19 h 75"/>
                <a:gd name="T48" fmla="*/ 314 w 421"/>
                <a:gd name="T49" fmla="*/ 24 h 75"/>
                <a:gd name="T50" fmla="*/ 284 w 421"/>
                <a:gd name="T51" fmla="*/ 27 h 75"/>
                <a:gd name="T52" fmla="*/ 256 w 421"/>
                <a:gd name="T53" fmla="*/ 28 h 75"/>
                <a:gd name="T54" fmla="*/ 231 w 421"/>
                <a:gd name="T55" fmla="*/ 29 h 75"/>
                <a:gd name="T56" fmla="*/ 211 w 421"/>
                <a:gd name="T57" fmla="*/ 30 h 75"/>
                <a:gd name="T58" fmla="*/ 191 w 421"/>
                <a:gd name="T59" fmla="*/ 29 h 75"/>
                <a:gd name="T60" fmla="*/ 166 w 421"/>
                <a:gd name="T61" fmla="*/ 28 h 75"/>
                <a:gd name="T62" fmla="*/ 138 w 421"/>
                <a:gd name="T63" fmla="*/ 27 h 75"/>
                <a:gd name="T64" fmla="*/ 108 w 421"/>
                <a:gd name="T65" fmla="*/ 24 h 75"/>
                <a:gd name="T66" fmla="*/ 78 w 421"/>
                <a:gd name="T67" fmla="*/ 19 h 75"/>
                <a:gd name="T68" fmla="*/ 49 w 421"/>
                <a:gd name="T69" fmla="*/ 15 h 75"/>
                <a:gd name="T70" fmla="*/ 35 w 421"/>
                <a:gd name="T71" fmla="*/ 12 h 75"/>
                <a:gd name="T72" fmla="*/ 22 w 421"/>
                <a:gd name="T73" fmla="*/ 8 h 75"/>
                <a:gd name="T74" fmla="*/ 10 w 421"/>
                <a:gd name="T75" fmla="*/ 4 h 75"/>
                <a:gd name="T76" fmla="*/ 0 w 421"/>
                <a:gd name="T77" fmla="*/ 0 h 75"/>
                <a:gd name="T78" fmla="*/ 0 w 421"/>
                <a:gd name="T7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1" h="75">
                  <a:moveTo>
                    <a:pt x="0" y="0"/>
                  </a:moveTo>
                  <a:lnTo>
                    <a:pt x="0" y="42"/>
                  </a:lnTo>
                  <a:lnTo>
                    <a:pt x="8" y="46"/>
                  </a:lnTo>
                  <a:lnTo>
                    <a:pt x="22" y="52"/>
                  </a:lnTo>
                  <a:lnTo>
                    <a:pt x="43" y="57"/>
                  </a:lnTo>
                  <a:lnTo>
                    <a:pt x="67" y="62"/>
                  </a:lnTo>
                  <a:lnTo>
                    <a:pt x="97" y="68"/>
                  </a:lnTo>
                  <a:lnTo>
                    <a:pt x="130" y="71"/>
                  </a:lnTo>
                  <a:lnTo>
                    <a:pt x="169" y="74"/>
                  </a:lnTo>
                  <a:lnTo>
                    <a:pt x="211" y="75"/>
                  </a:lnTo>
                  <a:lnTo>
                    <a:pt x="253" y="74"/>
                  </a:lnTo>
                  <a:lnTo>
                    <a:pt x="290" y="71"/>
                  </a:lnTo>
                  <a:lnTo>
                    <a:pt x="325" y="68"/>
                  </a:lnTo>
                  <a:lnTo>
                    <a:pt x="355" y="62"/>
                  </a:lnTo>
                  <a:lnTo>
                    <a:pt x="379" y="57"/>
                  </a:lnTo>
                  <a:lnTo>
                    <a:pt x="399" y="52"/>
                  </a:lnTo>
                  <a:lnTo>
                    <a:pt x="414" y="46"/>
                  </a:lnTo>
                  <a:lnTo>
                    <a:pt x="421" y="42"/>
                  </a:lnTo>
                  <a:lnTo>
                    <a:pt x="421" y="0"/>
                  </a:lnTo>
                  <a:lnTo>
                    <a:pt x="410" y="4"/>
                  </a:lnTo>
                  <a:lnTo>
                    <a:pt x="399" y="8"/>
                  </a:lnTo>
                  <a:lnTo>
                    <a:pt x="386" y="12"/>
                  </a:lnTo>
                  <a:lnTo>
                    <a:pt x="373" y="14"/>
                  </a:lnTo>
                  <a:lnTo>
                    <a:pt x="344" y="19"/>
                  </a:lnTo>
                  <a:lnTo>
                    <a:pt x="314" y="24"/>
                  </a:lnTo>
                  <a:lnTo>
                    <a:pt x="284" y="27"/>
                  </a:lnTo>
                  <a:lnTo>
                    <a:pt x="256" y="28"/>
                  </a:lnTo>
                  <a:lnTo>
                    <a:pt x="231" y="29"/>
                  </a:lnTo>
                  <a:lnTo>
                    <a:pt x="211" y="30"/>
                  </a:lnTo>
                  <a:lnTo>
                    <a:pt x="191" y="29"/>
                  </a:lnTo>
                  <a:lnTo>
                    <a:pt x="166" y="28"/>
                  </a:lnTo>
                  <a:lnTo>
                    <a:pt x="138" y="27"/>
                  </a:lnTo>
                  <a:lnTo>
                    <a:pt x="108" y="24"/>
                  </a:lnTo>
                  <a:lnTo>
                    <a:pt x="78" y="19"/>
                  </a:lnTo>
                  <a:lnTo>
                    <a:pt x="49" y="15"/>
                  </a:lnTo>
                  <a:lnTo>
                    <a:pt x="35" y="12"/>
                  </a:lnTo>
                  <a:lnTo>
                    <a:pt x="22" y="8"/>
                  </a:lnTo>
                  <a:lnTo>
                    <a:pt x="1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502">
              <a:extLst>
                <a:ext uri="{FF2B5EF4-FFF2-40B4-BE49-F238E27FC236}">
                  <a16:creationId xmlns:a16="http://schemas.microsoft.com/office/drawing/2014/main" id="{FB53FF3C-7C81-42D7-820B-328F83511B89}"/>
                </a:ext>
              </a:extLst>
            </p:cNvPr>
            <p:cNvSpPr>
              <a:spLocks/>
            </p:cNvSpPr>
            <p:nvPr/>
          </p:nvSpPr>
          <p:spPr bwMode="auto">
            <a:xfrm>
              <a:off x="3756025" y="1574800"/>
              <a:ext cx="133350" cy="23813"/>
            </a:xfrm>
            <a:custGeom>
              <a:avLst/>
              <a:gdLst>
                <a:gd name="T0" fmla="*/ 0 w 421"/>
                <a:gd name="T1" fmla="*/ 0 h 75"/>
                <a:gd name="T2" fmla="*/ 0 w 421"/>
                <a:gd name="T3" fmla="*/ 42 h 75"/>
                <a:gd name="T4" fmla="*/ 8 w 421"/>
                <a:gd name="T5" fmla="*/ 48 h 75"/>
                <a:gd name="T6" fmla="*/ 22 w 421"/>
                <a:gd name="T7" fmla="*/ 53 h 75"/>
                <a:gd name="T8" fmla="*/ 43 w 421"/>
                <a:gd name="T9" fmla="*/ 58 h 75"/>
                <a:gd name="T10" fmla="*/ 67 w 421"/>
                <a:gd name="T11" fmla="*/ 64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4 h 75"/>
                <a:gd name="T28" fmla="*/ 379 w 421"/>
                <a:gd name="T29" fmla="*/ 58 h 75"/>
                <a:gd name="T30" fmla="*/ 399 w 421"/>
                <a:gd name="T31" fmla="*/ 53 h 75"/>
                <a:gd name="T32" fmla="*/ 414 w 421"/>
                <a:gd name="T33" fmla="*/ 48 h 75"/>
                <a:gd name="T34" fmla="*/ 421 w 421"/>
                <a:gd name="T35" fmla="*/ 42 h 75"/>
                <a:gd name="T36" fmla="*/ 421 w 421"/>
                <a:gd name="T37" fmla="*/ 0 h 75"/>
                <a:gd name="T38" fmla="*/ 410 w 421"/>
                <a:gd name="T39" fmla="*/ 5 h 75"/>
                <a:gd name="T40" fmla="*/ 399 w 421"/>
                <a:gd name="T41" fmla="*/ 9 h 75"/>
                <a:gd name="T42" fmla="*/ 386 w 421"/>
                <a:gd name="T43" fmla="*/ 12 h 75"/>
                <a:gd name="T44" fmla="*/ 373 w 421"/>
                <a:gd name="T45" fmla="*/ 15 h 75"/>
                <a:gd name="T46" fmla="*/ 344 w 421"/>
                <a:gd name="T47" fmla="*/ 21 h 75"/>
                <a:gd name="T48" fmla="*/ 314 w 421"/>
                <a:gd name="T49" fmla="*/ 24 h 75"/>
                <a:gd name="T50" fmla="*/ 284 w 421"/>
                <a:gd name="T51" fmla="*/ 27 h 75"/>
                <a:gd name="T52" fmla="*/ 256 w 421"/>
                <a:gd name="T53" fmla="*/ 29 h 75"/>
                <a:gd name="T54" fmla="*/ 231 w 421"/>
                <a:gd name="T55" fmla="*/ 30 h 75"/>
                <a:gd name="T56" fmla="*/ 211 w 421"/>
                <a:gd name="T57" fmla="*/ 30 h 75"/>
                <a:gd name="T58" fmla="*/ 191 w 421"/>
                <a:gd name="T59" fmla="*/ 30 h 75"/>
                <a:gd name="T60" fmla="*/ 166 w 421"/>
                <a:gd name="T61" fmla="*/ 29 h 75"/>
                <a:gd name="T62" fmla="*/ 138 w 421"/>
                <a:gd name="T63" fmla="*/ 27 h 75"/>
                <a:gd name="T64" fmla="*/ 108 w 421"/>
                <a:gd name="T65" fmla="*/ 24 h 75"/>
                <a:gd name="T66" fmla="*/ 78 w 421"/>
                <a:gd name="T67" fmla="*/ 21 h 75"/>
                <a:gd name="T68" fmla="*/ 49 w 421"/>
                <a:gd name="T69" fmla="*/ 15 h 75"/>
                <a:gd name="T70" fmla="*/ 35 w 421"/>
                <a:gd name="T71" fmla="*/ 12 h 75"/>
                <a:gd name="T72" fmla="*/ 22 w 421"/>
                <a:gd name="T73" fmla="*/ 9 h 75"/>
                <a:gd name="T74" fmla="*/ 10 w 421"/>
                <a:gd name="T75" fmla="*/ 5 h 75"/>
                <a:gd name="T76" fmla="*/ 0 w 421"/>
                <a:gd name="T77" fmla="*/ 1 h 75"/>
                <a:gd name="T78" fmla="*/ 0 w 421"/>
                <a:gd name="T7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1" h="75">
                  <a:moveTo>
                    <a:pt x="0" y="0"/>
                  </a:moveTo>
                  <a:lnTo>
                    <a:pt x="0" y="42"/>
                  </a:lnTo>
                  <a:lnTo>
                    <a:pt x="8" y="48"/>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8"/>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503">
              <a:extLst>
                <a:ext uri="{FF2B5EF4-FFF2-40B4-BE49-F238E27FC236}">
                  <a16:creationId xmlns:a16="http://schemas.microsoft.com/office/drawing/2014/main" id="{B2AFC166-3690-491C-BE8E-D33917F47E78}"/>
                </a:ext>
              </a:extLst>
            </p:cNvPr>
            <p:cNvSpPr>
              <a:spLocks/>
            </p:cNvSpPr>
            <p:nvPr/>
          </p:nvSpPr>
          <p:spPr bwMode="auto">
            <a:xfrm>
              <a:off x="3756025" y="1550988"/>
              <a:ext cx="133350" cy="23813"/>
            </a:xfrm>
            <a:custGeom>
              <a:avLst/>
              <a:gdLst>
                <a:gd name="T0" fmla="*/ 0 w 421"/>
                <a:gd name="T1" fmla="*/ 0 h 75"/>
                <a:gd name="T2" fmla="*/ 0 w 421"/>
                <a:gd name="T3" fmla="*/ 42 h 75"/>
                <a:gd name="T4" fmla="*/ 8 w 421"/>
                <a:gd name="T5" fmla="*/ 47 h 75"/>
                <a:gd name="T6" fmla="*/ 22 w 421"/>
                <a:gd name="T7" fmla="*/ 53 h 75"/>
                <a:gd name="T8" fmla="*/ 43 w 421"/>
                <a:gd name="T9" fmla="*/ 58 h 75"/>
                <a:gd name="T10" fmla="*/ 67 w 421"/>
                <a:gd name="T11" fmla="*/ 64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4 h 75"/>
                <a:gd name="T28" fmla="*/ 379 w 421"/>
                <a:gd name="T29" fmla="*/ 58 h 75"/>
                <a:gd name="T30" fmla="*/ 399 w 421"/>
                <a:gd name="T31" fmla="*/ 53 h 75"/>
                <a:gd name="T32" fmla="*/ 414 w 421"/>
                <a:gd name="T33" fmla="*/ 47 h 75"/>
                <a:gd name="T34" fmla="*/ 421 w 421"/>
                <a:gd name="T35" fmla="*/ 42 h 75"/>
                <a:gd name="T36" fmla="*/ 421 w 421"/>
                <a:gd name="T37" fmla="*/ 0 h 75"/>
                <a:gd name="T38" fmla="*/ 410 w 421"/>
                <a:gd name="T39" fmla="*/ 5 h 75"/>
                <a:gd name="T40" fmla="*/ 399 w 421"/>
                <a:gd name="T41" fmla="*/ 9 h 75"/>
                <a:gd name="T42" fmla="*/ 386 w 421"/>
                <a:gd name="T43" fmla="*/ 12 h 75"/>
                <a:gd name="T44" fmla="*/ 373 w 421"/>
                <a:gd name="T45" fmla="*/ 15 h 75"/>
                <a:gd name="T46" fmla="*/ 344 w 421"/>
                <a:gd name="T47" fmla="*/ 21 h 75"/>
                <a:gd name="T48" fmla="*/ 314 w 421"/>
                <a:gd name="T49" fmla="*/ 24 h 75"/>
                <a:gd name="T50" fmla="*/ 284 w 421"/>
                <a:gd name="T51" fmla="*/ 27 h 75"/>
                <a:gd name="T52" fmla="*/ 256 w 421"/>
                <a:gd name="T53" fmla="*/ 29 h 75"/>
                <a:gd name="T54" fmla="*/ 231 w 421"/>
                <a:gd name="T55" fmla="*/ 30 h 75"/>
                <a:gd name="T56" fmla="*/ 211 w 421"/>
                <a:gd name="T57" fmla="*/ 30 h 75"/>
                <a:gd name="T58" fmla="*/ 191 w 421"/>
                <a:gd name="T59" fmla="*/ 30 h 75"/>
                <a:gd name="T60" fmla="*/ 166 w 421"/>
                <a:gd name="T61" fmla="*/ 29 h 75"/>
                <a:gd name="T62" fmla="*/ 138 w 421"/>
                <a:gd name="T63" fmla="*/ 27 h 75"/>
                <a:gd name="T64" fmla="*/ 108 w 421"/>
                <a:gd name="T65" fmla="*/ 24 h 75"/>
                <a:gd name="T66" fmla="*/ 78 w 421"/>
                <a:gd name="T67" fmla="*/ 21 h 75"/>
                <a:gd name="T68" fmla="*/ 49 w 421"/>
                <a:gd name="T69" fmla="*/ 15 h 75"/>
                <a:gd name="T70" fmla="*/ 35 w 421"/>
                <a:gd name="T71" fmla="*/ 12 h 75"/>
                <a:gd name="T72" fmla="*/ 22 w 421"/>
                <a:gd name="T73" fmla="*/ 9 h 75"/>
                <a:gd name="T74" fmla="*/ 10 w 421"/>
                <a:gd name="T75" fmla="*/ 5 h 75"/>
                <a:gd name="T76" fmla="*/ 0 w 42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75">
                  <a:moveTo>
                    <a:pt x="0" y="0"/>
                  </a:moveTo>
                  <a:lnTo>
                    <a:pt x="0" y="42"/>
                  </a:lnTo>
                  <a:lnTo>
                    <a:pt x="8" y="47"/>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7"/>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504">
              <a:extLst>
                <a:ext uri="{FF2B5EF4-FFF2-40B4-BE49-F238E27FC236}">
                  <a16:creationId xmlns:a16="http://schemas.microsoft.com/office/drawing/2014/main" id="{9740A41F-89FD-44D8-9D1F-332E7D538EDA}"/>
                </a:ext>
              </a:extLst>
            </p:cNvPr>
            <p:cNvSpPr>
              <a:spLocks/>
            </p:cNvSpPr>
            <p:nvPr/>
          </p:nvSpPr>
          <p:spPr bwMode="auto">
            <a:xfrm>
              <a:off x="3756025" y="1527175"/>
              <a:ext cx="133350" cy="23813"/>
            </a:xfrm>
            <a:custGeom>
              <a:avLst/>
              <a:gdLst>
                <a:gd name="T0" fmla="*/ 0 w 421"/>
                <a:gd name="T1" fmla="*/ 0 h 75"/>
                <a:gd name="T2" fmla="*/ 0 w 421"/>
                <a:gd name="T3" fmla="*/ 42 h 75"/>
                <a:gd name="T4" fmla="*/ 8 w 421"/>
                <a:gd name="T5" fmla="*/ 46 h 75"/>
                <a:gd name="T6" fmla="*/ 22 w 421"/>
                <a:gd name="T7" fmla="*/ 52 h 75"/>
                <a:gd name="T8" fmla="*/ 43 w 421"/>
                <a:gd name="T9" fmla="*/ 58 h 75"/>
                <a:gd name="T10" fmla="*/ 67 w 421"/>
                <a:gd name="T11" fmla="*/ 63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3 h 75"/>
                <a:gd name="T28" fmla="*/ 379 w 421"/>
                <a:gd name="T29" fmla="*/ 58 h 75"/>
                <a:gd name="T30" fmla="*/ 399 w 421"/>
                <a:gd name="T31" fmla="*/ 52 h 75"/>
                <a:gd name="T32" fmla="*/ 414 w 421"/>
                <a:gd name="T33" fmla="*/ 47 h 75"/>
                <a:gd name="T34" fmla="*/ 421 w 421"/>
                <a:gd name="T35" fmla="*/ 42 h 75"/>
                <a:gd name="T36" fmla="*/ 421 w 421"/>
                <a:gd name="T37" fmla="*/ 0 h 75"/>
                <a:gd name="T38" fmla="*/ 410 w 421"/>
                <a:gd name="T39" fmla="*/ 4 h 75"/>
                <a:gd name="T40" fmla="*/ 399 w 421"/>
                <a:gd name="T41" fmla="*/ 9 h 75"/>
                <a:gd name="T42" fmla="*/ 386 w 421"/>
                <a:gd name="T43" fmla="*/ 12 h 75"/>
                <a:gd name="T44" fmla="*/ 373 w 421"/>
                <a:gd name="T45" fmla="*/ 15 h 75"/>
                <a:gd name="T46" fmla="*/ 344 w 421"/>
                <a:gd name="T47" fmla="*/ 19 h 75"/>
                <a:gd name="T48" fmla="*/ 314 w 421"/>
                <a:gd name="T49" fmla="*/ 24 h 75"/>
                <a:gd name="T50" fmla="*/ 284 w 421"/>
                <a:gd name="T51" fmla="*/ 27 h 75"/>
                <a:gd name="T52" fmla="*/ 256 w 421"/>
                <a:gd name="T53" fmla="*/ 29 h 75"/>
                <a:gd name="T54" fmla="*/ 231 w 421"/>
                <a:gd name="T55" fmla="*/ 29 h 75"/>
                <a:gd name="T56" fmla="*/ 211 w 421"/>
                <a:gd name="T57" fmla="*/ 30 h 75"/>
                <a:gd name="T58" fmla="*/ 191 w 421"/>
                <a:gd name="T59" fmla="*/ 29 h 75"/>
                <a:gd name="T60" fmla="*/ 166 w 421"/>
                <a:gd name="T61" fmla="*/ 28 h 75"/>
                <a:gd name="T62" fmla="*/ 138 w 421"/>
                <a:gd name="T63" fmla="*/ 27 h 75"/>
                <a:gd name="T64" fmla="*/ 108 w 421"/>
                <a:gd name="T65" fmla="*/ 24 h 75"/>
                <a:gd name="T66" fmla="*/ 78 w 421"/>
                <a:gd name="T67" fmla="*/ 19 h 75"/>
                <a:gd name="T68" fmla="*/ 49 w 421"/>
                <a:gd name="T69" fmla="*/ 15 h 75"/>
                <a:gd name="T70" fmla="*/ 35 w 421"/>
                <a:gd name="T71" fmla="*/ 12 h 75"/>
                <a:gd name="T72" fmla="*/ 22 w 421"/>
                <a:gd name="T73" fmla="*/ 9 h 75"/>
                <a:gd name="T74" fmla="*/ 10 w 421"/>
                <a:gd name="T75" fmla="*/ 4 h 75"/>
                <a:gd name="T76" fmla="*/ 0 w 42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75">
                  <a:moveTo>
                    <a:pt x="0" y="0"/>
                  </a:moveTo>
                  <a:lnTo>
                    <a:pt x="0" y="42"/>
                  </a:lnTo>
                  <a:lnTo>
                    <a:pt x="8" y="46"/>
                  </a:lnTo>
                  <a:lnTo>
                    <a:pt x="22" y="52"/>
                  </a:lnTo>
                  <a:lnTo>
                    <a:pt x="43" y="58"/>
                  </a:lnTo>
                  <a:lnTo>
                    <a:pt x="67" y="63"/>
                  </a:lnTo>
                  <a:lnTo>
                    <a:pt x="97" y="68"/>
                  </a:lnTo>
                  <a:lnTo>
                    <a:pt x="130" y="72"/>
                  </a:lnTo>
                  <a:lnTo>
                    <a:pt x="169" y="74"/>
                  </a:lnTo>
                  <a:lnTo>
                    <a:pt x="211" y="75"/>
                  </a:lnTo>
                  <a:lnTo>
                    <a:pt x="253" y="74"/>
                  </a:lnTo>
                  <a:lnTo>
                    <a:pt x="290" y="72"/>
                  </a:lnTo>
                  <a:lnTo>
                    <a:pt x="325" y="68"/>
                  </a:lnTo>
                  <a:lnTo>
                    <a:pt x="355" y="63"/>
                  </a:lnTo>
                  <a:lnTo>
                    <a:pt x="379" y="58"/>
                  </a:lnTo>
                  <a:lnTo>
                    <a:pt x="399" y="52"/>
                  </a:lnTo>
                  <a:lnTo>
                    <a:pt x="414" y="47"/>
                  </a:lnTo>
                  <a:lnTo>
                    <a:pt x="421" y="42"/>
                  </a:lnTo>
                  <a:lnTo>
                    <a:pt x="421" y="0"/>
                  </a:lnTo>
                  <a:lnTo>
                    <a:pt x="410" y="4"/>
                  </a:lnTo>
                  <a:lnTo>
                    <a:pt x="399" y="9"/>
                  </a:lnTo>
                  <a:lnTo>
                    <a:pt x="386" y="12"/>
                  </a:lnTo>
                  <a:lnTo>
                    <a:pt x="373" y="15"/>
                  </a:lnTo>
                  <a:lnTo>
                    <a:pt x="344" y="19"/>
                  </a:lnTo>
                  <a:lnTo>
                    <a:pt x="314" y="24"/>
                  </a:lnTo>
                  <a:lnTo>
                    <a:pt x="284" y="27"/>
                  </a:lnTo>
                  <a:lnTo>
                    <a:pt x="256" y="29"/>
                  </a:lnTo>
                  <a:lnTo>
                    <a:pt x="231" y="29"/>
                  </a:lnTo>
                  <a:lnTo>
                    <a:pt x="211" y="30"/>
                  </a:lnTo>
                  <a:lnTo>
                    <a:pt x="191" y="29"/>
                  </a:lnTo>
                  <a:lnTo>
                    <a:pt x="166" y="28"/>
                  </a:lnTo>
                  <a:lnTo>
                    <a:pt x="138" y="27"/>
                  </a:lnTo>
                  <a:lnTo>
                    <a:pt x="108" y="24"/>
                  </a:lnTo>
                  <a:lnTo>
                    <a:pt x="78" y="19"/>
                  </a:lnTo>
                  <a:lnTo>
                    <a:pt x="49" y="15"/>
                  </a:lnTo>
                  <a:lnTo>
                    <a:pt x="35" y="12"/>
                  </a:lnTo>
                  <a:lnTo>
                    <a:pt x="22" y="9"/>
                  </a:lnTo>
                  <a:lnTo>
                    <a:pt x="10"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6" name="TextBox 95"/>
          <p:cNvSpPr txBox="1"/>
          <p:nvPr/>
        </p:nvSpPr>
        <p:spPr>
          <a:xfrm>
            <a:off x="202045" y="1721842"/>
            <a:ext cx="336177" cy="369332"/>
          </a:xfrm>
          <a:prstGeom prst="rect">
            <a:avLst/>
          </a:prstGeom>
          <a:noFill/>
        </p:spPr>
        <p:txBody>
          <a:bodyPr wrap="square" rtlCol="0">
            <a:spAutoFit/>
          </a:bodyPr>
          <a:lstStyle/>
          <a:p>
            <a:r>
              <a:rPr lang="en-US" b="1" dirty="0">
                <a:solidFill>
                  <a:schemeClr val="bg1"/>
                </a:solidFill>
              </a:rPr>
              <a:t>1</a:t>
            </a:r>
          </a:p>
        </p:txBody>
      </p:sp>
      <p:sp>
        <p:nvSpPr>
          <p:cNvPr id="97" name="TextBox 96"/>
          <p:cNvSpPr txBox="1"/>
          <p:nvPr/>
        </p:nvSpPr>
        <p:spPr>
          <a:xfrm>
            <a:off x="193982" y="2585317"/>
            <a:ext cx="336177" cy="369332"/>
          </a:xfrm>
          <a:prstGeom prst="rect">
            <a:avLst/>
          </a:prstGeom>
          <a:noFill/>
        </p:spPr>
        <p:txBody>
          <a:bodyPr wrap="square" rtlCol="0">
            <a:spAutoFit/>
          </a:bodyPr>
          <a:lstStyle/>
          <a:p>
            <a:r>
              <a:rPr lang="en-US" b="1" dirty="0">
                <a:solidFill>
                  <a:schemeClr val="bg1"/>
                </a:solidFill>
              </a:rPr>
              <a:t>2</a:t>
            </a:r>
          </a:p>
        </p:txBody>
      </p:sp>
      <p:sp>
        <p:nvSpPr>
          <p:cNvPr id="98" name="TextBox 97"/>
          <p:cNvSpPr txBox="1"/>
          <p:nvPr/>
        </p:nvSpPr>
        <p:spPr>
          <a:xfrm>
            <a:off x="205802" y="3402094"/>
            <a:ext cx="336177" cy="369332"/>
          </a:xfrm>
          <a:prstGeom prst="rect">
            <a:avLst/>
          </a:prstGeom>
          <a:noFill/>
        </p:spPr>
        <p:txBody>
          <a:bodyPr wrap="square" rtlCol="0">
            <a:spAutoFit/>
          </a:bodyPr>
          <a:lstStyle/>
          <a:p>
            <a:r>
              <a:rPr lang="en-US" b="1" dirty="0">
                <a:solidFill>
                  <a:schemeClr val="bg1"/>
                </a:solidFill>
              </a:rPr>
              <a:t>3</a:t>
            </a:r>
          </a:p>
        </p:txBody>
      </p:sp>
      <p:sp>
        <p:nvSpPr>
          <p:cNvPr id="99" name="TextBox 98"/>
          <p:cNvSpPr txBox="1"/>
          <p:nvPr/>
        </p:nvSpPr>
        <p:spPr>
          <a:xfrm>
            <a:off x="252854" y="4301789"/>
            <a:ext cx="336177" cy="369332"/>
          </a:xfrm>
          <a:prstGeom prst="rect">
            <a:avLst/>
          </a:prstGeom>
          <a:noFill/>
        </p:spPr>
        <p:txBody>
          <a:bodyPr wrap="square" rtlCol="0">
            <a:spAutoFit/>
          </a:bodyPr>
          <a:lstStyle/>
          <a:p>
            <a:r>
              <a:rPr lang="en-US" b="1" dirty="0">
                <a:solidFill>
                  <a:schemeClr val="bg1"/>
                </a:solidFill>
              </a:rPr>
              <a:t>4</a:t>
            </a:r>
          </a:p>
        </p:txBody>
      </p:sp>
      <p:sp>
        <p:nvSpPr>
          <p:cNvPr id="100" name="TextBox 99"/>
          <p:cNvSpPr txBox="1"/>
          <p:nvPr/>
        </p:nvSpPr>
        <p:spPr>
          <a:xfrm>
            <a:off x="284970" y="5096442"/>
            <a:ext cx="336177" cy="369332"/>
          </a:xfrm>
          <a:prstGeom prst="rect">
            <a:avLst/>
          </a:prstGeom>
          <a:noFill/>
        </p:spPr>
        <p:txBody>
          <a:bodyPr wrap="square" rtlCol="0">
            <a:spAutoFit/>
          </a:bodyPr>
          <a:lstStyle/>
          <a:p>
            <a:r>
              <a:rPr lang="en-US" b="1" dirty="0">
                <a:solidFill>
                  <a:schemeClr val="bg1"/>
                </a:solidFill>
              </a:rPr>
              <a:t>5</a:t>
            </a:r>
          </a:p>
        </p:txBody>
      </p:sp>
      <p:cxnSp>
        <p:nvCxnSpPr>
          <p:cNvPr id="88" name="Straight Connector 87">
            <a:extLst>
              <a:ext uri="{FF2B5EF4-FFF2-40B4-BE49-F238E27FC236}">
                <a16:creationId xmlns:a16="http://schemas.microsoft.com/office/drawing/2014/main" id="{08491222-A838-473E-9B24-47AE95C520C4}"/>
              </a:ext>
            </a:extLst>
          </p:cNvPr>
          <p:cNvCxnSpPr>
            <a:cxnSpLocks/>
          </p:cNvCxnSpPr>
          <p:nvPr/>
        </p:nvCxnSpPr>
        <p:spPr>
          <a:xfrm flipV="1">
            <a:off x="894535" y="2505093"/>
            <a:ext cx="9997583" cy="5306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3BBCE796-5336-420D-A7B5-54347F4DD9F7}"/>
              </a:ext>
            </a:extLst>
          </p:cNvPr>
          <p:cNvSpPr/>
          <p:nvPr/>
        </p:nvSpPr>
        <p:spPr>
          <a:xfrm>
            <a:off x="1302271" y="4333553"/>
            <a:ext cx="10428151" cy="369332"/>
          </a:xfrm>
          <a:prstGeom prst="rect">
            <a:avLst/>
          </a:prstGeom>
        </p:spPr>
        <p:txBody>
          <a:bodyPr wrap="square" lIns="0" anchor="ctr">
            <a:spAutoFit/>
          </a:bodyPr>
          <a:lstStyle/>
          <a:p>
            <a:r>
              <a:rPr lang="en-IN" dirty="0">
                <a:solidFill>
                  <a:schemeClr val="tx1">
                    <a:lumMod val="95000"/>
                    <a:lumOff val="5000"/>
                  </a:schemeClr>
                </a:solidFill>
                <a:ea typeface="Avenir Light" charset="0"/>
                <a:cs typeface="Avenir Light" charset="0"/>
              </a:rPr>
              <a:t>IFMIS Systems toward vision 2050</a:t>
            </a:r>
          </a:p>
        </p:txBody>
      </p:sp>
      <p:cxnSp>
        <p:nvCxnSpPr>
          <p:cNvPr id="90" name="Straight Connector 89">
            <a:extLst>
              <a:ext uri="{FF2B5EF4-FFF2-40B4-BE49-F238E27FC236}">
                <a16:creationId xmlns:a16="http://schemas.microsoft.com/office/drawing/2014/main" id="{08491222-A838-473E-9B24-47AE95C520C4}"/>
              </a:ext>
            </a:extLst>
          </p:cNvPr>
          <p:cNvCxnSpPr>
            <a:cxnSpLocks/>
          </p:cNvCxnSpPr>
          <p:nvPr/>
        </p:nvCxnSpPr>
        <p:spPr>
          <a:xfrm flipV="1">
            <a:off x="890208" y="4192967"/>
            <a:ext cx="10001910" cy="85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3BBCE796-5336-420D-A7B5-54347F4DD9F7}"/>
              </a:ext>
            </a:extLst>
          </p:cNvPr>
          <p:cNvSpPr/>
          <p:nvPr/>
        </p:nvSpPr>
        <p:spPr>
          <a:xfrm>
            <a:off x="1302271" y="3805375"/>
            <a:ext cx="10428151" cy="369332"/>
          </a:xfrm>
          <a:prstGeom prst="rect">
            <a:avLst/>
          </a:prstGeom>
        </p:spPr>
        <p:txBody>
          <a:bodyPr wrap="square" lIns="0" anchor="ctr">
            <a:spAutoFit/>
          </a:bodyPr>
          <a:lstStyle/>
          <a:p>
            <a:r>
              <a:rPr lang="en-IN" dirty="0">
                <a:solidFill>
                  <a:schemeClr val="tx1">
                    <a:lumMod val="95000"/>
                    <a:lumOff val="5000"/>
                  </a:schemeClr>
                </a:solidFill>
                <a:ea typeface="Avenir Light" charset="0"/>
                <a:cs typeface="Avenir Light" charset="0"/>
              </a:rPr>
              <a:t>Key values delivered by PFM Systems</a:t>
            </a:r>
          </a:p>
        </p:txBody>
      </p:sp>
      <p:sp>
        <p:nvSpPr>
          <p:cNvPr id="48" name="Rectangle 47">
            <a:extLst>
              <a:ext uri="{FF2B5EF4-FFF2-40B4-BE49-F238E27FC236}">
                <a16:creationId xmlns:a16="http://schemas.microsoft.com/office/drawing/2014/main" id="{3BBCE796-5336-420D-A7B5-54347F4DD9F7}"/>
              </a:ext>
            </a:extLst>
          </p:cNvPr>
          <p:cNvSpPr/>
          <p:nvPr/>
        </p:nvSpPr>
        <p:spPr>
          <a:xfrm>
            <a:off x="1302270" y="4959445"/>
            <a:ext cx="10428151" cy="369332"/>
          </a:xfrm>
          <a:prstGeom prst="rect">
            <a:avLst/>
          </a:prstGeom>
        </p:spPr>
        <p:txBody>
          <a:bodyPr wrap="square" lIns="0" anchor="ctr">
            <a:spAutoFit/>
          </a:bodyPr>
          <a:lstStyle/>
          <a:p>
            <a:r>
              <a:rPr lang="en-IN" dirty="0">
                <a:solidFill>
                  <a:schemeClr val="tx1">
                    <a:lumMod val="95000"/>
                    <a:lumOff val="5000"/>
                  </a:schemeClr>
                </a:solidFill>
                <a:ea typeface="Avenir Light" charset="0"/>
                <a:cs typeface="Avenir Light" charset="0"/>
              </a:rPr>
              <a:t>Challenges and Risk mitigation strategies</a:t>
            </a:r>
          </a:p>
        </p:txBody>
      </p:sp>
      <p:cxnSp>
        <p:nvCxnSpPr>
          <p:cNvPr id="49" name="Straight Connector 48">
            <a:extLst>
              <a:ext uri="{FF2B5EF4-FFF2-40B4-BE49-F238E27FC236}">
                <a16:creationId xmlns:a16="http://schemas.microsoft.com/office/drawing/2014/main" id="{08491222-A838-473E-9B24-47AE95C520C4}"/>
              </a:ext>
            </a:extLst>
          </p:cNvPr>
          <p:cNvCxnSpPr>
            <a:cxnSpLocks/>
          </p:cNvCxnSpPr>
          <p:nvPr/>
        </p:nvCxnSpPr>
        <p:spPr>
          <a:xfrm flipV="1">
            <a:off x="892371" y="4871650"/>
            <a:ext cx="10001910" cy="85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3BBCE796-5336-420D-A7B5-54347F4DD9F7}"/>
              </a:ext>
            </a:extLst>
          </p:cNvPr>
          <p:cNvSpPr/>
          <p:nvPr/>
        </p:nvSpPr>
        <p:spPr>
          <a:xfrm>
            <a:off x="1302269" y="3210442"/>
            <a:ext cx="10428151" cy="369332"/>
          </a:xfrm>
          <a:prstGeom prst="rect">
            <a:avLst/>
          </a:prstGeom>
        </p:spPr>
        <p:txBody>
          <a:bodyPr wrap="square" lIns="0" anchor="ctr">
            <a:spAutoFit/>
          </a:bodyPr>
          <a:lstStyle/>
          <a:p>
            <a:r>
              <a:rPr lang="en-IN" dirty="0">
                <a:solidFill>
                  <a:schemeClr val="tx1">
                    <a:lumMod val="95000"/>
                    <a:lumOff val="5000"/>
                  </a:schemeClr>
                </a:solidFill>
                <a:ea typeface="Avenir Light" charset="0"/>
                <a:cs typeface="Avenir Light" charset="0"/>
              </a:rPr>
              <a:t>IFMIS: The Core of PFM Automation</a:t>
            </a:r>
          </a:p>
        </p:txBody>
      </p:sp>
      <p:sp>
        <p:nvSpPr>
          <p:cNvPr id="35" name="Rectangle 34">
            <a:extLst>
              <a:ext uri="{FF2B5EF4-FFF2-40B4-BE49-F238E27FC236}">
                <a16:creationId xmlns:a16="http://schemas.microsoft.com/office/drawing/2014/main" id="{1EEACA2B-72A9-43E7-9C8E-81F91DFFB0B0}"/>
              </a:ext>
            </a:extLst>
          </p:cNvPr>
          <p:cNvSpPr/>
          <p:nvPr/>
        </p:nvSpPr>
        <p:spPr>
          <a:xfrm>
            <a:off x="1302269" y="2144965"/>
            <a:ext cx="9518234" cy="369332"/>
          </a:xfrm>
          <a:prstGeom prst="rect">
            <a:avLst/>
          </a:prstGeom>
        </p:spPr>
        <p:txBody>
          <a:bodyPr wrap="square" lIns="0" anchor="ctr">
            <a:spAutoFit/>
          </a:bodyPr>
          <a:lstStyle/>
          <a:p>
            <a:r>
              <a:rPr lang="en-IN" dirty="0">
                <a:solidFill>
                  <a:schemeClr val="tx1">
                    <a:lumMod val="95000"/>
                    <a:lumOff val="5000"/>
                  </a:schemeClr>
                </a:solidFill>
                <a:ea typeface="Avenir Light" charset="0"/>
                <a:cs typeface="Avenir Light" charset="0"/>
              </a:rPr>
              <a:t>E-Governance: Public Sector Services Automation</a:t>
            </a:r>
          </a:p>
        </p:txBody>
      </p:sp>
    </p:spTree>
    <p:extLst>
      <p:ext uri="{BB962C8B-B14F-4D97-AF65-F5344CB8AC3E}">
        <p14:creationId xmlns:p14="http://schemas.microsoft.com/office/powerpoint/2010/main" val="1437179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61803F9-0687-42F2-AD52-B4E217229BB0}"/>
              </a:ext>
            </a:extLst>
          </p:cNvPr>
          <p:cNvSpPr>
            <a:spLocks noGrp="1"/>
          </p:cNvSpPr>
          <p:nvPr>
            <p:ph type="title"/>
          </p:nvPr>
        </p:nvSpPr>
        <p:spPr/>
        <p:txBody>
          <a:bodyPr/>
          <a:lstStyle/>
          <a:p>
            <a:r>
              <a:rPr lang="en-US" dirty="0"/>
              <a:t>Slide 7</a:t>
            </a:r>
          </a:p>
        </p:txBody>
      </p:sp>
      <p:sp>
        <p:nvSpPr>
          <p:cNvPr id="38" name="Title 1">
            <a:extLst>
              <a:ext uri="{FF2B5EF4-FFF2-40B4-BE49-F238E27FC236}">
                <a16:creationId xmlns:a16="http://schemas.microsoft.com/office/drawing/2014/main" id="{4E3F5479-058B-4FA8-92E9-18CAB8CDC5C5}"/>
              </a:ext>
            </a:extLst>
          </p:cNvPr>
          <p:cNvSpPr txBox="1">
            <a:spLocks/>
          </p:cNvSpPr>
          <p:nvPr/>
        </p:nvSpPr>
        <p:spPr>
          <a:xfrm>
            <a:off x="358318" y="193429"/>
            <a:ext cx="11734800" cy="6093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accent3">
                    <a:lumMod val="75000"/>
                  </a:schemeClr>
                </a:solidFill>
                <a:ea typeface="Avenir Light" charset="0"/>
                <a:cs typeface="Avenir Light" charset="0"/>
              </a:rPr>
              <a:t>E-Governance: </a:t>
            </a:r>
          </a:p>
          <a:p>
            <a:pPr algn="ctr"/>
            <a:r>
              <a:rPr lang="en-US" sz="2000" b="1" dirty="0">
                <a:solidFill>
                  <a:srgbClr val="00B050"/>
                </a:solidFill>
                <a:ea typeface="Avenir Light" charset="0"/>
                <a:cs typeface="Avenir Light" charset="0"/>
              </a:rPr>
              <a:t>Public Sector Automation</a:t>
            </a:r>
            <a:endParaRPr lang="en-IN" sz="2000" b="1" dirty="0">
              <a:solidFill>
                <a:srgbClr val="00B050"/>
              </a:solidFill>
              <a:ea typeface="Avenir Light" charset="0"/>
              <a:cs typeface="Avenir Light" charset="0"/>
            </a:endParaRPr>
          </a:p>
        </p:txBody>
      </p:sp>
      <p:cxnSp>
        <p:nvCxnSpPr>
          <p:cNvPr id="39" name="Straight Connector 38">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270789" y="418596"/>
            <a:ext cx="3921211"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418596"/>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49" name="Freeform 48">
            <a:extLst>
              <a:ext uri="{C183D7F6-B498-43B3-948B-1728B52AA6E4}">
                <adec:decorative xmlns:adec="http://schemas.microsoft.com/office/drawing/2017/decorative" val="1"/>
              </a:ext>
            </a:extLst>
          </p:cNvPr>
          <p:cNvSpPr/>
          <p:nvPr/>
        </p:nvSpPr>
        <p:spPr>
          <a:xfrm rot="2700000">
            <a:off x="11788943" y="6333474"/>
            <a:ext cx="527486" cy="603188"/>
          </a:xfrm>
          <a:custGeom>
            <a:avLst/>
            <a:gdLst>
              <a:gd name="connsiteX0" fmla="*/ 110516 w 889463"/>
              <a:gd name="connsiteY0" fmla="*/ 95275 h 1017114"/>
              <a:gd name="connsiteX1" fmla="*/ 230452 w 889463"/>
              <a:gd name="connsiteY1" fmla="*/ 14411 h 1017114"/>
              <a:gd name="connsiteX2" fmla="*/ 276877 w 889463"/>
              <a:gd name="connsiteY2" fmla="*/ 0 h 1017114"/>
              <a:gd name="connsiteX3" fmla="*/ 889463 w 889463"/>
              <a:gd name="connsiteY3" fmla="*/ 612585 h 1017114"/>
              <a:gd name="connsiteX4" fmla="*/ 484934 w 889463"/>
              <a:gd name="connsiteY4" fmla="*/ 1017114 h 1017114"/>
              <a:gd name="connsiteX5" fmla="*/ 377324 w 889463"/>
              <a:gd name="connsiteY5" fmla="*/ 1017114 h 1017114"/>
              <a:gd name="connsiteX6" fmla="*/ 0 w 889463"/>
              <a:gd name="connsiteY6" fmla="*/ 639790 h 1017114"/>
              <a:gd name="connsiteX7" fmla="*/ 0 w 889463"/>
              <a:gd name="connsiteY7" fmla="*/ 362083 h 1017114"/>
              <a:gd name="connsiteX8" fmla="*/ 110516 w 889463"/>
              <a:gd name="connsiteY8" fmla="*/ 95275 h 101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463" h="1017114">
                <a:moveTo>
                  <a:pt x="110516" y="95275"/>
                </a:moveTo>
                <a:cubicBezTo>
                  <a:pt x="144657" y="61133"/>
                  <a:pt x="185310" y="33504"/>
                  <a:pt x="230452" y="14411"/>
                </a:cubicBezTo>
                <a:lnTo>
                  <a:pt x="276877" y="0"/>
                </a:lnTo>
                <a:lnTo>
                  <a:pt x="889463" y="612585"/>
                </a:lnTo>
                <a:lnTo>
                  <a:pt x="484934" y="1017114"/>
                </a:lnTo>
                <a:lnTo>
                  <a:pt x="377324" y="1017114"/>
                </a:lnTo>
                <a:cubicBezTo>
                  <a:pt x="168934" y="1017114"/>
                  <a:pt x="0" y="848180"/>
                  <a:pt x="0" y="639790"/>
                </a:cubicBezTo>
                <a:lnTo>
                  <a:pt x="0" y="362083"/>
                </a:lnTo>
                <a:cubicBezTo>
                  <a:pt x="0" y="257888"/>
                  <a:pt x="42234" y="163556"/>
                  <a:pt x="110516" y="95275"/>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98A3AD"/>
              </a:solidFill>
            </a:endParaRPr>
          </a:p>
        </p:txBody>
      </p:sp>
      <p:sp>
        <p:nvSpPr>
          <p:cNvPr id="50" name="TextBox 49"/>
          <p:cNvSpPr txBox="1"/>
          <p:nvPr/>
        </p:nvSpPr>
        <p:spPr>
          <a:xfrm>
            <a:off x="11857440" y="6481180"/>
            <a:ext cx="280846" cy="307777"/>
          </a:xfrm>
          <a:prstGeom prst="rect">
            <a:avLst/>
          </a:prstGeom>
          <a:noFill/>
        </p:spPr>
        <p:txBody>
          <a:bodyPr wrap="none" rtlCol="0">
            <a:spAutoFit/>
          </a:bodyPr>
          <a:lstStyle/>
          <a:p>
            <a:r>
              <a:rPr lang="en-US" sz="1400" b="1" dirty="0">
                <a:solidFill>
                  <a:schemeClr val="bg1"/>
                </a:solidFill>
              </a:rPr>
              <a:t>4</a:t>
            </a:r>
          </a:p>
        </p:txBody>
      </p:sp>
      <p:sp>
        <p:nvSpPr>
          <p:cNvPr id="73" name="TextBox 72"/>
          <p:cNvSpPr txBox="1"/>
          <p:nvPr/>
        </p:nvSpPr>
        <p:spPr>
          <a:xfrm>
            <a:off x="1168618" y="4341884"/>
            <a:ext cx="607539" cy="553998"/>
          </a:xfrm>
          <a:prstGeom prst="rect">
            <a:avLst/>
          </a:prstGeom>
          <a:noFill/>
        </p:spPr>
        <p:txBody>
          <a:bodyPr wrap="none" lIns="0" tIns="0" rIns="0" bIns="0" rtlCol="0">
            <a:spAutoFit/>
          </a:bodyPr>
          <a:lstStyle/>
          <a:p>
            <a:r>
              <a:rPr lang="en-US" dirty="0">
                <a:solidFill>
                  <a:schemeClr val="bg1"/>
                </a:solidFill>
              </a:rPr>
              <a:t>12,385</a:t>
            </a:r>
            <a:endParaRPr lang="en-US" dirty="0">
              <a:solidFill>
                <a:schemeClr val="bg1"/>
              </a:solidFill>
              <a:latin typeface="+mj-lt"/>
            </a:endParaRPr>
          </a:p>
          <a:p>
            <a:r>
              <a:rPr lang="en-US" dirty="0">
                <a:solidFill>
                  <a:schemeClr val="bg1"/>
                </a:solidFill>
                <a:latin typeface="+mj-lt"/>
              </a:rPr>
              <a:t>Users</a:t>
            </a:r>
          </a:p>
        </p:txBody>
      </p:sp>
      <p:graphicFrame>
        <p:nvGraphicFramePr>
          <p:cNvPr id="5" name="Diagram 4"/>
          <p:cNvGraphicFramePr/>
          <p:nvPr>
            <p:extLst>
              <p:ext uri="{D42A27DB-BD31-4B8C-83A1-F6EECF244321}">
                <p14:modId xmlns:p14="http://schemas.microsoft.com/office/powerpoint/2010/main" val="4285557870"/>
              </p:ext>
            </p:extLst>
          </p:nvPr>
        </p:nvGraphicFramePr>
        <p:xfrm>
          <a:off x="358318" y="1410317"/>
          <a:ext cx="5272218" cy="4142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025584" y="2604225"/>
            <a:ext cx="1545038" cy="584775"/>
          </a:xfrm>
          <a:prstGeom prst="rect">
            <a:avLst/>
          </a:prstGeom>
          <a:noFill/>
        </p:spPr>
        <p:txBody>
          <a:bodyPr wrap="none" rtlCol="0">
            <a:spAutoFit/>
          </a:bodyPr>
          <a:lstStyle/>
          <a:p>
            <a:pPr algn="ctr"/>
            <a:r>
              <a:rPr lang="en-US" sz="1600" b="1" dirty="0"/>
              <a:t>Government to </a:t>
            </a:r>
          </a:p>
          <a:p>
            <a:pPr algn="ctr"/>
            <a:r>
              <a:rPr lang="en-US" sz="1600" b="1" dirty="0"/>
              <a:t>Citizens</a:t>
            </a:r>
          </a:p>
        </p:txBody>
      </p:sp>
      <p:sp>
        <p:nvSpPr>
          <p:cNvPr id="79" name="TextBox 78"/>
          <p:cNvSpPr txBox="1"/>
          <p:nvPr/>
        </p:nvSpPr>
        <p:spPr>
          <a:xfrm>
            <a:off x="3418676" y="2666009"/>
            <a:ext cx="1545038" cy="584775"/>
          </a:xfrm>
          <a:prstGeom prst="rect">
            <a:avLst/>
          </a:prstGeom>
          <a:noFill/>
        </p:spPr>
        <p:txBody>
          <a:bodyPr wrap="none" rtlCol="0">
            <a:spAutoFit/>
          </a:bodyPr>
          <a:lstStyle/>
          <a:p>
            <a:pPr algn="ctr"/>
            <a:r>
              <a:rPr lang="en-US" sz="1600" b="1" dirty="0"/>
              <a:t>Government to </a:t>
            </a:r>
          </a:p>
          <a:p>
            <a:pPr algn="ctr"/>
            <a:r>
              <a:rPr lang="en-US" sz="1600" b="1" dirty="0"/>
              <a:t>Employees</a:t>
            </a:r>
          </a:p>
        </p:txBody>
      </p:sp>
      <p:sp>
        <p:nvSpPr>
          <p:cNvPr id="80" name="TextBox 79"/>
          <p:cNvSpPr txBox="1"/>
          <p:nvPr/>
        </p:nvSpPr>
        <p:spPr>
          <a:xfrm>
            <a:off x="1025584" y="4586199"/>
            <a:ext cx="1545038" cy="584775"/>
          </a:xfrm>
          <a:prstGeom prst="rect">
            <a:avLst/>
          </a:prstGeom>
          <a:noFill/>
        </p:spPr>
        <p:txBody>
          <a:bodyPr wrap="none" rtlCol="0">
            <a:spAutoFit/>
          </a:bodyPr>
          <a:lstStyle/>
          <a:p>
            <a:pPr algn="ctr"/>
            <a:r>
              <a:rPr lang="en-US" sz="1600" b="1" dirty="0"/>
              <a:t>Government to </a:t>
            </a:r>
          </a:p>
          <a:p>
            <a:pPr algn="ctr"/>
            <a:r>
              <a:rPr lang="en-US" sz="1600" b="1" dirty="0"/>
              <a:t>Government</a:t>
            </a:r>
          </a:p>
        </p:txBody>
      </p:sp>
      <p:sp>
        <p:nvSpPr>
          <p:cNvPr id="81" name="TextBox 80"/>
          <p:cNvSpPr txBox="1"/>
          <p:nvPr/>
        </p:nvSpPr>
        <p:spPr>
          <a:xfrm>
            <a:off x="3636749" y="4586198"/>
            <a:ext cx="1545038" cy="584775"/>
          </a:xfrm>
          <a:prstGeom prst="rect">
            <a:avLst/>
          </a:prstGeom>
          <a:noFill/>
        </p:spPr>
        <p:txBody>
          <a:bodyPr wrap="none" rtlCol="0">
            <a:spAutoFit/>
          </a:bodyPr>
          <a:lstStyle/>
          <a:p>
            <a:pPr algn="ctr"/>
            <a:r>
              <a:rPr lang="en-US" sz="1600" b="1" dirty="0"/>
              <a:t>Government to </a:t>
            </a:r>
          </a:p>
          <a:p>
            <a:pPr algn="ctr"/>
            <a:r>
              <a:rPr lang="en-US" sz="1600" b="1" dirty="0"/>
              <a:t>Business</a:t>
            </a:r>
          </a:p>
        </p:txBody>
      </p:sp>
      <p:sp>
        <p:nvSpPr>
          <p:cNvPr id="82" name="Text Placeholder 3">
            <a:extLst>
              <a:ext uri="{FF2B5EF4-FFF2-40B4-BE49-F238E27FC236}">
                <a16:creationId xmlns:a16="http://schemas.microsoft.com/office/drawing/2014/main" id="{DC100605-BA01-4353-BBA2-77317020C8FD}"/>
              </a:ext>
            </a:extLst>
          </p:cNvPr>
          <p:cNvSpPr txBox="1">
            <a:spLocks/>
          </p:cNvSpPr>
          <p:nvPr/>
        </p:nvSpPr>
        <p:spPr>
          <a:xfrm>
            <a:off x="5972431" y="1318054"/>
            <a:ext cx="5955957" cy="491726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800" dirty="0"/>
              <a:t>When we use the term e-Governance, we mean the use of information and communication technologies (ICT) to promote more efficient and effective government, facilitate more accessible government services, allow greater public access to information and make government more accountable to citizens. E-Governance involve delivering services via the Internet, telephone, community centers (self-service or facilitated by others), wireless devices or other communications systems. </a:t>
            </a:r>
          </a:p>
          <a:p>
            <a:pPr algn="just"/>
            <a:r>
              <a:rPr lang="en-US" sz="1800" dirty="0"/>
              <a:t>E-governance is the digital transformation in the delivery of services between government institutions or agencies (G2G), citizens (G2C), employees (G2E) and businesses (G2B). </a:t>
            </a:r>
          </a:p>
          <a:p>
            <a:pPr algn="just"/>
            <a:r>
              <a:rPr lang="en-US" sz="1800" dirty="0"/>
              <a:t>Digital service delivery reduces inefficiencies in public service delivery, increases accountability and reduces corruption through transparency, and empowers the citizen or business through access to information and services they need anywhere, anytime, resulting in e-governance. </a:t>
            </a:r>
          </a:p>
          <a:p>
            <a:pPr algn="just"/>
            <a:r>
              <a:rPr lang="en-US" sz="1800" dirty="0"/>
              <a:t>This in turn boosts public satisfaction and engagement with the government and is directly correlated with the principles of good governance. Thus, e-governance is an enabler of good governance.</a:t>
            </a:r>
          </a:p>
        </p:txBody>
      </p:sp>
      <p:sp>
        <p:nvSpPr>
          <p:cNvPr id="83" name="TextBox 82"/>
          <p:cNvSpPr txBox="1"/>
          <p:nvPr/>
        </p:nvSpPr>
        <p:spPr>
          <a:xfrm>
            <a:off x="1888367" y="1451341"/>
            <a:ext cx="2024914" cy="461665"/>
          </a:xfrm>
          <a:prstGeom prst="rect">
            <a:avLst/>
          </a:prstGeom>
          <a:noFill/>
        </p:spPr>
        <p:txBody>
          <a:bodyPr wrap="none" rtlCol="0">
            <a:spAutoFit/>
          </a:bodyPr>
          <a:lstStyle/>
          <a:p>
            <a:pPr algn="ctr"/>
            <a:r>
              <a:rPr lang="en-US" sz="2400" b="1" dirty="0">
                <a:latin typeface="Aharoni" panose="02010803020104030203" pitchFamily="2" charset="-79"/>
                <a:cs typeface="Aharoni" panose="02010803020104030203" pitchFamily="2" charset="-79"/>
              </a:rPr>
              <a:t>E-Governance</a:t>
            </a:r>
          </a:p>
        </p:txBody>
      </p:sp>
      <p:pic>
        <p:nvPicPr>
          <p:cNvPr id="2050" name="Picture 2" descr="Black Circle png download - 512*512 - Free Transparent Subset png Download.  - CleanPNG / Kis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96369" y="5914107"/>
            <a:ext cx="498058" cy="287767"/>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p:cNvSpPr txBox="1"/>
          <p:nvPr/>
        </p:nvSpPr>
        <p:spPr>
          <a:xfrm>
            <a:off x="3311254" y="5827159"/>
            <a:ext cx="2024914" cy="461665"/>
          </a:xfrm>
          <a:prstGeom prst="rect">
            <a:avLst/>
          </a:prstGeom>
          <a:noFill/>
        </p:spPr>
        <p:txBody>
          <a:bodyPr wrap="none" rtlCol="0">
            <a:spAutoFit/>
          </a:bodyPr>
          <a:lstStyle/>
          <a:p>
            <a:pPr algn="ctr"/>
            <a:r>
              <a:rPr lang="en-US" sz="2400" b="1" dirty="0">
                <a:latin typeface="Aharoni" panose="02010803020104030203" pitchFamily="2" charset="-79"/>
                <a:cs typeface="Aharoni" panose="02010803020104030203" pitchFamily="2" charset="-79"/>
              </a:rPr>
              <a:t>E-Governance</a:t>
            </a:r>
          </a:p>
        </p:txBody>
      </p:sp>
      <p:sp>
        <p:nvSpPr>
          <p:cNvPr id="85" name="TextBox 84"/>
          <p:cNvSpPr txBox="1"/>
          <p:nvPr/>
        </p:nvSpPr>
        <p:spPr>
          <a:xfrm>
            <a:off x="294509" y="5819376"/>
            <a:ext cx="2071401" cy="461665"/>
          </a:xfrm>
          <a:prstGeom prst="rect">
            <a:avLst/>
          </a:prstGeom>
          <a:noFill/>
        </p:spPr>
        <p:txBody>
          <a:bodyPr wrap="none" rtlCol="0">
            <a:spAutoFit/>
          </a:bodyPr>
          <a:lstStyle/>
          <a:p>
            <a:pPr algn="ctr"/>
            <a:r>
              <a:rPr lang="en-US" sz="2400" b="1" dirty="0">
                <a:latin typeface="Aharoni" panose="02010803020104030203" pitchFamily="2" charset="-79"/>
                <a:cs typeface="Aharoni" panose="02010803020104030203" pitchFamily="2" charset="-79"/>
              </a:rPr>
              <a:t>PFM Systems</a:t>
            </a:r>
          </a:p>
        </p:txBody>
      </p:sp>
    </p:spTree>
    <p:extLst>
      <p:ext uri="{BB962C8B-B14F-4D97-AF65-F5344CB8AC3E}">
        <p14:creationId xmlns:p14="http://schemas.microsoft.com/office/powerpoint/2010/main" val="1727237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61803F9-0687-42F2-AD52-B4E217229BB0}"/>
              </a:ext>
            </a:extLst>
          </p:cNvPr>
          <p:cNvSpPr>
            <a:spLocks noGrp="1"/>
          </p:cNvSpPr>
          <p:nvPr>
            <p:ph type="title"/>
          </p:nvPr>
        </p:nvSpPr>
        <p:spPr/>
        <p:txBody>
          <a:bodyPr/>
          <a:lstStyle/>
          <a:p>
            <a:r>
              <a:rPr lang="en-US" dirty="0"/>
              <a:t>Slide 7</a:t>
            </a:r>
          </a:p>
        </p:txBody>
      </p:sp>
      <p:sp>
        <p:nvSpPr>
          <p:cNvPr id="38" name="Title 1">
            <a:extLst>
              <a:ext uri="{FF2B5EF4-FFF2-40B4-BE49-F238E27FC236}">
                <a16:creationId xmlns:a16="http://schemas.microsoft.com/office/drawing/2014/main" id="{4E3F5479-058B-4FA8-92E9-18CAB8CDC5C5}"/>
              </a:ext>
            </a:extLst>
          </p:cNvPr>
          <p:cNvSpPr txBox="1">
            <a:spLocks/>
          </p:cNvSpPr>
          <p:nvPr/>
        </p:nvSpPr>
        <p:spPr>
          <a:xfrm>
            <a:off x="358318" y="193429"/>
            <a:ext cx="11734800" cy="6647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accent3">
                    <a:lumMod val="75000"/>
                  </a:schemeClr>
                </a:solidFill>
                <a:ea typeface="Avenir Light" charset="0"/>
                <a:cs typeface="Avenir Light" charset="0"/>
              </a:rPr>
              <a:t>Current PFM </a:t>
            </a:r>
          </a:p>
          <a:p>
            <a:pPr algn="ctr"/>
            <a:r>
              <a:rPr lang="en-US" sz="2400" dirty="0">
                <a:solidFill>
                  <a:schemeClr val="accent3">
                    <a:lumMod val="75000"/>
                  </a:schemeClr>
                </a:solidFill>
                <a:ea typeface="Avenir Light" charset="0"/>
                <a:cs typeface="Avenir Light" charset="0"/>
              </a:rPr>
              <a:t>e-Service Delivery Ecosystem</a:t>
            </a:r>
            <a:endParaRPr lang="en-IN" sz="2000" dirty="0">
              <a:solidFill>
                <a:schemeClr val="accent3">
                  <a:lumMod val="75000"/>
                </a:schemeClr>
              </a:solidFill>
              <a:ea typeface="Avenir Light" charset="0"/>
              <a:cs typeface="Avenir Light" charset="0"/>
            </a:endParaRPr>
          </a:p>
        </p:txBody>
      </p:sp>
      <p:cxnSp>
        <p:nvCxnSpPr>
          <p:cNvPr id="39" name="Straight Connector 38">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7941276" y="418596"/>
            <a:ext cx="4250724"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418596"/>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49" name="Freeform 48">
            <a:extLst>
              <a:ext uri="{C183D7F6-B498-43B3-948B-1728B52AA6E4}">
                <adec:decorative xmlns:adec="http://schemas.microsoft.com/office/drawing/2017/decorative" val="1"/>
              </a:ext>
            </a:extLst>
          </p:cNvPr>
          <p:cNvSpPr/>
          <p:nvPr/>
        </p:nvSpPr>
        <p:spPr>
          <a:xfrm rot="2700000">
            <a:off x="11788943" y="6333474"/>
            <a:ext cx="527486" cy="603188"/>
          </a:xfrm>
          <a:custGeom>
            <a:avLst/>
            <a:gdLst>
              <a:gd name="connsiteX0" fmla="*/ 110516 w 889463"/>
              <a:gd name="connsiteY0" fmla="*/ 95275 h 1017114"/>
              <a:gd name="connsiteX1" fmla="*/ 230452 w 889463"/>
              <a:gd name="connsiteY1" fmla="*/ 14411 h 1017114"/>
              <a:gd name="connsiteX2" fmla="*/ 276877 w 889463"/>
              <a:gd name="connsiteY2" fmla="*/ 0 h 1017114"/>
              <a:gd name="connsiteX3" fmla="*/ 889463 w 889463"/>
              <a:gd name="connsiteY3" fmla="*/ 612585 h 1017114"/>
              <a:gd name="connsiteX4" fmla="*/ 484934 w 889463"/>
              <a:gd name="connsiteY4" fmla="*/ 1017114 h 1017114"/>
              <a:gd name="connsiteX5" fmla="*/ 377324 w 889463"/>
              <a:gd name="connsiteY5" fmla="*/ 1017114 h 1017114"/>
              <a:gd name="connsiteX6" fmla="*/ 0 w 889463"/>
              <a:gd name="connsiteY6" fmla="*/ 639790 h 1017114"/>
              <a:gd name="connsiteX7" fmla="*/ 0 w 889463"/>
              <a:gd name="connsiteY7" fmla="*/ 362083 h 1017114"/>
              <a:gd name="connsiteX8" fmla="*/ 110516 w 889463"/>
              <a:gd name="connsiteY8" fmla="*/ 95275 h 101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463" h="1017114">
                <a:moveTo>
                  <a:pt x="110516" y="95275"/>
                </a:moveTo>
                <a:cubicBezTo>
                  <a:pt x="144657" y="61133"/>
                  <a:pt x="185310" y="33504"/>
                  <a:pt x="230452" y="14411"/>
                </a:cubicBezTo>
                <a:lnTo>
                  <a:pt x="276877" y="0"/>
                </a:lnTo>
                <a:lnTo>
                  <a:pt x="889463" y="612585"/>
                </a:lnTo>
                <a:lnTo>
                  <a:pt x="484934" y="1017114"/>
                </a:lnTo>
                <a:lnTo>
                  <a:pt x="377324" y="1017114"/>
                </a:lnTo>
                <a:cubicBezTo>
                  <a:pt x="168934" y="1017114"/>
                  <a:pt x="0" y="848180"/>
                  <a:pt x="0" y="639790"/>
                </a:cubicBezTo>
                <a:lnTo>
                  <a:pt x="0" y="362083"/>
                </a:lnTo>
                <a:cubicBezTo>
                  <a:pt x="0" y="257888"/>
                  <a:pt x="42234" y="163556"/>
                  <a:pt x="110516" y="95275"/>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98A3AD"/>
              </a:solidFill>
            </a:endParaRPr>
          </a:p>
        </p:txBody>
      </p:sp>
      <p:sp>
        <p:nvSpPr>
          <p:cNvPr id="50" name="TextBox 49"/>
          <p:cNvSpPr txBox="1"/>
          <p:nvPr/>
        </p:nvSpPr>
        <p:spPr>
          <a:xfrm>
            <a:off x="11857440" y="6481180"/>
            <a:ext cx="277640" cy="307777"/>
          </a:xfrm>
          <a:prstGeom prst="rect">
            <a:avLst/>
          </a:prstGeom>
          <a:noFill/>
        </p:spPr>
        <p:txBody>
          <a:bodyPr wrap="none" rtlCol="0">
            <a:spAutoFit/>
          </a:bodyPr>
          <a:lstStyle/>
          <a:p>
            <a:r>
              <a:rPr lang="en-US" sz="1400" b="1" dirty="0">
                <a:solidFill>
                  <a:schemeClr val="bg1"/>
                </a:solidFill>
              </a:rPr>
              <a:t>5</a:t>
            </a:r>
          </a:p>
        </p:txBody>
      </p:sp>
      <p:sp>
        <p:nvSpPr>
          <p:cNvPr id="73" name="TextBox 72"/>
          <p:cNvSpPr txBox="1"/>
          <p:nvPr/>
        </p:nvSpPr>
        <p:spPr>
          <a:xfrm>
            <a:off x="1168618" y="4341884"/>
            <a:ext cx="607539" cy="553998"/>
          </a:xfrm>
          <a:prstGeom prst="rect">
            <a:avLst/>
          </a:prstGeom>
          <a:noFill/>
        </p:spPr>
        <p:txBody>
          <a:bodyPr wrap="none" lIns="0" tIns="0" rIns="0" bIns="0" rtlCol="0">
            <a:spAutoFit/>
          </a:bodyPr>
          <a:lstStyle/>
          <a:p>
            <a:r>
              <a:rPr lang="en-US" dirty="0">
                <a:solidFill>
                  <a:schemeClr val="bg1"/>
                </a:solidFill>
              </a:rPr>
              <a:t>12,385</a:t>
            </a:r>
            <a:endParaRPr lang="en-US" dirty="0">
              <a:solidFill>
                <a:schemeClr val="bg1"/>
              </a:solidFill>
              <a:latin typeface="+mj-lt"/>
            </a:endParaRPr>
          </a:p>
          <a:p>
            <a:r>
              <a:rPr lang="en-US" dirty="0">
                <a:solidFill>
                  <a:schemeClr val="bg1"/>
                </a:solidFill>
                <a:latin typeface="+mj-lt"/>
              </a:rPr>
              <a:t>Users</a:t>
            </a:r>
          </a:p>
        </p:txBody>
      </p:sp>
      <p:graphicFrame>
        <p:nvGraphicFramePr>
          <p:cNvPr id="9" name="Diagram 8"/>
          <p:cNvGraphicFramePr/>
          <p:nvPr>
            <p:extLst>
              <p:ext uri="{D42A27DB-BD31-4B8C-83A1-F6EECF244321}">
                <p14:modId xmlns:p14="http://schemas.microsoft.com/office/powerpoint/2010/main" val="1445310646"/>
              </p:ext>
            </p:extLst>
          </p:nvPr>
        </p:nvGraphicFramePr>
        <p:xfrm>
          <a:off x="193562" y="1083393"/>
          <a:ext cx="485623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TextBox 23"/>
          <p:cNvSpPr txBox="1"/>
          <p:nvPr/>
        </p:nvSpPr>
        <p:spPr>
          <a:xfrm>
            <a:off x="4703806" y="1020585"/>
            <a:ext cx="7084540" cy="5837415"/>
          </a:xfrm>
          <a:prstGeom prst="rect">
            <a:avLst/>
          </a:prstGeom>
          <a:solidFill>
            <a:schemeClr val="bg1">
              <a:lumMod val="95000"/>
              <a:alpha val="92000"/>
            </a:schemeClr>
          </a:solidFill>
        </p:spPr>
        <p:txBody>
          <a:bodyPr wrap="square" lIns="182880" rtlCol="0" anchor="ctr">
            <a:noAutofit/>
          </a:bodyPr>
          <a:lstStyle/>
          <a:p>
            <a:pPr marL="457200" indent="-457200">
              <a:spcBef>
                <a:spcPts val="600"/>
              </a:spcBef>
              <a:spcAft>
                <a:spcPts val="600"/>
              </a:spcAft>
              <a:buClr>
                <a:schemeClr val="accent3">
                  <a:lumMod val="50000"/>
                </a:schemeClr>
              </a:buClr>
              <a:buSzPct val="150000"/>
              <a:buFont typeface="Wingdings" panose="05000000000000000000" pitchFamily="2" charset="2"/>
              <a:buChar char="§"/>
            </a:pPr>
            <a:r>
              <a:rPr lang="en-US" sz="1600" b="1" dirty="0">
                <a:ea typeface="Avenir Book" charset="0"/>
                <a:cs typeface="Microsoft New Tai Lue" panose="020B0502040204020203" pitchFamily="34" charset="0"/>
              </a:rPr>
              <a:t>Government </a:t>
            </a:r>
            <a:r>
              <a:rPr lang="en-US" sz="1600" b="1">
                <a:ea typeface="Avenir Book" charset="0"/>
                <a:cs typeface="Microsoft New Tai Lue" panose="020B0502040204020203" pitchFamily="34" charset="0"/>
              </a:rPr>
              <a:t>to Government </a:t>
            </a:r>
            <a:r>
              <a:rPr lang="en-US" sz="1600" b="1" dirty="0">
                <a:ea typeface="Avenir Book" charset="0"/>
                <a:cs typeface="Microsoft New Tai Lue" panose="020B0502040204020203" pitchFamily="34" charset="0"/>
              </a:rPr>
              <a:t>(G2G)</a:t>
            </a:r>
          </a:p>
          <a:p>
            <a:pPr marL="742950" lvl="1" indent="-285750">
              <a:spcBef>
                <a:spcPts val="600"/>
              </a:spcBef>
              <a:spcAft>
                <a:spcPts val="600"/>
              </a:spcAft>
              <a:buClr>
                <a:schemeClr val="accent3">
                  <a:lumMod val="50000"/>
                </a:schemeClr>
              </a:buClr>
              <a:buSzPct val="150000"/>
              <a:buFont typeface="Arial" panose="020B0604020202020204" pitchFamily="34" charset="0"/>
              <a:buChar char="•"/>
            </a:pPr>
            <a:r>
              <a:rPr lang="en-US" sz="1600" dirty="0">
                <a:ea typeface="Avenir Book" charset="0"/>
                <a:cs typeface="Microsoft New Tai Lue" panose="020B0502040204020203" pitchFamily="34" charset="0"/>
              </a:rPr>
              <a:t>Planning, Budgeting, Accounting, Treasury Management and Financial Reporting made simple and easier using IFMIS and SDMS web-based systems</a:t>
            </a:r>
          </a:p>
          <a:p>
            <a:pPr marL="457200" indent="-457200">
              <a:spcBef>
                <a:spcPts val="600"/>
              </a:spcBef>
              <a:spcAft>
                <a:spcPts val="600"/>
              </a:spcAft>
              <a:buClr>
                <a:schemeClr val="accent3">
                  <a:lumMod val="50000"/>
                </a:schemeClr>
              </a:buClr>
              <a:buSzPct val="150000"/>
              <a:buFont typeface="Wingdings" panose="05000000000000000000" pitchFamily="2" charset="2"/>
              <a:buChar char="§"/>
            </a:pPr>
            <a:r>
              <a:rPr lang="en-US" sz="1600" b="1" dirty="0">
                <a:ea typeface="Avenir Book" charset="0"/>
                <a:cs typeface="Microsoft New Tai Lue" panose="020B0502040204020203" pitchFamily="34" charset="0"/>
              </a:rPr>
              <a:t>Government to Employee (G2E)</a:t>
            </a:r>
          </a:p>
          <a:p>
            <a:pPr marL="742950" lvl="1" indent="-285750">
              <a:spcBef>
                <a:spcPts val="600"/>
              </a:spcBef>
              <a:spcAft>
                <a:spcPts val="600"/>
              </a:spcAft>
              <a:buClr>
                <a:schemeClr val="accent3">
                  <a:lumMod val="50000"/>
                </a:schemeClr>
              </a:buClr>
              <a:buSzPct val="150000"/>
              <a:buFont typeface="Arial" panose="020B0604020202020204" pitchFamily="34" charset="0"/>
              <a:buChar char="•"/>
            </a:pPr>
            <a:r>
              <a:rPr lang="en-US" sz="1600" dirty="0">
                <a:ea typeface="Avenir Book" charset="0"/>
                <a:cs typeface="Microsoft New Tai Lue" panose="020B0502040204020203" pitchFamily="34" charset="0"/>
              </a:rPr>
              <a:t>Time to pay employee reduced to a great extent through the integration of IFMIS, </a:t>
            </a:r>
            <a:r>
              <a:rPr lang="en-US" sz="1600" dirty="0" err="1">
                <a:ea typeface="Avenir Book" charset="0"/>
                <a:cs typeface="Microsoft New Tai Lue" panose="020B0502040204020203" pitchFamily="34" charset="0"/>
              </a:rPr>
              <a:t>SmartHR</a:t>
            </a:r>
            <a:r>
              <a:rPr lang="en-US" sz="1600" dirty="0">
                <a:ea typeface="Avenir Book" charset="0"/>
                <a:cs typeface="Microsoft New Tai Lue" panose="020B0502040204020203" pitchFamily="34" charset="0"/>
              </a:rPr>
              <a:t> and Banks</a:t>
            </a:r>
          </a:p>
          <a:p>
            <a:pPr marL="742950" lvl="1" indent="-285750">
              <a:spcBef>
                <a:spcPts val="600"/>
              </a:spcBef>
              <a:spcAft>
                <a:spcPts val="600"/>
              </a:spcAft>
              <a:buClr>
                <a:schemeClr val="accent3">
                  <a:lumMod val="50000"/>
                </a:schemeClr>
              </a:buClr>
              <a:buSzPct val="150000"/>
              <a:buFont typeface="Arial" panose="020B0604020202020204" pitchFamily="34" charset="0"/>
              <a:buChar char="•"/>
            </a:pPr>
            <a:r>
              <a:rPr lang="en-US" sz="1600" dirty="0">
                <a:ea typeface="Avenir Book" charset="0"/>
                <a:cs typeface="Microsoft New Tai Lue" panose="020B0502040204020203" pitchFamily="34" charset="0"/>
              </a:rPr>
              <a:t>Recruitment of employees made easier using e-recruitment of IPPIS </a:t>
            </a:r>
          </a:p>
          <a:p>
            <a:pPr marL="457200" indent="-457200">
              <a:spcBef>
                <a:spcPts val="600"/>
              </a:spcBef>
              <a:spcAft>
                <a:spcPts val="600"/>
              </a:spcAft>
              <a:buClr>
                <a:schemeClr val="accent3">
                  <a:lumMod val="50000"/>
                </a:schemeClr>
              </a:buClr>
              <a:buSzPct val="150000"/>
              <a:buFont typeface="Wingdings" panose="05000000000000000000" pitchFamily="2" charset="2"/>
              <a:buChar char="§"/>
            </a:pPr>
            <a:r>
              <a:rPr lang="en-US" sz="1600" b="1" dirty="0">
                <a:ea typeface="Avenir Book" charset="0"/>
                <a:cs typeface="Microsoft New Tai Lue" panose="020B0502040204020203" pitchFamily="34" charset="0"/>
              </a:rPr>
              <a:t>Government to Business (G2B)</a:t>
            </a:r>
          </a:p>
          <a:p>
            <a:pPr marL="742950" lvl="1" indent="-285750">
              <a:spcBef>
                <a:spcPts val="600"/>
              </a:spcBef>
              <a:spcAft>
                <a:spcPts val="600"/>
              </a:spcAft>
              <a:buClr>
                <a:schemeClr val="accent3">
                  <a:lumMod val="50000"/>
                </a:schemeClr>
              </a:buClr>
              <a:buSzPct val="150000"/>
              <a:buFont typeface="Arial" panose="020B0604020202020204" pitchFamily="34" charset="0"/>
              <a:buChar char="•"/>
            </a:pPr>
            <a:r>
              <a:rPr lang="en-US" sz="1600" dirty="0">
                <a:ea typeface="Avenir Book" charset="0"/>
                <a:cs typeface="Microsoft New Tai Lue" panose="020B0502040204020203" pitchFamily="34" charset="0"/>
              </a:rPr>
              <a:t>Bidding and contracting online via </a:t>
            </a:r>
            <a:r>
              <a:rPr lang="en-US" sz="1600" dirty="0" err="1">
                <a:ea typeface="Avenir Book" charset="0"/>
                <a:cs typeface="Microsoft New Tai Lue" panose="020B0502040204020203" pitchFamily="34" charset="0"/>
              </a:rPr>
              <a:t>Umucyo</a:t>
            </a:r>
            <a:r>
              <a:rPr lang="en-US" sz="1600" dirty="0">
                <a:ea typeface="Avenir Book" charset="0"/>
                <a:cs typeface="Microsoft New Tai Lue" panose="020B0502040204020203" pitchFamily="34" charset="0"/>
              </a:rPr>
              <a:t> and PKI</a:t>
            </a:r>
          </a:p>
          <a:p>
            <a:pPr marL="742950" lvl="1" indent="-285750">
              <a:spcBef>
                <a:spcPts val="600"/>
              </a:spcBef>
              <a:spcAft>
                <a:spcPts val="600"/>
              </a:spcAft>
              <a:buClr>
                <a:schemeClr val="accent3">
                  <a:lumMod val="50000"/>
                </a:schemeClr>
              </a:buClr>
              <a:buSzPct val="150000"/>
              <a:buFont typeface="Arial" panose="020B0604020202020204" pitchFamily="34" charset="0"/>
              <a:buChar char="•"/>
            </a:pPr>
            <a:r>
              <a:rPr lang="en-US" sz="1600" dirty="0">
                <a:ea typeface="Avenir Book" charset="0"/>
                <a:cs typeface="Microsoft New Tai Lue" panose="020B0502040204020203" pitchFamily="34" charset="0"/>
              </a:rPr>
              <a:t>Supplier registration and tax declaration made easier </a:t>
            </a:r>
          </a:p>
          <a:p>
            <a:pPr marL="457200" indent="-457200">
              <a:spcBef>
                <a:spcPts val="600"/>
              </a:spcBef>
              <a:spcAft>
                <a:spcPts val="600"/>
              </a:spcAft>
              <a:buClr>
                <a:schemeClr val="accent3">
                  <a:lumMod val="50000"/>
                </a:schemeClr>
              </a:buClr>
              <a:buSzPct val="150000"/>
              <a:buFont typeface="Wingdings" panose="05000000000000000000" pitchFamily="2" charset="2"/>
              <a:buChar char="§"/>
            </a:pPr>
            <a:r>
              <a:rPr lang="en-US" sz="1600" b="1" dirty="0">
                <a:ea typeface="Avenir Book" charset="0"/>
                <a:cs typeface="Microsoft New Tai Lue" panose="020B0502040204020203" pitchFamily="34" charset="0"/>
              </a:rPr>
              <a:t>Government to Citizens (G2C)</a:t>
            </a:r>
          </a:p>
          <a:p>
            <a:pPr marL="742950" lvl="1" indent="-285750">
              <a:spcBef>
                <a:spcPts val="600"/>
              </a:spcBef>
              <a:spcAft>
                <a:spcPts val="600"/>
              </a:spcAft>
              <a:buClr>
                <a:schemeClr val="accent3">
                  <a:lumMod val="50000"/>
                </a:schemeClr>
              </a:buClr>
              <a:buSzPct val="150000"/>
              <a:buFont typeface="Arial" panose="020B0604020202020204" pitchFamily="34" charset="0"/>
              <a:buChar char="•"/>
            </a:pPr>
            <a:r>
              <a:rPr lang="en-US" sz="1600" dirty="0">
                <a:ea typeface="Avenir Book" charset="0"/>
                <a:cs typeface="Microsoft New Tai Lue" panose="020B0502040204020203" pitchFamily="34" charset="0"/>
              </a:rPr>
              <a:t>Local government services, RNP services, Migration services, </a:t>
            </a:r>
            <a:r>
              <a:rPr lang="en-US" sz="1600" dirty="0" err="1">
                <a:ea typeface="Avenir Book" charset="0"/>
                <a:cs typeface="Microsoft New Tai Lue" panose="020B0502040204020203" pitchFamily="34" charset="0"/>
              </a:rPr>
              <a:t>etc</a:t>
            </a:r>
            <a:r>
              <a:rPr lang="en-US" sz="1600" dirty="0">
                <a:ea typeface="Avenir Book" charset="0"/>
                <a:cs typeface="Microsoft New Tai Lue" panose="020B0502040204020203" pitchFamily="34" charset="0"/>
              </a:rPr>
              <a:t> availed online using MNOs, Banks, </a:t>
            </a:r>
            <a:r>
              <a:rPr lang="en-US" sz="1600" dirty="0" err="1">
                <a:ea typeface="Avenir Book" charset="0"/>
                <a:cs typeface="Microsoft New Tai Lue" panose="020B0502040204020203" pitchFamily="34" charset="0"/>
              </a:rPr>
              <a:t>Irembo</a:t>
            </a:r>
            <a:r>
              <a:rPr lang="en-US" sz="1600" dirty="0">
                <a:ea typeface="Avenir Book" charset="0"/>
                <a:cs typeface="Microsoft New Tai Lue" panose="020B0502040204020203" pitchFamily="34" charset="0"/>
              </a:rPr>
              <a:t>, e-Tax, etc. </a:t>
            </a:r>
            <a:endParaRPr lang="en-US" sz="1200" dirty="0">
              <a:ea typeface="Avenir Book" charset="0"/>
              <a:cs typeface="Microsoft New Tai Lue" panose="020B0502040204020203" pitchFamily="34" charset="0"/>
            </a:endParaRPr>
          </a:p>
          <a:p>
            <a:pPr marL="742950" lvl="1" indent="-285750">
              <a:spcBef>
                <a:spcPts val="600"/>
              </a:spcBef>
              <a:spcAft>
                <a:spcPts val="600"/>
              </a:spcAft>
              <a:buClr>
                <a:schemeClr val="accent3">
                  <a:lumMod val="50000"/>
                </a:schemeClr>
              </a:buClr>
              <a:buSzPct val="150000"/>
              <a:buFont typeface="Arial" panose="020B0604020202020204" pitchFamily="34" charset="0"/>
              <a:buChar char="•"/>
            </a:pPr>
            <a:r>
              <a:rPr lang="en-US" sz="1600" dirty="0">
                <a:ea typeface="Avenir Book" charset="0"/>
                <a:cs typeface="Microsoft New Tai Lue" panose="020B0502040204020203" pitchFamily="34" charset="0"/>
              </a:rPr>
              <a:t>National exam registration facilitated via SDMS, </a:t>
            </a:r>
            <a:r>
              <a:rPr lang="en-US" sz="1600" dirty="0" err="1">
                <a:ea typeface="Avenir Book" charset="0"/>
                <a:cs typeface="Microsoft New Tai Lue" panose="020B0502040204020203" pitchFamily="34" charset="0"/>
              </a:rPr>
              <a:t>Irembo</a:t>
            </a:r>
            <a:r>
              <a:rPr lang="en-US" sz="1600" dirty="0">
                <a:ea typeface="Avenir Book" charset="0"/>
                <a:cs typeface="Microsoft New Tai Lue" panose="020B0502040204020203" pitchFamily="34" charset="0"/>
              </a:rPr>
              <a:t> and Banks</a:t>
            </a:r>
            <a:endParaRPr lang="en-US" sz="1200" dirty="0">
              <a:ea typeface="Avenir Book" charset="0"/>
              <a:cs typeface="Microsoft New Tai Lue" panose="020B0502040204020203" pitchFamily="34" charset="0"/>
            </a:endParaRPr>
          </a:p>
        </p:txBody>
      </p:sp>
    </p:spTree>
    <p:extLst>
      <p:ext uri="{BB962C8B-B14F-4D97-AF65-F5344CB8AC3E}">
        <p14:creationId xmlns:p14="http://schemas.microsoft.com/office/powerpoint/2010/main" val="677404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476519"/>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57" name="Title 1">
            <a:extLst>
              <a:ext uri="{FF2B5EF4-FFF2-40B4-BE49-F238E27FC236}">
                <a16:creationId xmlns:a16="http://schemas.microsoft.com/office/drawing/2014/main" id="{4E3F5479-058B-4FA8-92E9-18CAB8CDC5C5}"/>
              </a:ext>
            </a:extLst>
          </p:cNvPr>
          <p:cNvSpPr txBox="1">
            <a:spLocks/>
          </p:cNvSpPr>
          <p:nvPr/>
        </p:nvSpPr>
        <p:spPr>
          <a:xfrm>
            <a:off x="228600" y="156336"/>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accent3">
                    <a:lumMod val="75000"/>
                  </a:schemeClr>
                </a:solidFill>
                <a:latin typeface="+mn-lt"/>
                <a:cs typeface="Microsoft Tai Le" panose="020B0502040204020203" pitchFamily="34" charset="0"/>
              </a:rPr>
              <a:t>IFMIS: </a:t>
            </a:r>
            <a:r>
              <a:rPr lang="en-US" sz="2000" b="1" dirty="0">
                <a:solidFill>
                  <a:srgbClr val="00B050"/>
                </a:solidFill>
                <a:cs typeface="Microsoft Tai Le" panose="020B0502040204020203" pitchFamily="34" charset="0"/>
              </a:rPr>
              <a:t>Design of a Typical </a:t>
            </a:r>
            <a:r>
              <a:rPr lang="en-US" sz="2000" b="1" dirty="0">
                <a:solidFill>
                  <a:srgbClr val="00B050"/>
                </a:solidFill>
                <a:latin typeface="+mn-lt"/>
                <a:cs typeface="Microsoft Tai Le" panose="020B0502040204020203" pitchFamily="34" charset="0"/>
              </a:rPr>
              <a:t>From books </a:t>
            </a:r>
          </a:p>
        </p:txBody>
      </p:sp>
      <p:cxnSp>
        <p:nvCxnSpPr>
          <p:cNvPr id="58" name="Straight Connector 57">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476519"/>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86" name="TextBox 185"/>
          <p:cNvSpPr txBox="1"/>
          <p:nvPr/>
        </p:nvSpPr>
        <p:spPr>
          <a:xfrm>
            <a:off x="522166" y="5416499"/>
            <a:ext cx="11117942" cy="1477328"/>
          </a:xfrm>
          <a:prstGeom prst="rect">
            <a:avLst/>
          </a:prstGeom>
          <a:noFill/>
        </p:spPr>
        <p:txBody>
          <a:bodyPr wrap="square" lIns="0" tIns="0" rIns="0" bIns="0" rtlCol="0">
            <a:spAutoFit/>
          </a:bodyPr>
          <a:lstStyle/>
          <a:p>
            <a:r>
              <a:rPr lang="en-US" sz="2400" b="1" i="1" dirty="0"/>
              <a:t>Financial management information systems (FMIS) can be broadly defined as a set of automation solutions that enable governments to plan, execute, and monitor the budget by assisting in the prioritization, execution, and reporting of expenditures, as well as the custodianship and reporting of revenues. </a:t>
            </a:r>
            <a:endParaRPr lang="en-US" sz="2400" b="1" i="1" dirty="0">
              <a:solidFill>
                <a:srgbClr val="30353F"/>
              </a:solidFill>
            </a:endParaRPr>
          </a:p>
        </p:txBody>
      </p:sp>
      <p:sp>
        <p:nvSpPr>
          <p:cNvPr id="188" name="Freeform 187">
            <a:extLst>
              <a:ext uri="{C183D7F6-B498-43B3-948B-1728B52AA6E4}">
                <adec:decorative xmlns:adec="http://schemas.microsoft.com/office/drawing/2017/decorative" val="1"/>
              </a:ext>
            </a:extLst>
          </p:cNvPr>
          <p:cNvSpPr/>
          <p:nvPr/>
        </p:nvSpPr>
        <p:spPr>
          <a:xfrm rot="2700000">
            <a:off x="11788943" y="6333474"/>
            <a:ext cx="527486" cy="603188"/>
          </a:xfrm>
          <a:custGeom>
            <a:avLst/>
            <a:gdLst>
              <a:gd name="connsiteX0" fmla="*/ 110516 w 889463"/>
              <a:gd name="connsiteY0" fmla="*/ 95275 h 1017114"/>
              <a:gd name="connsiteX1" fmla="*/ 230452 w 889463"/>
              <a:gd name="connsiteY1" fmla="*/ 14411 h 1017114"/>
              <a:gd name="connsiteX2" fmla="*/ 276877 w 889463"/>
              <a:gd name="connsiteY2" fmla="*/ 0 h 1017114"/>
              <a:gd name="connsiteX3" fmla="*/ 889463 w 889463"/>
              <a:gd name="connsiteY3" fmla="*/ 612585 h 1017114"/>
              <a:gd name="connsiteX4" fmla="*/ 484934 w 889463"/>
              <a:gd name="connsiteY4" fmla="*/ 1017114 h 1017114"/>
              <a:gd name="connsiteX5" fmla="*/ 377324 w 889463"/>
              <a:gd name="connsiteY5" fmla="*/ 1017114 h 1017114"/>
              <a:gd name="connsiteX6" fmla="*/ 0 w 889463"/>
              <a:gd name="connsiteY6" fmla="*/ 639790 h 1017114"/>
              <a:gd name="connsiteX7" fmla="*/ 0 w 889463"/>
              <a:gd name="connsiteY7" fmla="*/ 362083 h 1017114"/>
              <a:gd name="connsiteX8" fmla="*/ 110516 w 889463"/>
              <a:gd name="connsiteY8" fmla="*/ 95275 h 101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463" h="1017114">
                <a:moveTo>
                  <a:pt x="110516" y="95275"/>
                </a:moveTo>
                <a:cubicBezTo>
                  <a:pt x="144657" y="61133"/>
                  <a:pt x="185310" y="33504"/>
                  <a:pt x="230452" y="14411"/>
                </a:cubicBezTo>
                <a:lnTo>
                  <a:pt x="276877" y="0"/>
                </a:lnTo>
                <a:lnTo>
                  <a:pt x="889463" y="612585"/>
                </a:lnTo>
                <a:lnTo>
                  <a:pt x="484934" y="1017114"/>
                </a:lnTo>
                <a:lnTo>
                  <a:pt x="377324" y="1017114"/>
                </a:lnTo>
                <a:cubicBezTo>
                  <a:pt x="168934" y="1017114"/>
                  <a:pt x="0" y="848180"/>
                  <a:pt x="0" y="639790"/>
                </a:cubicBezTo>
                <a:lnTo>
                  <a:pt x="0" y="362083"/>
                </a:lnTo>
                <a:cubicBezTo>
                  <a:pt x="0" y="257888"/>
                  <a:pt x="42234" y="163556"/>
                  <a:pt x="110516" y="95275"/>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98A3AD"/>
              </a:solidFill>
            </a:endParaRPr>
          </a:p>
        </p:txBody>
      </p:sp>
      <p:sp>
        <p:nvSpPr>
          <p:cNvPr id="189" name="TextBox 188"/>
          <p:cNvSpPr txBox="1"/>
          <p:nvPr/>
        </p:nvSpPr>
        <p:spPr>
          <a:xfrm>
            <a:off x="11907454" y="6490416"/>
            <a:ext cx="277640" cy="307777"/>
          </a:xfrm>
          <a:prstGeom prst="rect">
            <a:avLst/>
          </a:prstGeom>
          <a:noFill/>
        </p:spPr>
        <p:txBody>
          <a:bodyPr wrap="none" rtlCol="0">
            <a:spAutoFit/>
          </a:bodyPr>
          <a:lstStyle/>
          <a:p>
            <a:r>
              <a:rPr lang="en-US" sz="1400" b="1" dirty="0">
                <a:solidFill>
                  <a:schemeClr val="bg1"/>
                </a:solidFill>
              </a:rPr>
              <a:t>2</a:t>
            </a:r>
          </a:p>
        </p:txBody>
      </p:sp>
      <p:grpSp>
        <p:nvGrpSpPr>
          <p:cNvPr id="81" name="Group 80"/>
          <p:cNvGrpSpPr/>
          <p:nvPr/>
        </p:nvGrpSpPr>
        <p:grpSpPr>
          <a:xfrm>
            <a:off x="8650070" y="2454657"/>
            <a:ext cx="349056" cy="454241"/>
            <a:chOff x="6673850" y="4457700"/>
            <a:chExt cx="603250" cy="857250"/>
          </a:xfrm>
        </p:grpSpPr>
        <p:sp>
          <p:nvSpPr>
            <p:cNvPr id="82" name="Freeform 188"/>
            <p:cNvSpPr>
              <a:spLocks noEditPoints="1"/>
            </p:cNvSpPr>
            <p:nvPr/>
          </p:nvSpPr>
          <p:spPr bwMode="auto">
            <a:xfrm>
              <a:off x="6673850" y="4457700"/>
              <a:ext cx="603250" cy="857250"/>
            </a:xfrm>
            <a:custGeom>
              <a:avLst/>
              <a:gdLst>
                <a:gd name="T0" fmla="*/ 720 w 1440"/>
                <a:gd name="T1" fmla="*/ 0 h 2048"/>
                <a:gd name="T2" fmla="*/ 0 w 1440"/>
                <a:gd name="T3" fmla="*/ 720 h 2048"/>
                <a:gd name="T4" fmla="*/ 107 w 1440"/>
                <a:gd name="T5" fmla="*/ 1099 h 2048"/>
                <a:gd name="T6" fmla="*/ 679 w 1440"/>
                <a:gd name="T7" fmla="*/ 2020 h 2048"/>
                <a:gd name="T8" fmla="*/ 730 w 1440"/>
                <a:gd name="T9" fmla="*/ 2048 h 2048"/>
                <a:gd name="T10" fmla="*/ 730 w 1440"/>
                <a:gd name="T11" fmla="*/ 2048 h 2048"/>
                <a:gd name="T12" fmla="*/ 781 w 1440"/>
                <a:gd name="T13" fmla="*/ 2019 h 2048"/>
                <a:gd name="T14" fmla="*/ 1338 w 1440"/>
                <a:gd name="T15" fmla="*/ 1089 h 2048"/>
                <a:gd name="T16" fmla="*/ 1440 w 1440"/>
                <a:gd name="T17" fmla="*/ 720 h 2048"/>
                <a:gd name="T18" fmla="*/ 720 w 1440"/>
                <a:gd name="T19" fmla="*/ 0 h 2048"/>
                <a:gd name="T20" fmla="*/ 1235 w 1440"/>
                <a:gd name="T21" fmla="*/ 1027 h 2048"/>
                <a:gd name="T22" fmla="*/ 729 w 1440"/>
                <a:gd name="T23" fmla="*/ 1873 h 2048"/>
                <a:gd name="T24" fmla="*/ 209 w 1440"/>
                <a:gd name="T25" fmla="*/ 1035 h 2048"/>
                <a:gd name="T26" fmla="*/ 119 w 1440"/>
                <a:gd name="T27" fmla="*/ 720 h 2048"/>
                <a:gd name="T28" fmla="*/ 720 w 1440"/>
                <a:gd name="T29" fmla="*/ 119 h 2048"/>
                <a:gd name="T30" fmla="*/ 1320 w 1440"/>
                <a:gd name="T31" fmla="*/ 720 h 2048"/>
                <a:gd name="T32" fmla="*/ 1235 w 1440"/>
                <a:gd name="T33" fmla="*/ 1027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0" h="2048">
                  <a:moveTo>
                    <a:pt x="720" y="0"/>
                  </a:moveTo>
                  <a:cubicBezTo>
                    <a:pt x="323" y="0"/>
                    <a:pt x="0" y="323"/>
                    <a:pt x="0" y="720"/>
                  </a:cubicBezTo>
                  <a:cubicBezTo>
                    <a:pt x="0" y="854"/>
                    <a:pt x="37" y="985"/>
                    <a:pt x="107" y="1099"/>
                  </a:cubicBezTo>
                  <a:cubicBezTo>
                    <a:pt x="679" y="2020"/>
                    <a:pt x="679" y="2020"/>
                    <a:pt x="679" y="2020"/>
                  </a:cubicBezTo>
                  <a:cubicBezTo>
                    <a:pt x="690" y="2037"/>
                    <a:pt x="709" y="2048"/>
                    <a:pt x="730" y="2048"/>
                  </a:cubicBezTo>
                  <a:cubicBezTo>
                    <a:pt x="730" y="2048"/>
                    <a:pt x="730" y="2048"/>
                    <a:pt x="730" y="2048"/>
                  </a:cubicBezTo>
                  <a:cubicBezTo>
                    <a:pt x="751" y="2048"/>
                    <a:pt x="771" y="2037"/>
                    <a:pt x="781" y="2019"/>
                  </a:cubicBezTo>
                  <a:cubicBezTo>
                    <a:pt x="1338" y="1089"/>
                    <a:pt x="1338" y="1089"/>
                    <a:pt x="1338" y="1089"/>
                  </a:cubicBezTo>
                  <a:cubicBezTo>
                    <a:pt x="1405" y="978"/>
                    <a:pt x="1440" y="850"/>
                    <a:pt x="1440" y="720"/>
                  </a:cubicBezTo>
                  <a:cubicBezTo>
                    <a:pt x="1440" y="323"/>
                    <a:pt x="1117" y="0"/>
                    <a:pt x="720" y="0"/>
                  </a:cubicBezTo>
                  <a:close/>
                  <a:moveTo>
                    <a:pt x="1235" y="1027"/>
                  </a:moveTo>
                  <a:cubicBezTo>
                    <a:pt x="729" y="1873"/>
                    <a:pt x="729" y="1873"/>
                    <a:pt x="729" y="1873"/>
                  </a:cubicBezTo>
                  <a:cubicBezTo>
                    <a:pt x="209" y="1035"/>
                    <a:pt x="209" y="1035"/>
                    <a:pt x="209" y="1035"/>
                  </a:cubicBezTo>
                  <a:cubicBezTo>
                    <a:pt x="151" y="941"/>
                    <a:pt x="119" y="832"/>
                    <a:pt x="119" y="720"/>
                  </a:cubicBezTo>
                  <a:cubicBezTo>
                    <a:pt x="119" y="389"/>
                    <a:pt x="389" y="119"/>
                    <a:pt x="720" y="119"/>
                  </a:cubicBezTo>
                  <a:cubicBezTo>
                    <a:pt x="1051" y="119"/>
                    <a:pt x="1320" y="389"/>
                    <a:pt x="1320" y="720"/>
                  </a:cubicBezTo>
                  <a:cubicBezTo>
                    <a:pt x="1320" y="828"/>
                    <a:pt x="1291" y="935"/>
                    <a:pt x="1235" y="10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189"/>
            <p:cNvSpPr>
              <a:spLocks noEditPoints="1"/>
            </p:cNvSpPr>
            <p:nvPr/>
          </p:nvSpPr>
          <p:spPr bwMode="auto">
            <a:xfrm>
              <a:off x="6824663" y="4608513"/>
              <a:ext cx="301625" cy="301625"/>
            </a:xfrm>
            <a:custGeom>
              <a:avLst/>
              <a:gdLst>
                <a:gd name="T0" fmla="*/ 360 w 720"/>
                <a:gd name="T1" fmla="*/ 0 h 720"/>
                <a:gd name="T2" fmla="*/ 0 w 720"/>
                <a:gd name="T3" fmla="*/ 360 h 720"/>
                <a:gd name="T4" fmla="*/ 360 w 720"/>
                <a:gd name="T5" fmla="*/ 720 h 720"/>
                <a:gd name="T6" fmla="*/ 720 w 720"/>
                <a:gd name="T7" fmla="*/ 360 h 720"/>
                <a:gd name="T8" fmla="*/ 360 w 720"/>
                <a:gd name="T9" fmla="*/ 0 h 720"/>
                <a:gd name="T10" fmla="*/ 360 w 720"/>
                <a:gd name="T11" fmla="*/ 601 h 720"/>
                <a:gd name="T12" fmla="*/ 119 w 720"/>
                <a:gd name="T13" fmla="*/ 360 h 720"/>
                <a:gd name="T14" fmla="*/ 360 w 720"/>
                <a:gd name="T15" fmla="*/ 119 h 720"/>
                <a:gd name="T16" fmla="*/ 600 w 720"/>
                <a:gd name="T17" fmla="*/ 360 h 720"/>
                <a:gd name="T18" fmla="*/ 360 w 720"/>
                <a:gd name="T19" fmla="*/ 60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0" h="720">
                  <a:moveTo>
                    <a:pt x="360" y="0"/>
                  </a:moveTo>
                  <a:cubicBezTo>
                    <a:pt x="161" y="0"/>
                    <a:pt x="0" y="161"/>
                    <a:pt x="0" y="360"/>
                  </a:cubicBezTo>
                  <a:cubicBezTo>
                    <a:pt x="0" y="557"/>
                    <a:pt x="159" y="720"/>
                    <a:pt x="360" y="720"/>
                  </a:cubicBezTo>
                  <a:cubicBezTo>
                    <a:pt x="564" y="720"/>
                    <a:pt x="720" y="555"/>
                    <a:pt x="720" y="360"/>
                  </a:cubicBezTo>
                  <a:cubicBezTo>
                    <a:pt x="720" y="161"/>
                    <a:pt x="559" y="0"/>
                    <a:pt x="360" y="0"/>
                  </a:cubicBezTo>
                  <a:close/>
                  <a:moveTo>
                    <a:pt x="360" y="601"/>
                  </a:moveTo>
                  <a:cubicBezTo>
                    <a:pt x="227" y="601"/>
                    <a:pt x="119" y="493"/>
                    <a:pt x="119" y="360"/>
                  </a:cubicBezTo>
                  <a:cubicBezTo>
                    <a:pt x="119" y="228"/>
                    <a:pt x="228" y="119"/>
                    <a:pt x="360" y="119"/>
                  </a:cubicBezTo>
                  <a:cubicBezTo>
                    <a:pt x="492" y="119"/>
                    <a:pt x="600" y="228"/>
                    <a:pt x="600" y="360"/>
                  </a:cubicBezTo>
                  <a:cubicBezTo>
                    <a:pt x="600" y="491"/>
                    <a:pt x="495" y="601"/>
                    <a:pt x="360" y="60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pic>
        <p:nvPicPr>
          <p:cNvPr id="4" name="Picture 3"/>
          <p:cNvPicPr>
            <a:picLocks noChangeAspect="1"/>
          </p:cNvPicPr>
          <p:nvPr/>
        </p:nvPicPr>
        <p:blipFill>
          <a:blip r:embed="rId2"/>
          <a:stretch>
            <a:fillRect/>
          </a:stretch>
        </p:blipFill>
        <p:spPr>
          <a:xfrm>
            <a:off x="509342" y="601265"/>
            <a:ext cx="10793627" cy="4815234"/>
          </a:xfrm>
          <a:prstGeom prst="rect">
            <a:avLst/>
          </a:prstGeom>
        </p:spPr>
      </p:pic>
    </p:spTree>
    <p:extLst>
      <p:ext uri="{BB962C8B-B14F-4D97-AF65-F5344CB8AC3E}">
        <p14:creationId xmlns:p14="http://schemas.microsoft.com/office/powerpoint/2010/main" val="3798806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476519"/>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57" name="Title 1">
            <a:extLst>
              <a:ext uri="{FF2B5EF4-FFF2-40B4-BE49-F238E27FC236}">
                <a16:creationId xmlns:a16="http://schemas.microsoft.com/office/drawing/2014/main" id="{4E3F5479-058B-4FA8-92E9-18CAB8CDC5C5}"/>
              </a:ext>
            </a:extLst>
          </p:cNvPr>
          <p:cNvSpPr txBox="1">
            <a:spLocks/>
          </p:cNvSpPr>
          <p:nvPr/>
        </p:nvSpPr>
        <p:spPr>
          <a:xfrm>
            <a:off x="228600" y="156336"/>
            <a:ext cx="11734800" cy="6093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accent3">
                    <a:lumMod val="75000"/>
                  </a:schemeClr>
                </a:solidFill>
                <a:latin typeface="+mn-lt"/>
                <a:cs typeface="Microsoft Tai Le" panose="020B0502040204020203" pitchFamily="34" charset="0"/>
              </a:rPr>
              <a:t>IFMIS Rwanda:</a:t>
            </a:r>
          </a:p>
          <a:p>
            <a:pPr algn="ctr"/>
            <a:r>
              <a:rPr lang="en-US" sz="2000" b="1" dirty="0">
                <a:solidFill>
                  <a:srgbClr val="00B050"/>
                </a:solidFill>
                <a:latin typeface="+mn-lt"/>
                <a:cs typeface="Microsoft Tai Le" panose="020B0502040204020203" pitchFamily="34" charset="0"/>
              </a:rPr>
              <a:t>Development Dimensions</a:t>
            </a:r>
          </a:p>
        </p:txBody>
      </p:sp>
      <p:cxnSp>
        <p:nvCxnSpPr>
          <p:cNvPr id="58" name="Straight Connector 57">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476519"/>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030" name="Group 1029"/>
          <p:cNvGrpSpPr/>
          <p:nvPr/>
        </p:nvGrpSpPr>
        <p:grpSpPr>
          <a:xfrm>
            <a:off x="8404490" y="774546"/>
            <a:ext cx="3811938" cy="4845199"/>
            <a:chOff x="8529458" y="979277"/>
            <a:chExt cx="3675204" cy="4836998"/>
          </a:xfrm>
        </p:grpSpPr>
        <p:grpSp>
          <p:nvGrpSpPr>
            <p:cNvPr id="1025" name="Group 1024"/>
            <p:cNvGrpSpPr/>
            <p:nvPr/>
          </p:nvGrpSpPr>
          <p:grpSpPr>
            <a:xfrm>
              <a:off x="8529458" y="979277"/>
              <a:ext cx="3675204" cy="4836998"/>
              <a:chOff x="9812616" y="1108703"/>
              <a:chExt cx="3013030" cy="4466279"/>
            </a:xfrm>
          </p:grpSpPr>
          <p:grpSp>
            <p:nvGrpSpPr>
              <p:cNvPr id="127" name="Group 126"/>
              <p:cNvGrpSpPr/>
              <p:nvPr/>
            </p:nvGrpSpPr>
            <p:grpSpPr>
              <a:xfrm>
                <a:off x="9812618" y="1108703"/>
                <a:ext cx="3013028" cy="4466279"/>
                <a:chOff x="9812618" y="1108702"/>
                <a:chExt cx="3013028" cy="4466278"/>
              </a:xfrm>
            </p:grpSpPr>
            <p:grpSp>
              <p:nvGrpSpPr>
                <p:cNvPr id="126" name="Group 125"/>
                <p:cNvGrpSpPr/>
                <p:nvPr/>
              </p:nvGrpSpPr>
              <p:grpSpPr>
                <a:xfrm>
                  <a:off x="9812618" y="1108702"/>
                  <a:ext cx="3013028" cy="4466278"/>
                  <a:chOff x="9812618" y="1108704"/>
                  <a:chExt cx="3013028" cy="4466282"/>
                </a:xfrm>
              </p:grpSpPr>
              <p:grpSp>
                <p:nvGrpSpPr>
                  <p:cNvPr id="60" name="Group 59">
                    <a:extLst>
                      <a:ext uri="{FF2B5EF4-FFF2-40B4-BE49-F238E27FC236}">
                        <a16:creationId xmlns:a16="http://schemas.microsoft.com/office/drawing/2014/main" id="{4494785E-4C9A-4626-816D-B5F5920DA80C}"/>
                      </a:ext>
                      <a:ext uri="{C183D7F6-B498-43B3-948B-1728B52AA6E4}">
                        <adec:decorative xmlns:adec="http://schemas.microsoft.com/office/drawing/2017/decorative" val="1"/>
                      </a:ext>
                    </a:extLst>
                  </p:cNvPr>
                  <p:cNvGrpSpPr/>
                  <p:nvPr/>
                </p:nvGrpSpPr>
                <p:grpSpPr>
                  <a:xfrm>
                    <a:off x="9812618" y="1108704"/>
                    <a:ext cx="3013028" cy="4466282"/>
                    <a:chOff x="3754147" y="1007125"/>
                    <a:chExt cx="3013028" cy="4466282"/>
                  </a:xfrm>
                </p:grpSpPr>
                <p:sp>
                  <p:nvSpPr>
                    <p:cNvPr id="61" name="TextBox 60"/>
                    <p:cNvSpPr txBox="1"/>
                    <p:nvPr/>
                  </p:nvSpPr>
                  <p:spPr>
                    <a:xfrm>
                      <a:off x="3993707" y="1823444"/>
                      <a:ext cx="2504886" cy="198595"/>
                    </a:xfrm>
                    <a:prstGeom prst="rect">
                      <a:avLst/>
                    </a:prstGeom>
                    <a:noFill/>
                  </p:spPr>
                  <p:txBody>
                    <a:bodyPr wrap="square" lIns="0" tIns="0" rIns="0" bIns="0" rtlCol="0">
                      <a:spAutoFit/>
                    </a:bodyPr>
                    <a:lstStyle/>
                    <a:p>
                      <a:r>
                        <a:rPr lang="en-US" sz="1400" b="1" dirty="0"/>
                        <a:t>Users</a:t>
                      </a:r>
                      <a:r>
                        <a:rPr lang="en-US" sz="1400" dirty="0"/>
                        <a:t>: Officers to Executives</a:t>
                      </a:r>
                      <a:endParaRPr lang="en-US" sz="1400" dirty="0">
                        <a:solidFill>
                          <a:srgbClr val="30353F"/>
                        </a:solidFill>
                      </a:endParaRPr>
                    </a:p>
                  </p:txBody>
                </p:sp>
                <p:sp>
                  <p:nvSpPr>
                    <p:cNvPr id="62" name="Rectangle 61"/>
                    <p:cNvSpPr/>
                    <p:nvPr/>
                  </p:nvSpPr>
                  <p:spPr>
                    <a:xfrm>
                      <a:off x="4050879" y="1007125"/>
                      <a:ext cx="2686780" cy="702966"/>
                    </a:xfrm>
                    <a:prstGeom prst="rect">
                      <a:avLst/>
                    </a:prstGeom>
                    <a:solidFill>
                      <a:srgbClr val="CC9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p:cNvSpPr/>
                    <p:nvPr/>
                  </p:nvSpPr>
                  <p:spPr>
                    <a:xfrm>
                      <a:off x="3754147" y="1007149"/>
                      <a:ext cx="651041" cy="702964"/>
                    </a:xfrm>
                    <a:prstGeom prst="ellipse">
                      <a:avLst/>
                    </a:prstGeom>
                    <a:solidFill>
                      <a:srgbClr val="B0860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4533994" y="1174566"/>
                      <a:ext cx="2212260" cy="340449"/>
                    </a:xfrm>
                    <a:prstGeom prst="rect">
                      <a:avLst/>
                    </a:prstGeom>
                    <a:noFill/>
                  </p:spPr>
                  <p:txBody>
                    <a:bodyPr wrap="none" lIns="0" tIns="0" rIns="0" bIns="0" rtlCol="0">
                      <a:spAutoFit/>
                    </a:bodyPr>
                    <a:lstStyle/>
                    <a:p>
                      <a:r>
                        <a:rPr lang="en-US" sz="2400" b="1" dirty="0">
                          <a:solidFill>
                            <a:schemeClr val="bg1"/>
                          </a:solidFill>
                        </a:rPr>
                        <a:t>Institutional Coverage</a:t>
                      </a:r>
                    </a:p>
                  </p:txBody>
                </p:sp>
                <p:sp>
                  <p:nvSpPr>
                    <p:cNvPr id="65" name="TextBox 64"/>
                    <p:cNvSpPr txBox="1"/>
                    <p:nvPr/>
                  </p:nvSpPr>
                  <p:spPr>
                    <a:xfrm>
                      <a:off x="3942759" y="3178793"/>
                      <a:ext cx="2824416" cy="992975"/>
                    </a:xfrm>
                    <a:prstGeom prst="rect">
                      <a:avLst/>
                    </a:prstGeom>
                    <a:noFill/>
                  </p:spPr>
                  <p:txBody>
                    <a:bodyPr wrap="square" lIns="0" tIns="0" rIns="0" bIns="0" rtlCol="0">
                      <a:spAutoFit/>
                    </a:bodyPr>
                    <a:lstStyle/>
                    <a:p>
                      <a:r>
                        <a:rPr lang="en-US" sz="1400" b="1" dirty="0"/>
                        <a:t>PFM Processes: </a:t>
                      </a:r>
                      <a:r>
                        <a:rPr lang="en-US" sz="1400" dirty="0"/>
                        <a:t>Planning, Budget, Payments, Receivable, Accounting, Assets, Reporting, Interfacing, Business Intelligence, etc. </a:t>
                      </a:r>
                    </a:p>
                    <a:p>
                      <a:endParaRPr lang="en-US" sz="1400" dirty="0">
                        <a:solidFill>
                          <a:srgbClr val="30353F"/>
                        </a:solidFill>
                      </a:endParaRPr>
                    </a:p>
                    <a:p>
                      <a:endParaRPr lang="en-US" sz="1400" dirty="0">
                        <a:solidFill>
                          <a:srgbClr val="30353F"/>
                        </a:solidFill>
                      </a:endParaRPr>
                    </a:p>
                  </p:txBody>
                </p:sp>
                <p:sp>
                  <p:nvSpPr>
                    <p:cNvPr id="66" name="Rectangle 65"/>
                    <p:cNvSpPr/>
                    <p:nvPr/>
                  </p:nvSpPr>
                  <p:spPr>
                    <a:xfrm>
                      <a:off x="4068140" y="2408717"/>
                      <a:ext cx="2669519" cy="70296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4586670" y="2441193"/>
                      <a:ext cx="2088090" cy="340449"/>
                    </a:xfrm>
                    <a:prstGeom prst="rect">
                      <a:avLst/>
                    </a:prstGeom>
                    <a:noFill/>
                  </p:spPr>
                  <p:txBody>
                    <a:bodyPr wrap="none" lIns="0" tIns="0" rIns="0" bIns="0" rtlCol="0">
                      <a:spAutoFit/>
                    </a:bodyPr>
                    <a:lstStyle/>
                    <a:p>
                      <a:r>
                        <a:rPr lang="en-US" sz="2400" b="1" dirty="0">
                          <a:solidFill>
                            <a:schemeClr val="bg1"/>
                          </a:solidFill>
                        </a:rPr>
                        <a:t>Functional Coverage</a:t>
                      </a:r>
                    </a:p>
                  </p:txBody>
                </p:sp>
                <p:grpSp>
                  <p:nvGrpSpPr>
                    <p:cNvPr id="87" name="Group 86"/>
                    <p:cNvGrpSpPr/>
                    <p:nvPr/>
                  </p:nvGrpSpPr>
                  <p:grpSpPr>
                    <a:xfrm>
                      <a:off x="4000489" y="4298356"/>
                      <a:ext cx="48107" cy="63671"/>
                      <a:chOff x="8245475" y="3925888"/>
                      <a:chExt cx="53975" cy="71438"/>
                    </a:xfrm>
                  </p:grpSpPr>
                  <p:sp>
                    <p:nvSpPr>
                      <p:cNvPr id="89" name="Freeform 28"/>
                      <p:cNvSpPr>
                        <a:spLocks/>
                      </p:cNvSpPr>
                      <p:nvPr/>
                    </p:nvSpPr>
                    <p:spPr bwMode="auto">
                      <a:xfrm>
                        <a:off x="8245475" y="3925888"/>
                        <a:ext cx="53975" cy="17463"/>
                      </a:xfrm>
                      <a:custGeom>
                        <a:avLst/>
                        <a:gdLst>
                          <a:gd name="T0" fmla="*/ 300 w 360"/>
                          <a:gd name="T1" fmla="*/ 0 h 120"/>
                          <a:gd name="T2" fmla="*/ 60 w 360"/>
                          <a:gd name="T3" fmla="*/ 0 h 120"/>
                          <a:gd name="T4" fmla="*/ 0 w 360"/>
                          <a:gd name="T5" fmla="*/ 60 h 120"/>
                          <a:gd name="T6" fmla="*/ 60 w 360"/>
                          <a:gd name="T7" fmla="*/ 120 h 120"/>
                          <a:gd name="T8" fmla="*/ 300 w 360"/>
                          <a:gd name="T9" fmla="*/ 120 h 120"/>
                          <a:gd name="T10" fmla="*/ 360 w 360"/>
                          <a:gd name="T11" fmla="*/ 60 h 120"/>
                          <a:gd name="T12" fmla="*/ 300 w 360"/>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60" h="120">
                            <a:moveTo>
                              <a:pt x="300" y="0"/>
                            </a:moveTo>
                            <a:cubicBezTo>
                              <a:pt x="60" y="0"/>
                              <a:pt x="60" y="0"/>
                              <a:pt x="60" y="0"/>
                            </a:cubicBezTo>
                            <a:cubicBezTo>
                              <a:pt x="27" y="0"/>
                              <a:pt x="0" y="27"/>
                              <a:pt x="0" y="60"/>
                            </a:cubicBezTo>
                            <a:cubicBezTo>
                              <a:pt x="0" y="93"/>
                              <a:pt x="27" y="120"/>
                              <a:pt x="60" y="120"/>
                            </a:cubicBezTo>
                            <a:cubicBezTo>
                              <a:pt x="300" y="120"/>
                              <a:pt x="300" y="120"/>
                              <a:pt x="300" y="120"/>
                            </a:cubicBezTo>
                            <a:cubicBezTo>
                              <a:pt x="333" y="120"/>
                              <a:pt x="360" y="93"/>
                              <a:pt x="360" y="60"/>
                            </a:cubicBezTo>
                            <a:cubicBezTo>
                              <a:pt x="360" y="27"/>
                              <a:pt x="333" y="0"/>
                              <a:pt x="30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29"/>
                      <p:cNvSpPr>
                        <a:spLocks/>
                      </p:cNvSpPr>
                      <p:nvPr/>
                    </p:nvSpPr>
                    <p:spPr bwMode="auto">
                      <a:xfrm>
                        <a:off x="8245475" y="3979863"/>
                        <a:ext cx="53975" cy="17463"/>
                      </a:xfrm>
                      <a:custGeom>
                        <a:avLst/>
                        <a:gdLst>
                          <a:gd name="T0" fmla="*/ 300 w 360"/>
                          <a:gd name="T1" fmla="*/ 0 h 120"/>
                          <a:gd name="T2" fmla="*/ 60 w 360"/>
                          <a:gd name="T3" fmla="*/ 0 h 120"/>
                          <a:gd name="T4" fmla="*/ 0 w 360"/>
                          <a:gd name="T5" fmla="*/ 60 h 120"/>
                          <a:gd name="T6" fmla="*/ 60 w 360"/>
                          <a:gd name="T7" fmla="*/ 120 h 120"/>
                          <a:gd name="T8" fmla="*/ 300 w 360"/>
                          <a:gd name="T9" fmla="*/ 120 h 120"/>
                          <a:gd name="T10" fmla="*/ 360 w 360"/>
                          <a:gd name="T11" fmla="*/ 60 h 120"/>
                          <a:gd name="T12" fmla="*/ 300 w 360"/>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60" h="120">
                            <a:moveTo>
                              <a:pt x="300" y="0"/>
                            </a:moveTo>
                            <a:cubicBezTo>
                              <a:pt x="60" y="0"/>
                              <a:pt x="60" y="0"/>
                              <a:pt x="60" y="0"/>
                            </a:cubicBezTo>
                            <a:cubicBezTo>
                              <a:pt x="27" y="0"/>
                              <a:pt x="0" y="27"/>
                              <a:pt x="0" y="60"/>
                            </a:cubicBezTo>
                            <a:cubicBezTo>
                              <a:pt x="0" y="93"/>
                              <a:pt x="27" y="120"/>
                              <a:pt x="60" y="120"/>
                            </a:cubicBezTo>
                            <a:cubicBezTo>
                              <a:pt x="300" y="120"/>
                              <a:pt x="300" y="120"/>
                              <a:pt x="300" y="120"/>
                            </a:cubicBezTo>
                            <a:cubicBezTo>
                              <a:pt x="333" y="120"/>
                              <a:pt x="360" y="93"/>
                              <a:pt x="360" y="60"/>
                            </a:cubicBezTo>
                            <a:cubicBezTo>
                              <a:pt x="360" y="27"/>
                              <a:pt x="333" y="0"/>
                              <a:pt x="30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3" name="TextBox 72"/>
                    <p:cNvSpPr txBox="1"/>
                    <p:nvPr/>
                  </p:nvSpPr>
                  <p:spPr>
                    <a:xfrm>
                      <a:off x="3948256" y="4679028"/>
                      <a:ext cx="2495585" cy="794379"/>
                    </a:xfrm>
                    <a:prstGeom prst="rect">
                      <a:avLst/>
                    </a:prstGeom>
                    <a:noFill/>
                  </p:spPr>
                  <p:txBody>
                    <a:bodyPr wrap="square" lIns="0" tIns="0" rIns="0" bIns="0" rtlCol="0">
                      <a:spAutoFit/>
                    </a:bodyPr>
                    <a:lstStyle/>
                    <a:p>
                      <a:r>
                        <a:rPr lang="en-US" sz="1400" b="1" dirty="0"/>
                        <a:t>Technology: </a:t>
                      </a:r>
                      <a:r>
                        <a:rPr lang="en-US" sz="1400" dirty="0"/>
                        <a:t>Infrastructure and Connectivity; Software and Applications; Development, Deployment and Operations. </a:t>
                      </a:r>
                      <a:endParaRPr lang="en-US" sz="1400" dirty="0">
                        <a:solidFill>
                          <a:srgbClr val="30353F"/>
                        </a:solidFill>
                      </a:endParaRPr>
                    </a:p>
                  </p:txBody>
                </p:sp>
              </p:grpSp>
              <p:grpSp>
                <p:nvGrpSpPr>
                  <p:cNvPr id="53" name="Group 52"/>
                  <p:cNvGrpSpPr/>
                  <p:nvPr/>
                </p:nvGrpSpPr>
                <p:grpSpPr>
                  <a:xfrm>
                    <a:off x="10084479" y="2465380"/>
                    <a:ext cx="112867" cy="112805"/>
                    <a:chOff x="501910" y="-326560"/>
                    <a:chExt cx="143931" cy="141808"/>
                  </a:xfrm>
                  <a:solidFill>
                    <a:schemeClr val="bg1"/>
                  </a:solidFill>
                </p:grpSpPr>
                <p:sp>
                  <p:nvSpPr>
                    <p:cNvPr id="112" name="Freeform: Shape 159">
                      <a:extLst>
                        <a:ext uri="{FF2B5EF4-FFF2-40B4-BE49-F238E27FC236}">
                          <a16:creationId xmlns:a16="http://schemas.microsoft.com/office/drawing/2014/main" id="{AAF28A10-693B-44CD-8BA1-96E5681EBAB1}"/>
                        </a:ext>
                      </a:extLst>
                    </p:cNvPr>
                    <p:cNvSpPr/>
                    <p:nvPr/>
                  </p:nvSpPr>
                  <p:spPr>
                    <a:xfrm>
                      <a:off x="501910" y="-326560"/>
                      <a:ext cx="67168" cy="66177"/>
                    </a:xfrm>
                    <a:custGeom>
                      <a:avLst/>
                      <a:gdLst>
                        <a:gd name="connsiteX0" fmla="*/ 26194 w 66675"/>
                        <a:gd name="connsiteY0" fmla="*/ 26194 h 66675"/>
                        <a:gd name="connsiteX1" fmla="*/ 26194 w 66675"/>
                        <a:gd name="connsiteY1" fmla="*/ 45244 h 66675"/>
                        <a:gd name="connsiteX2" fmla="*/ 45253 w 66675"/>
                        <a:gd name="connsiteY2" fmla="*/ 45244 h 66675"/>
                        <a:gd name="connsiteX3" fmla="*/ 45244 w 66675"/>
                        <a:gd name="connsiteY3" fmla="*/ 26194 h 66675"/>
                        <a:gd name="connsiteX4" fmla="*/ 26194 w 66675"/>
                        <a:gd name="connsiteY4" fmla="*/ 26194 h 66675"/>
                        <a:gd name="connsiteX5" fmla="*/ 45244 w 66675"/>
                        <a:gd name="connsiteY5" fmla="*/ 64294 h 66675"/>
                        <a:gd name="connsiteX6" fmla="*/ 26194 w 66675"/>
                        <a:gd name="connsiteY6" fmla="*/ 64294 h 66675"/>
                        <a:gd name="connsiteX7" fmla="*/ 7144 w 66675"/>
                        <a:gd name="connsiteY7" fmla="*/ 45244 h 66675"/>
                        <a:gd name="connsiteX8" fmla="*/ 7144 w 66675"/>
                        <a:gd name="connsiteY8" fmla="*/ 26194 h 66675"/>
                        <a:gd name="connsiteX9" fmla="*/ 26194 w 66675"/>
                        <a:gd name="connsiteY9" fmla="*/ 7144 h 66675"/>
                        <a:gd name="connsiteX10" fmla="*/ 45244 w 66675"/>
                        <a:gd name="connsiteY10" fmla="*/ 7144 h 66675"/>
                        <a:gd name="connsiteX11" fmla="*/ 64294 w 66675"/>
                        <a:gd name="connsiteY11" fmla="*/ 26194 h 66675"/>
                        <a:gd name="connsiteX12" fmla="*/ 64294 w 66675"/>
                        <a:gd name="connsiteY12" fmla="*/ 45244 h 66675"/>
                        <a:gd name="connsiteX13" fmla="*/ 45244 w 66675"/>
                        <a:gd name="connsiteY13" fmla="*/ 64294 h 66675"/>
                        <a:gd name="connsiteX14" fmla="*/ 45244 w 66675"/>
                        <a:gd name="connsiteY14"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66675">
                          <a:moveTo>
                            <a:pt x="26194" y="26194"/>
                          </a:moveTo>
                          <a:lnTo>
                            <a:pt x="26194" y="45244"/>
                          </a:lnTo>
                          <a:lnTo>
                            <a:pt x="45253" y="45244"/>
                          </a:lnTo>
                          <a:lnTo>
                            <a:pt x="45244" y="26194"/>
                          </a:lnTo>
                          <a:lnTo>
                            <a:pt x="26194" y="26194"/>
                          </a:lnTo>
                          <a:close/>
                          <a:moveTo>
                            <a:pt x="45244" y="64294"/>
                          </a:moveTo>
                          <a:lnTo>
                            <a:pt x="26194" y="64294"/>
                          </a:lnTo>
                          <a:cubicBezTo>
                            <a:pt x="15688" y="64294"/>
                            <a:pt x="7144" y="55750"/>
                            <a:pt x="7144" y="45244"/>
                          </a:cubicBezTo>
                          <a:lnTo>
                            <a:pt x="7144" y="26194"/>
                          </a:lnTo>
                          <a:cubicBezTo>
                            <a:pt x="7144" y="15688"/>
                            <a:pt x="15688" y="7144"/>
                            <a:pt x="26194" y="7144"/>
                          </a:cubicBezTo>
                          <a:lnTo>
                            <a:pt x="45244" y="7144"/>
                          </a:lnTo>
                          <a:cubicBezTo>
                            <a:pt x="55750" y="7144"/>
                            <a:pt x="64294" y="15688"/>
                            <a:pt x="64294" y="26194"/>
                          </a:cubicBezTo>
                          <a:lnTo>
                            <a:pt x="64294" y="45244"/>
                          </a:lnTo>
                          <a:cubicBezTo>
                            <a:pt x="64294" y="55750"/>
                            <a:pt x="55750" y="64294"/>
                            <a:pt x="45244" y="64294"/>
                          </a:cubicBezTo>
                          <a:lnTo>
                            <a:pt x="45244" y="64294"/>
                          </a:lnTo>
                          <a:close/>
                        </a:path>
                      </a:pathLst>
                    </a:custGeom>
                    <a:grpFill/>
                    <a:ln w="9525" cap="flat">
                      <a:noFill/>
                      <a:prstDash val="solid"/>
                      <a:miter/>
                    </a:ln>
                  </p:spPr>
                  <p:txBody>
                    <a:bodyPr rtlCol="0" anchor="ctr"/>
                    <a:lstStyle/>
                    <a:p>
                      <a:pPr algn="ctr"/>
                      <a:endParaRPr lang="en-IN" b="1" dirty="0">
                        <a:latin typeface="Microsoft New Tai Lue" panose="020B0502040204020203" pitchFamily="34" charset="0"/>
                        <a:ea typeface="Avenir Heavy" charset="0"/>
                        <a:cs typeface="Microsoft New Tai Lue" panose="020B0502040204020203" pitchFamily="34" charset="0"/>
                      </a:endParaRPr>
                    </a:p>
                  </p:txBody>
                </p:sp>
                <p:sp>
                  <p:nvSpPr>
                    <p:cNvPr id="116" name="Freeform: Shape 163">
                      <a:extLst>
                        <a:ext uri="{FF2B5EF4-FFF2-40B4-BE49-F238E27FC236}">
                          <a16:creationId xmlns:a16="http://schemas.microsoft.com/office/drawing/2014/main" id="{B84DA435-F6EB-4941-8766-5841EBB8EBF8}"/>
                        </a:ext>
                      </a:extLst>
                    </p:cNvPr>
                    <p:cNvSpPr/>
                    <p:nvPr/>
                  </p:nvSpPr>
                  <p:spPr>
                    <a:xfrm>
                      <a:off x="578673" y="-250929"/>
                      <a:ext cx="67168" cy="66177"/>
                    </a:xfrm>
                    <a:custGeom>
                      <a:avLst/>
                      <a:gdLst>
                        <a:gd name="connsiteX0" fmla="*/ 26194 w 66675"/>
                        <a:gd name="connsiteY0" fmla="*/ 26194 h 66675"/>
                        <a:gd name="connsiteX1" fmla="*/ 26194 w 66675"/>
                        <a:gd name="connsiteY1" fmla="*/ 45244 h 66675"/>
                        <a:gd name="connsiteX2" fmla="*/ 45253 w 66675"/>
                        <a:gd name="connsiteY2" fmla="*/ 45244 h 66675"/>
                        <a:gd name="connsiteX3" fmla="*/ 45244 w 66675"/>
                        <a:gd name="connsiteY3" fmla="*/ 26194 h 66675"/>
                        <a:gd name="connsiteX4" fmla="*/ 26194 w 66675"/>
                        <a:gd name="connsiteY4" fmla="*/ 26194 h 66675"/>
                        <a:gd name="connsiteX5" fmla="*/ 45244 w 66675"/>
                        <a:gd name="connsiteY5" fmla="*/ 64294 h 66675"/>
                        <a:gd name="connsiteX6" fmla="*/ 26194 w 66675"/>
                        <a:gd name="connsiteY6" fmla="*/ 64294 h 66675"/>
                        <a:gd name="connsiteX7" fmla="*/ 7144 w 66675"/>
                        <a:gd name="connsiteY7" fmla="*/ 45244 h 66675"/>
                        <a:gd name="connsiteX8" fmla="*/ 7144 w 66675"/>
                        <a:gd name="connsiteY8" fmla="*/ 26194 h 66675"/>
                        <a:gd name="connsiteX9" fmla="*/ 26194 w 66675"/>
                        <a:gd name="connsiteY9" fmla="*/ 7144 h 66675"/>
                        <a:gd name="connsiteX10" fmla="*/ 45244 w 66675"/>
                        <a:gd name="connsiteY10" fmla="*/ 7144 h 66675"/>
                        <a:gd name="connsiteX11" fmla="*/ 64294 w 66675"/>
                        <a:gd name="connsiteY11" fmla="*/ 26194 h 66675"/>
                        <a:gd name="connsiteX12" fmla="*/ 64294 w 66675"/>
                        <a:gd name="connsiteY12" fmla="*/ 45244 h 66675"/>
                        <a:gd name="connsiteX13" fmla="*/ 45244 w 66675"/>
                        <a:gd name="connsiteY13" fmla="*/ 64294 h 66675"/>
                        <a:gd name="connsiteX14" fmla="*/ 45244 w 66675"/>
                        <a:gd name="connsiteY14"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66675">
                          <a:moveTo>
                            <a:pt x="26194" y="26194"/>
                          </a:moveTo>
                          <a:lnTo>
                            <a:pt x="26194" y="45244"/>
                          </a:lnTo>
                          <a:lnTo>
                            <a:pt x="45253" y="45244"/>
                          </a:lnTo>
                          <a:lnTo>
                            <a:pt x="45244" y="26194"/>
                          </a:lnTo>
                          <a:lnTo>
                            <a:pt x="26194" y="26194"/>
                          </a:lnTo>
                          <a:close/>
                          <a:moveTo>
                            <a:pt x="45244" y="64294"/>
                          </a:moveTo>
                          <a:lnTo>
                            <a:pt x="26194" y="64294"/>
                          </a:lnTo>
                          <a:cubicBezTo>
                            <a:pt x="15688" y="64294"/>
                            <a:pt x="7144" y="55750"/>
                            <a:pt x="7144" y="45244"/>
                          </a:cubicBezTo>
                          <a:lnTo>
                            <a:pt x="7144" y="26194"/>
                          </a:lnTo>
                          <a:cubicBezTo>
                            <a:pt x="7144" y="15688"/>
                            <a:pt x="15688" y="7144"/>
                            <a:pt x="26194" y="7144"/>
                          </a:cubicBezTo>
                          <a:lnTo>
                            <a:pt x="45244" y="7144"/>
                          </a:lnTo>
                          <a:cubicBezTo>
                            <a:pt x="55750" y="7144"/>
                            <a:pt x="64294" y="15688"/>
                            <a:pt x="64294" y="26194"/>
                          </a:cubicBezTo>
                          <a:lnTo>
                            <a:pt x="64294" y="45244"/>
                          </a:lnTo>
                          <a:cubicBezTo>
                            <a:pt x="64294" y="55750"/>
                            <a:pt x="55750" y="64294"/>
                            <a:pt x="45244" y="64294"/>
                          </a:cubicBezTo>
                          <a:lnTo>
                            <a:pt x="45244" y="64294"/>
                          </a:lnTo>
                          <a:close/>
                        </a:path>
                      </a:pathLst>
                    </a:custGeom>
                    <a:grpFill/>
                    <a:ln w="9525" cap="flat">
                      <a:noFill/>
                      <a:prstDash val="solid"/>
                      <a:miter/>
                    </a:ln>
                  </p:spPr>
                  <p:txBody>
                    <a:bodyPr rtlCol="0" anchor="ctr"/>
                    <a:lstStyle/>
                    <a:p>
                      <a:pPr algn="ctr"/>
                      <a:endParaRPr lang="en-IN" b="1" dirty="0">
                        <a:latin typeface="Microsoft New Tai Lue" panose="020B0502040204020203" pitchFamily="34" charset="0"/>
                        <a:ea typeface="Avenir Heavy" charset="0"/>
                        <a:cs typeface="Microsoft New Tai Lue" panose="020B0502040204020203" pitchFamily="34" charset="0"/>
                      </a:endParaRPr>
                    </a:p>
                  </p:txBody>
                </p:sp>
              </p:grpSp>
            </p:grpSp>
            <p:sp>
              <p:nvSpPr>
                <p:cNvPr id="128" name="Freeform 23"/>
                <p:cNvSpPr>
                  <a:spLocks noEditPoints="1"/>
                </p:cNvSpPr>
                <p:nvPr/>
              </p:nvSpPr>
              <p:spPr bwMode="auto">
                <a:xfrm>
                  <a:off x="9883420" y="1238978"/>
                  <a:ext cx="501240" cy="415842"/>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Microsoft Tai Le" panose="020B0502040204020203" pitchFamily="34" charset="0"/>
                    <a:cs typeface="Microsoft Tai Le" panose="020B0502040204020203" pitchFamily="34" charset="0"/>
                  </a:endParaRPr>
                </a:p>
              </p:txBody>
            </p:sp>
          </p:grpSp>
          <p:sp>
            <p:nvSpPr>
              <p:cNvPr id="157" name="Oval 156"/>
              <p:cNvSpPr/>
              <p:nvPr/>
            </p:nvSpPr>
            <p:spPr>
              <a:xfrm>
                <a:off x="9812616" y="2510295"/>
                <a:ext cx="659511" cy="702967"/>
              </a:xfrm>
              <a:prstGeom prst="ellipse">
                <a:avLst/>
              </a:prstGeom>
              <a:solidFill>
                <a:schemeClr val="bg1">
                  <a:lumMod val="5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3" name="Graphic 152">
              <a:extLst>
                <a:ext uri="{FF2B5EF4-FFF2-40B4-BE49-F238E27FC236}">
                  <a16:creationId xmlns:a16="http://schemas.microsoft.com/office/drawing/2014/main" id="{BECD008C-8C80-4DDE-A2CB-BEEDA2DC2548}"/>
                </a:ext>
              </a:extLst>
            </p:cNvPr>
            <p:cNvGrpSpPr/>
            <p:nvPr/>
          </p:nvGrpSpPr>
          <p:grpSpPr>
            <a:xfrm>
              <a:off x="8846089" y="4080633"/>
              <a:ext cx="293084" cy="437211"/>
              <a:chOff x="771477" y="2980308"/>
              <a:chExt cx="342900" cy="466720"/>
            </a:xfrm>
            <a:solidFill>
              <a:schemeClr val="bg1"/>
            </a:solidFill>
          </p:grpSpPr>
          <p:sp>
            <p:nvSpPr>
              <p:cNvPr id="164" name="Freeform: Shape 154">
                <a:extLst>
                  <a:ext uri="{FF2B5EF4-FFF2-40B4-BE49-F238E27FC236}">
                    <a16:creationId xmlns:a16="http://schemas.microsoft.com/office/drawing/2014/main" id="{F790EFEE-2748-4635-A8A7-FFF779838955}"/>
                  </a:ext>
                </a:extLst>
              </p:cNvPr>
              <p:cNvSpPr/>
              <p:nvPr/>
            </p:nvSpPr>
            <p:spPr>
              <a:xfrm>
                <a:off x="1085802" y="3208903"/>
                <a:ext cx="28575" cy="85725"/>
              </a:xfrm>
              <a:custGeom>
                <a:avLst/>
                <a:gdLst>
                  <a:gd name="connsiteX0" fmla="*/ 16669 w 28575"/>
                  <a:gd name="connsiteY0" fmla="*/ 83344 h 85725"/>
                  <a:gd name="connsiteX1" fmla="*/ 7144 w 28575"/>
                  <a:gd name="connsiteY1" fmla="*/ 73819 h 85725"/>
                  <a:gd name="connsiteX2" fmla="*/ 7144 w 28575"/>
                  <a:gd name="connsiteY2" fmla="*/ 16669 h 85725"/>
                  <a:gd name="connsiteX3" fmla="*/ 16669 w 28575"/>
                  <a:gd name="connsiteY3" fmla="*/ 7144 h 85725"/>
                  <a:gd name="connsiteX4" fmla="*/ 26194 w 28575"/>
                  <a:gd name="connsiteY4" fmla="*/ 16669 h 85725"/>
                  <a:gd name="connsiteX5" fmla="*/ 26194 w 28575"/>
                  <a:gd name="connsiteY5" fmla="*/ 73819 h 85725"/>
                  <a:gd name="connsiteX6" fmla="*/ 16669 w 28575"/>
                  <a:gd name="connsiteY6" fmla="*/ 833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85725">
                    <a:moveTo>
                      <a:pt x="16669" y="83344"/>
                    </a:moveTo>
                    <a:cubicBezTo>
                      <a:pt x="11411" y="83344"/>
                      <a:pt x="7144" y="79077"/>
                      <a:pt x="7144" y="73819"/>
                    </a:cubicBezTo>
                    <a:lnTo>
                      <a:pt x="7144" y="16669"/>
                    </a:lnTo>
                    <a:cubicBezTo>
                      <a:pt x="7144" y="11411"/>
                      <a:pt x="11411" y="7144"/>
                      <a:pt x="16669" y="7144"/>
                    </a:cubicBezTo>
                    <a:cubicBezTo>
                      <a:pt x="21927" y="7144"/>
                      <a:pt x="26194" y="11411"/>
                      <a:pt x="26194" y="16669"/>
                    </a:cubicBezTo>
                    <a:lnTo>
                      <a:pt x="26194" y="73819"/>
                    </a:lnTo>
                    <a:cubicBezTo>
                      <a:pt x="26194" y="79077"/>
                      <a:pt x="21927" y="83344"/>
                      <a:pt x="16669" y="83344"/>
                    </a:cubicBezTo>
                  </a:path>
                </a:pathLst>
              </a:custGeom>
              <a:grpFill/>
              <a:ln w="9525" cap="flat">
                <a:noFill/>
                <a:prstDash val="solid"/>
                <a:miter/>
              </a:ln>
            </p:spPr>
            <p:txBody>
              <a:bodyPr rtlCol="0" anchor="ctr"/>
              <a:lstStyle/>
              <a:p>
                <a:pPr algn="ctr"/>
                <a:endParaRPr lang="en-IN" b="1" dirty="0">
                  <a:latin typeface="Microsoft New Tai Lue" panose="020B0502040204020203" pitchFamily="34" charset="0"/>
                  <a:ea typeface="Avenir Heavy" charset="0"/>
                  <a:cs typeface="Microsoft New Tai Lue" panose="020B0502040204020203" pitchFamily="34" charset="0"/>
                </a:endParaRPr>
              </a:p>
            </p:txBody>
          </p:sp>
          <p:sp>
            <p:nvSpPr>
              <p:cNvPr id="169" name="Freeform: Shape 159">
                <a:extLst>
                  <a:ext uri="{FF2B5EF4-FFF2-40B4-BE49-F238E27FC236}">
                    <a16:creationId xmlns:a16="http://schemas.microsoft.com/office/drawing/2014/main" id="{AAF28A10-693B-44CD-8BA1-96E5681EBAB1}"/>
                  </a:ext>
                </a:extLst>
              </p:cNvPr>
              <p:cNvSpPr/>
              <p:nvPr/>
            </p:nvSpPr>
            <p:spPr>
              <a:xfrm>
                <a:off x="771477" y="3113653"/>
                <a:ext cx="66675" cy="66675"/>
              </a:xfrm>
              <a:custGeom>
                <a:avLst/>
                <a:gdLst>
                  <a:gd name="connsiteX0" fmla="*/ 26194 w 66675"/>
                  <a:gd name="connsiteY0" fmla="*/ 26194 h 66675"/>
                  <a:gd name="connsiteX1" fmla="*/ 26194 w 66675"/>
                  <a:gd name="connsiteY1" fmla="*/ 45244 h 66675"/>
                  <a:gd name="connsiteX2" fmla="*/ 45253 w 66675"/>
                  <a:gd name="connsiteY2" fmla="*/ 45244 h 66675"/>
                  <a:gd name="connsiteX3" fmla="*/ 45244 w 66675"/>
                  <a:gd name="connsiteY3" fmla="*/ 26194 h 66675"/>
                  <a:gd name="connsiteX4" fmla="*/ 26194 w 66675"/>
                  <a:gd name="connsiteY4" fmla="*/ 26194 h 66675"/>
                  <a:gd name="connsiteX5" fmla="*/ 45244 w 66675"/>
                  <a:gd name="connsiteY5" fmla="*/ 64294 h 66675"/>
                  <a:gd name="connsiteX6" fmla="*/ 26194 w 66675"/>
                  <a:gd name="connsiteY6" fmla="*/ 64294 h 66675"/>
                  <a:gd name="connsiteX7" fmla="*/ 7144 w 66675"/>
                  <a:gd name="connsiteY7" fmla="*/ 45244 h 66675"/>
                  <a:gd name="connsiteX8" fmla="*/ 7144 w 66675"/>
                  <a:gd name="connsiteY8" fmla="*/ 26194 h 66675"/>
                  <a:gd name="connsiteX9" fmla="*/ 26194 w 66675"/>
                  <a:gd name="connsiteY9" fmla="*/ 7144 h 66675"/>
                  <a:gd name="connsiteX10" fmla="*/ 45244 w 66675"/>
                  <a:gd name="connsiteY10" fmla="*/ 7144 h 66675"/>
                  <a:gd name="connsiteX11" fmla="*/ 64294 w 66675"/>
                  <a:gd name="connsiteY11" fmla="*/ 26194 h 66675"/>
                  <a:gd name="connsiteX12" fmla="*/ 64294 w 66675"/>
                  <a:gd name="connsiteY12" fmla="*/ 45244 h 66675"/>
                  <a:gd name="connsiteX13" fmla="*/ 45244 w 66675"/>
                  <a:gd name="connsiteY13" fmla="*/ 64294 h 66675"/>
                  <a:gd name="connsiteX14" fmla="*/ 45244 w 66675"/>
                  <a:gd name="connsiteY14"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66675">
                    <a:moveTo>
                      <a:pt x="26194" y="26194"/>
                    </a:moveTo>
                    <a:lnTo>
                      <a:pt x="26194" y="45244"/>
                    </a:lnTo>
                    <a:lnTo>
                      <a:pt x="45253" y="45244"/>
                    </a:lnTo>
                    <a:lnTo>
                      <a:pt x="45244" y="26194"/>
                    </a:lnTo>
                    <a:lnTo>
                      <a:pt x="26194" y="26194"/>
                    </a:lnTo>
                    <a:close/>
                    <a:moveTo>
                      <a:pt x="45244" y="64294"/>
                    </a:moveTo>
                    <a:lnTo>
                      <a:pt x="26194" y="64294"/>
                    </a:lnTo>
                    <a:cubicBezTo>
                      <a:pt x="15688" y="64294"/>
                      <a:pt x="7144" y="55750"/>
                      <a:pt x="7144" y="45244"/>
                    </a:cubicBezTo>
                    <a:lnTo>
                      <a:pt x="7144" y="26194"/>
                    </a:lnTo>
                    <a:cubicBezTo>
                      <a:pt x="7144" y="15688"/>
                      <a:pt x="15688" y="7144"/>
                      <a:pt x="26194" y="7144"/>
                    </a:cubicBezTo>
                    <a:lnTo>
                      <a:pt x="45244" y="7144"/>
                    </a:lnTo>
                    <a:cubicBezTo>
                      <a:pt x="55750" y="7144"/>
                      <a:pt x="64294" y="15688"/>
                      <a:pt x="64294" y="26194"/>
                    </a:cubicBezTo>
                    <a:lnTo>
                      <a:pt x="64294" y="45244"/>
                    </a:lnTo>
                    <a:cubicBezTo>
                      <a:pt x="64294" y="55750"/>
                      <a:pt x="55750" y="64294"/>
                      <a:pt x="45244" y="64294"/>
                    </a:cubicBezTo>
                    <a:lnTo>
                      <a:pt x="45244" y="64294"/>
                    </a:lnTo>
                    <a:close/>
                  </a:path>
                </a:pathLst>
              </a:custGeom>
              <a:grpFill/>
              <a:ln w="9525" cap="flat">
                <a:noFill/>
                <a:prstDash val="solid"/>
                <a:miter/>
              </a:ln>
            </p:spPr>
            <p:txBody>
              <a:bodyPr rtlCol="0" anchor="ctr"/>
              <a:lstStyle/>
              <a:p>
                <a:pPr algn="ctr"/>
                <a:endParaRPr lang="en-IN" b="1" dirty="0">
                  <a:latin typeface="Microsoft New Tai Lue" panose="020B0502040204020203" pitchFamily="34" charset="0"/>
                  <a:ea typeface="Avenir Heavy" charset="0"/>
                  <a:cs typeface="Microsoft New Tai Lue" panose="020B0502040204020203" pitchFamily="34" charset="0"/>
                </a:endParaRPr>
              </a:p>
            </p:txBody>
          </p:sp>
          <p:sp>
            <p:nvSpPr>
              <p:cNvPr id="170" name="Freeform: Shape 160">
                <a:extLst>
                  <a:ext uri="{FF2B5EF4-FFF2-40B4-BE49-F238E27FC236}">
                    <a16:creationId xmlns:a16="http://schemas.microsoft.com/office/drawing/2014/main" id="{8674D766-398A-4B97-AE8C-38C1863C0BC4}"/>
                  </a:ext>
                </a:extLst>
              </p:cNvPr>
              <p:cNvSpPr/>
              <p:nvPr/>
            </p:nvSpPr>
            <p:spPr>
              <a:xfrm>
                <a:off x="847677" y="3113653"/>
                <a:ext cx="66675" cy="66675"/>
              </a:xfrm>
              <a:custGeom>
                <a:avLst/>
                <a:gdLst>
                  <a:gd name="connsiteX0" fmla="*/ 26194 w 66675"/>
                  <a:gd name="connsiteY0" fmla="*/ 26194 h 66675"/>
                  <a:gd name="connsiteX1" fmla="*/ 26194 w 66675"/>
                  <a:gd name="connsiteY1" fmla="*/ 45244 h 66675"/>
                  <a:gd name="connsiteX2" fmla="*/ 45253 w 66675"/>
                  <a:gd name="connsiteY2" fmla="*/ 45244 h 66675"/>
                  <a:gd name="connsiteX3" fmla="*/ 45244 w 66675"/>
                  <a:gd name="connsiteY3" fmla="*/ 26194 h 66675"/>
                  <a:gd name="connsiteX4" fmla="*/ 26194 w 66675"/>
                  <a:gd name="connsiteY4" fmla="*/ 26194 h 66675"/>
                  <a:gd name="connsiteX5" fmla="*/ 45244 w 66675"/>
                  <a:gd name="connsiteY5" fmla="*/ 64294 h 66675"/>
                  <a:gd name="connsiteX6" fmla="*/ 26194 w 66675"/>
                  <a:gd name="connsiteY6" fmla="*/ 64294 h 66675"/>
                  <a:gd name="connsiteX7" fmla="*/ 7144 w 66675"/>
                  <a:gd name="connsiteY7" fmla="*/ 45244 h 66675"/>
                  <a:gd name="connsiteX8" fmla="*/ 7144 w 66675"/>
                  <a:gd name="connsiteY8" fmla="*/ 26194 h 66675"/>
                  <a:gd name="connsiteX9" fmla="*/ 26194 w 66675"/>
                  <a:gd name="connsiteY9" fmla="*/ 7144 h 66675"/>
                  <a:gd name="connsiteX10" fmla="*/ 45244 w 66675"/>
                  <a:gd name="connsiteY10" fmla="*/ 7144 h 66675"/>
                  <a:gd name="connsiteX11" fmla="*/ 64294 w 66675"/>
                  <a:gd name="connsiteY11" fmla="*/ 26194 h 66675"/>
                  <a:gd name="connsiteX12" fmla="*/ 64294 w 66675"/>
                  <a:gd name="connsiteY12" fmla="*/ 45244 h 66675"/>
                  <a:gd name="connsiteX13" fmla="*/ 45244 w 66675"/>
                  <a:gd name="connsiteY13" fmla="*/ 64294 h 66675"/>
                  <a:gd name="connsiteX14" fmla="*/ 45244 w 66675"/>
                  <a:gd name="connsiteY14"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66675">
                    <a:moveTo>
                      <a:pt x="26194" y="26194"/>
                    </a:moveTo>
                    <a:lnTo>
                      <a:pt x="26194" y="45244"/>
                    </a:lnTo>
                    <a:lnTo>
                      <a:pt x="45253" y="45244"/>
                    </a:lnTo>
                    <a:lnTo>
                      <a:pt x="45244" y="26194"/>
                    </a:lnTo>
                    <a:lnTo>
                      <a:pt x="26194" y="26194"/>
                    </a:lnTo>
                    <a:close/>
                    <a:moveTo>
                      <a:pt x="45244" y="64294"/>
                    </a:moveTo>
                    <a:lnTo>
                      <a:pt x="26194" y="64294"/>
                    </a:lnTo>
                    <a:cubicBezTo>
                      <a:pt x="15688" y="64294"/>
                      <a:pt x="7144" y="55750"/>
                      <a:pt x="7144" y="45244"/>
                    </a:cubicBezTo>
                    <a:lnTo>
                      <a:pt x="7144" y="26194"/>
                    </a:lnTo>
                    <a:cubicBezTo>
                      <a:pt x="7144" y="15688"/>
                      <a:pt x="15688" y="7144"/>
                      <a:pt x="26194" y="7144"/>
                    </a:cubicBezTo>
                    <a:lnTo>
                      <a:pt x="45244" y="7144"/>
                    </a:lnTo>
                    <a:cubicBezTo>
                      <a:pt x="55750" y="7144"/>
                      <a:pt x="64294" y="15688"/>
                      <a:pt x="64294" y="26194"/>
                    </a:cubicBezTo>
                    <a:lnTo>
                      <a:pt x="64294" y="45244"/>
                    </a:lnTo>
                    <a:cubicBezTo>
                      <a:pt x="64294" y="55750"/>
                      <a:pt x="55750" y="64294"/>
                      <a:pt x="45244" y="64294"/>
                    </a:cubicBezTo>
                    <a:lnTo>
                      <a:pt x="45244" y="64294"/>
                    </a:lnTo>
                    <a:close/>
                  </a:path>
                </a:pathLst>
              </a:custGeom>
              <a:grpFill/>
              <a:ln w="9525" cap="flat">
                <a:noFill/>
                <a:prstDash val="solid"/>
                <a:miter/>
              </a:ln>
            </p:spPr>
            <p:txBody>
              <a:bodyPr rtlCol="0" anchor="ctr"/>
              <a:lstStyle/>
              <a:p>
                <a:pPr algn="ctr"/>
                <a:endParaRPr lang="en-IN" b="1" dirty="0">
                  <a:latin typeface="Microsoft New Tai Lue" panose="020B0502040204020203" pitchFamily="34" charset="0"/>
                  <a:ea typeface="Avenir Heavy" charset="0"/>
                  <a:cs typeface="Microsoft New Tai Lue" panose="020B0502040204020203" pitchFamily="34" charset="0"/>
                </a:endParaRPr>
              </a:p>
            </p:txBody>
          </p:sp>
          <p:sp>
            <p:nvSpPr>
              <p:cNvPr id="172" name="Freeform: Shape 162">
                <a:extLst>
                  <a:ext uri="{FF2B5EF4-FFF2-40B4-BE49-F238E27FC236}">
                    <a16:creationId xmlns:a16="http://schemas.microsoft.com/office/drawing/2014/main" id="{C0DBFDD8-DB2A-4860-8F28-C9B2429BA832}"/>
                  </a:ext>
                </a:extLst>
              </p:cNvPr>
              <p:cNvSpPr/>
              <p:nvPr/>
            </p:nvSpPr>
            <p:spPr>
              <a:xfrm>
                <a:off x="771477" y="3189853"/>
                <a:ext cx="66675" cy="66675"/>
              </a:xfrm>
              <a:custGeom>
                <a:avLst/>
                <a:gdLst>
                  <a:gd name="connsiteX0" fmla="*/ 26194 w 66675"/>
                  <a:gd name="connsiteY0" fmla="*/ 26194 h 66675"/>
                  <a:gd name="connsiteX1" fmla="*/ 26194 w 66675"/>
                  <a:gd name="connsiteY1" fmla="*/ 45244 h 66675"/>
                  <a:gd name="connsiteX2" fmla="*/ 45253 w 66675"/>
                  <a:gd name="connsiteY2" fmla="*/ 45244 h 66675"/>
                  <a:gd name="connsiteX3" fmla="*/ 45244 w 66675"/>
                  <a:gd name="connsiteY3" fmla="*/ 26194 h 66675"/>
                  <a:gd name="connsiteX4" fmla="*/ 26194 w 66675"/>
                  <a:gd name="connsiteY4" fmla="*/ 26194 h 66675"/>
                  <a:gd name="connsiteX5" fmla="*/ 45244 w 66675"/>
                  <a:gd name="connsiteY5" fmla="*/ 64294 h 66675"/>
                  <a:gd name="connsiteX6" fmla="*/ 26194 w 66675"/>
                  <a:gd name="connsiteY6" fmla="*/ 64294 h 66675"/>
                  <a:gd name="connsiteX7" fmla="*/ 7144 w 66675"/>
                  <a:gd name="connsiteY7" fmla="*/ 45244 h 66675"/>
                  <a:gd name="connsiteX8" fmla="*/ 7144 w 66675"/>
                  <a:gd name="connsiteY8" fmla="*/ 26194 h 66675"/>
                  <a:gd name="connsiteX9" fmla="*/ 26194 w 66675"/>
                  <a:gd name="connsiteY9" fmla="*/ 7144 h 66675"/>
                  <a:gd name="connsiteX10" fmla="*/ 45244 w 66675"/>
                  <a:gd name="connsiteY10" fmla="*/ 7144 h 66675"/>
                  <a:gd name="connsiteX11" fmla="*/ 64294 w 66675"/>
                  <a:gd name="connsiteY11" fmla="*/ 26194 h 66675"/>
                  <a:gd name="connsiteX12" fmla="*/ 64294 w 66675"/>
                  <a:gd name="connsiteY12" fmla="*/ 45244 h 66675"/>
                  <a:gd name="connsiteX13" fmla="*/ 45244 w 66675"/>
                  <a:gd name="connsiteY13" fmla="*/ 64294 h 66675"/>
                  <a:gd name="connsiteX14" fmla="*/ 45244 w 66675"/>
                  <a:gd name="connsiteY14"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66675">
                    <a:moveTo>
                      <a:pt x="26194" y="26194"/>
                    </a:moveTo>
                    <a:lnTo>
                      <a:pt x="26194" y="45244"/>
                    </a:lnTo>
                    <a:lnTo>
                      <a:pt x="45253" y="45244"/>
                    </a:lnTo>
                    <a:lnTo>
                      <a:pt x="45244" y="26194"/>
                    </a:lnTo>
                    <a:lnTo>
                      <a:pt x="26194" y="26194"/>
                    </a:lnTo>
                    <a:close/>
                    <a:moveTo>
                      <a:pt x="45244" y="64294"/>
                    </a:moveTo>
                    <a:lnTo>
                      <a:pt x="26194" y="64294"/>
                    </a:lnTo>
                    <a:cubicBezTo>
                      <a:pt x="15688" y="64294"/>
                      <a:pt x="7144" y="55750"/>
                      <a:pt x="7144" y="45244"/>
                    </a:cubicBezTo>
                    <a:lnTo>
                      <a:pt x="7144" y="26194"/>
                    </a:lnTo>
                    <a:cubicBezTo>
                      <a:pt x="7144" y="15688"/>
                      <a:pt x="15688" y="7144"/>
                      <a:pt x="26194" y="7144"/>
                    </a:cubicBezTo>
                    <a:lnTo>
                      <a:pt x="45244" y="7144"/>
                    </a:lnTo>
                    <a:cubicBezTo>
                      <a:pt x="55750" y="7144"/>
                      <a:pt x="64294" y="15688"/>
                      <a:pt x="64294" y="26194"/>
                    </a:cubicBezTo>
                    <a:lnTo>
                      <a:pt x="64294" y="45244"/>
                    </a:lnTo>
                    <a:cubicBezTo>
                      <a:pt x="64294" y="55750"/>
                      <a:pt x="55750" y="64294"/>
                      <a:pt x="45244" y="64294"/>
                    </a:cubicBezTo>
                    <a:lnTo>
                      <a:pt x="45244" y="64294"/>
                    </a:lnTo>
                    <a:close/>
                  </a:path>
                </a:pathLst>
              </a:custGeom>
              <a:grpFill/>
              <a:ln w="9525" cap="flat">
                <a:noFill/>
                <a:prstDash val="solid"/>
                <a:miter/>
              </a:ln>
            </p:spPr>
            <p:txBody>
              <a:bodyPr rtlCol="0" anchor="ctr"/>
              <a:lstStyle/>
              <a:p>
                <a:pPr algn="ctr"/>
                <a:endParaRPr lang="en-IN" b="1" dirty="0">
                  <a:latin typeface="Microsoft New Tai Lue" panose="020B0502040204020203" pitchFamily="34" charset="0"/>
                  <a:ea typeface="Avenir Heavy" charset="0"/>
                  <a:cs typeface="Microsoft New Tai Lue" panose="020B0502040204020203" pitchFamily="34" charset="0"/>
                </a:endParaRPr>
              </a:p>
            </p:txBody>
          </p:sp>
          <p:sp>
            <p:nvSpPr>
              <p:cNvPr id="173" name="Freeform: Shape 163">
                <a:extLst>
                  <a:ext uri="{FF2B5EF4-FFF2-40B4-BE49-F238E27FC236}">
                    <a16:creationId xmlns:a16="http://schemas.microsoft.com/office/drawing/2014/main" id="{B84DA435-F6EB-4941-8766-5841EBB8EBF8}"/>
                  </a:ext>
                </a:extLst>
              </p:cNvPr>
              <p:cNvSpPr/>
              <p:nvPr/>
            </p:nvSpPr>
            <p:spPr>
              <a:xfrm>
                <a:off x="847677" y="3189853"/>
                <a:ext cx="66675" cy="66675"/>
              </a:xfrm>
              <a:custGeom>
                <a:avLst/>
                <a:gdLst>
                  <a:gd name="connsiteX0" fmla="*/ 26194 w 66675"/>
                  <a:gd name="connsiteY0" fmla="*/ 26194 h 66675"/>
                  <a:gd name="connsiteX1" fmla="*/ 26194 w 66675"/>
                  <a:gd name="connsiteY1" fmla="*/ 45244 h 66675"/>
                  <a:gd name="connsiteX2" fmla="*/ 45253 w 66675"/>
                  <a:gd name="connsiteY2" fmla="*/ 45244 h 66675"/>
                  <a:gd name="connsiteX3" fmla="*/ 45244 w 66675"/>
                  <a:gd name="connsiteY3" fmla="*/ 26194 h 66675"/>
                  <a:gd name="connsiteX4" fmla="*/ 26194 w 66675"/>
                  <a:gd name="connsiteY4" fmla="*/ 26194 h 66675"/>
                  <a:gd name="connsiteX5" fmla="*/ 45244 w 66675"/>
                  <a:gd name="connsiteY5" fmla="*/ 64294 h 66675"/>
                  <a:gd name="connsiteX6" fmla="*/ 26194 w 66675"/>
                  <a:gd name="connsiteY6" fmla="*/ 64294 h 66675"/>
                  <a:gd name="connsiteX7" fmla="*/ 7144 w 66675"/>
                  <a:gd name="connsiteY7" fmla="*/ 45244 h 66675"/>
                  <a:gd name="connsiteX8" fmla="*/ 7144 w 66675"/>
                  <a:gd name="connsiteY8" fmla="*/ 26194 h 66675"/>
                  <a:gd name="connsiteX9" fmla="*/ 26194 w 66675"/>
                  <a:gd name="connsiteY9" fmla="*/ 7144 h 66675"/>
                  <a:gd name="connsiteX10" fmla="*/ 45244 w 66675"/>
                  <a:gd name="connsiteY10" fmla="*/ 7144 h 66675"/>
                  <a:gd name="connsiteX11" fmla="*/ 64294 w 66675"/>
                  <a:gd name="connsiteY11" fmla="*/ 26194 h 66675"/>
                  <a:gd name="connsiteX12" fmla="*/ 64294 w 66675"/>
                  <a:gd name="connsiteY12" fmla="*/ 45244 h 66675"/>
                  <a:gd name="connsiteX13" fmla="*/ 45244 w 66675"/>
                  <a:gd name="connsiteY13" fmla="*/ 64294 h 66675"/>
                  <a:gd name="connsiteX14" fmla="*/ 45244 w 66675"/>
                  <a:gd name="connsiteY14"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66675">
                    <a:moveTo>
                      <a:pt x="26194" y="26194"/>
                    </a:moveTo>
                    <a:lnTo>
                      <a:pt x="26194" y="45244"/>
                    </a:lnTo>
                    <a:lnTo>
                      <a:pt x="45253" y="45244"/>
                    </a:lnTo>
                    <a:lnTo>
                      <a:pt x="45244" y="26194"/>
                    </a:lnTo>
                    <a:lnTo>
                      <a:pt x="26194" y="26194"/>
                    </a:lnTo>
                    <a:close/>
                    <a:moveTo>
                      <a:pt x="45244" y="64294"/>
                    </a:moveTo>
                    <a:lnTo>
                      <a:pt x="26194" y="64294"/>
                    </a:lnTo>
                    <a:cubicBezTo>
                      <a:pt x="15688" y="64294"/>
                      <a:pt x="7144" y="55750"/>
                      <a:pt x="7144" y="45244"/>
                    </a:cubicBezTo>
                    <a:lnTo>
                      <a:pt x="7144" y="26194"/>
                    </a:lnTo>
                    <a:cubicBezTo>
                      <a:pt x="7144" y="15688"/>
                      <a:pt x="15688" y="7144"/>
                      <a:pt x="26194" y="7144"/>
                    </a:cubicBezTo>
                    <a:lnTo>
                      <a:pt x="45244" y="7144"/>
                    </a:lnTo>
                    <a:cubicBezTo>
                      <a:pt x="55750" y="7144"/>
                      <a:pt x="64294" y="15688"/>
                      <a:pt x="64294" y="26194"/>
                    </a:cubicBezTo>
                    <a:lnTo>
                      <a:pt x="64294" y="45244"/>
                    </a:lnTo>
                    <a:cubicBezTo>
                      <a:pt x="64294" y="55750"/>
                      <a:pt x="55750" y="64294"/>
                      <a:pt x="45244" y="64294"/>
                    </a:cubicBezTo>
                    <a:lnTo>
                      <a:pt x="45244" y="64294"/>
                    </a:lnTo>
                    <a:close/>
                  </a:path>
                </a:pathLst>
              </a:custGeom>
              <a:grpFill/>
              <a:ln w="9525" cap="flat">
                <a:noFill/>
                <a:prstDash val="solid"/>
                <a:miter/>
              </a:ln>
            </p:spPr>
            <p:txBody>
              <a:bodyPr rtlCol="0" anchor="ctr"/>
              <a:lstStyle/>
              <a:p>
                <a:pPr algn="ctr"/>
                <a:endParaRPr lang="en-IN" b="1" dirty="0">
                  <a:latin typeface="Microsoft New Tai Lue" panose="020B0502040204020203" pitchFamily="34" charset="0"/>
                  <a:ea typeface="Avenir Heavy" charset="0"/>
                  <a:cs typeface="Microsoft New Tai Lue" panose="020B0502040204020203" pitchFamily="34" charset="0"/>
                </a:endParaRPr>
              </a:p>
            </p:txBody>
          </p:sp>
          <p:sp>
            <p:nvSpPr>
              <p:cNvPr id="175" name="Freeform: Shape 165">
                <a:extLst>
                  <a:ext uri="{FF2B5EF4-FFF2-40B4-BE49-F238E27FC236}">
                    <a16:creationId xmlns:a16="http://schemas.microsoft.com/office/drawing/2014/main" id="{075186B2-8AE7-4715-9CF8-57D8ADA7A982}"/>
                  </a:ext>
                </a:extLst>
              </p:cNvPr>
              <p:cNvSpPr/>
              <p:nvPr/>
            </p:nvSpPr>
            <p:spPr>
              <a:xfrm>
                <a:off x="771477" y="3266053"/>
                <a:ext cx="66675" cy="66675"/>
              </a:xfrm>
              <a:custGeom>
                <a:avLst/>
                <a:gdLst>
                  <a:gd name="connsiteX0" fmla="*/ 26194 w 66675"/>
                  <a:gd name="connsiteY0" fmla="*/ 26194 h 66675"/>
                  <a:gd name="connsiteX1" fmla="*/ 26194 w 66675"/>
                  <a:gd name="connsiteY1" fmla="*/ 45244 h 66675"/>
                  <a:gd name="connsiteX2" fmla="*/ 45253 w 66675"/>
                  <a:gd name="connsiteY2" fmla="*/ 45244 h 66675"/>
                  <a:gd name="connsiteX3" fmla="*/ 45244 w 66675"/>
                  <a:gd name="connsiteY3" fmla="*/ 26194 h 66675"/>
                  <a:gd name="connsiteX4" fmla="*/ 26194 w 66675"/>
                  <a:gd name="connsiteY4" fmla="*/ 26194 h 66675"/>
                  <a:gd name="connsiteX5" fmla="*/ 45244 w 66675"/>
                  <a:gd name="connsiteY5" fmla="*/ 64294 h 66675"/>
                  <a:gd name="connsiteX6" fmla="*/ 26194 w 66675"/>
                  <a:gd name="connsiteY6" fmla="*/ 64294 h 66675"/>
                  <a:gd name="connsiteX7" fmla="*/ 7144 w 66675"/>
                  <a:gd name="connsiteY7" fmla="*/ 45244 h 66675"/>
                  <a:gd name="connsiteX8" fmla="*/ 7144 w 66675"/>
                  <a:gd name="connsiteY8" fmla="*/ 26194 h 66675"/>
                  <a:gd name="connsiteX9" fmla="*/ 26194 w 66675"/>
                  <a:gd name="connsiteY9" fmla="*/ 7144 h 66675"/>
                  <a:gd name="connsiteX10" fmla="*/ 45244 w 66675"/>
                  <a:gd name="connsiteY10" fmla="*/ 7144 h 66675"/>
                  <a:gd name="connsiteX11" fmla="*/ 64294 w 66675"/>
                  <a:gd name="connsiteY11" fmla="*/ 26194 h 66675"/>
                  <a:gd name="connsiteX12" fmla="*/ 64294 w 66675"/>
                  <a:gd name="connsiteY12" fmla="*/ 45244 h 66675"/>
                  <a:gd name="connsiteX13" fmla="*/ 45244 w 66675"/>
                  <a:gd name="connsiteY13" fmla="*/ 64294 h 66675"/>
                  <a:gd name="connsiteX14" fmla="*/ 45244 w 66675"/>
                  <a:gd name="connsiteY14"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66675">
                    <a:moveTo>
                      <a:pt x="26194" y="26194"/>
                    </a:moveTo>
                    <a:lnTo>
                      <a:pt x="26194" y="45244"/>
                    </a:lnTo>
                    <a:lnTo>
                      <a:pt x="45253" y="45244"/>
                    </a:lnTo>
                    <a:lnTo>
                      <a:pt x="45244" y="26194"/>
                    </a:lnTo>
                    <a:lnTo>
                      <a:pt x="26194" y="26194"/>
                    </a:lnTo>
                    <a:close/>
                    <a:moveTo>
                      <a:pt x="45244" y="64294"/>
                    </a:moveTo>
                    <a:lnTo>
                      <a:pt x="26194" y="64294"/>
                    </a:lnTo>
                    <a:cubicBezTo>
                      <a:pt x="15688" y="64294"/>
                      <a:pt x="7144" y="55750"/>
                      <a:pt x="7144" y="45244"/>
                    </a:cubicBezTo>
                    <a:lnTo>
                      <a:pt x="7144" y="26194"/>
                    </a:lnTo>
                    <a:cubicBezTo>
                      <a:pt x="7144" y="15688"/>
                      <a:pt x="15688" y="7144"/>
                      <a:pt x="26194" y="7144"/>
                    </a:cubicBezTo>
                    <a:lnTo>
                      <a:pt x="45244" y="7144"/>
                    </a:lnTo>
                    <a:cubicBezTo>
                      <a:pt x="55750" y="7144"/>
                      <a:pt x="64294" y="15688"/>
                      <a:pt x="64294" y="26194"/>
                    </a:cubicBezTo>
                    <a:lnTo>
                      <a:pt x="64294" y="45244"/>
                    </a:lnTo>
                    <a:cubicBezTo>
                      <a:pt x="64294" y="55750"/>
                      <a:pt x="55750" y="64294"/>
                      <a:pt x="45244" y="64294"/>
                    </a:cubicBezTo>
                    <a:lnTo>
                      <a:pt x="45244" y="64294"/>
                    </a:lnTo>
                    <a:close/>
                  </a:path>
                </a:pathLst>
              </a:custGeom>
              <a:grpFill/>
              <a:ln w="9525" cap="flat">
                <a:noFill/>
                <a:prstDash val="solid"/>
                <a:miter/>
              </a:ln>
            </p:spPr>
            <p:txBody>
              <a:bodyPr rtlCol="0" anchor="ctr"/>
              <a:lstStyle/>
              <a:p>
                <a:pPr algn="ctr"/>
                <a:endParaRPr lang="en-IN" b="1" dirty="0">
                  <a:latin typeface="Microsoft New Tai Lue" panose="020B0502040204020203" pitchFamily="34" charset="0"/>
                  <a:ea typeface="Avenir Heavy" charset="0"/>
                  <a:cs typeface="Microsoft New Tai Lue" panose="020B0502040204020203" pitchFamily="34" charset="0"/>
                </a:endParaRPr>
              </a:p>
            </p:txBody>
          </p:sp>
          <p:sp>
            <p:nvSpPr>
              <p:cNvPr id="176" name="Freeform: Shape 166">
                <a:extLst>
                  <a:ext uri="{FF2B5EF4-FFF2-40B4-BE49-F238E27FC236}">
                    <a16:creationId xmlns:a16="http://schemas.microsoft.com/office/drawing/2014/main" id="{3FAA6428-E666-4273-8F22-ECDD06294D01}"/>
                  </a:ext>
                </a:extLst>
              </p:cNvPr>
              <p:cNvSpPr/>
              <p:nvPr/>
            </p:nvSpPr>
            <p:spPr>
              <a:xfrm>
                <a:off x="847677" y="3266053"/>
                <a:ext cx="66675" cy="66675"/>
              </a:xfrm>
              <a:custGeom>
                <a:avLst/>
                <a:gdLst>
                  <a:gd name="connsiteX0" fmla="*/ 26194 w 66675"/>
                  <a:gd name="connsiteY0" fmla="*/ 26194 h 66675"/>
                  <a:gd name="connsiteX1" fmla="*/ 26194 w 66675"/>
                  <a:gd name="connsiteY1" fmla="*/ 45244 h 66675"/>
                  <a:gd name="connsiteX2" fmla="*/ 45253 w 66675"/>
                  <a:gd name="connsiteY2" fmla="*/ 45244 h 66675"/>
                  <a:gd name="connsiteX3" fmla="*/ 45244 w 66675"/>
                  <a:gd name="connsiteY3" fmla="*/ 26194 h 66675"/>
                  <a:gd name="connsiteX4" fmla="*/ 26194 w 66675"/>
                  <a:gd name="connsiteY4" fmla="*/ 26194 h 66675"/>
                  <a:gd name="connsiteX5" fmla="*/ 45244 w 66675"/>
                  <a:gd name="connsiteY5" fmla="*/ 64294 h 66675"/>
                  <a:gd name="connsiteX6" fmla="*/ 26194 w 66675"/>
                  <a:gd name="connsiteY6" fmla="*/ 64294 h 66675"/>
                  <a:gd name="connsiteX7" fmla="*/ 7144 w 66675"/>
                  <a:gd name="connsiteY7" fmla="*/ 45244 h 66675"/>
                  <a:gd name="connsiteX8" fmla="*/ 7144 w 66675"/>
                  <a:gd name="connsiteY8" fmla="*/ 26194 h 66675"/>
                  <a:gd name="connsiteX9" fmla="*/ 26194 w 66675"/>
                  <a:gd name="connsiteY9" fmla="*/ 7144 h 66675"/>
                  <a:gd name="connsiteX10" fmla="*/ 45244 w 66675"/>
                  <a:gd name="connsiteY10" fmla="*/ 7144 h 66675"/>
                  <a:gd name="connsiteX11" fmla="*/ 64294 w 66675"/>
                  <a:gd name="connsiteY11" fmla="*/ 26194 h 66675"/>
                  <a:gd name="connsiteX12" fmla="*/ 64294 w 66675"/>
                  <a:gd name="connsiteY12" fmla="*/ 45244 h 66675"/>
                  <a:gd name="connsiteX13" fmla="*/ 45244 w 66675"/>
                  <a:gd name="connsiteY13" fmla="*/ 64294 h 66675"/>
                  <a:gd name="connsiteX14" fmla="*/ 45244 w 66675"/>
                  <a:gd name="connsiteY14"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66675">
                    <a:moveTo>
                      <a:pt x="26194" y="26194"/>
                    </a:moveTo>
                    <a:lnTo>
                      <a:pt x="26194" y="45244"/>
                    </a:lnTo>
                    <a:lnTo>
                      <a:pt x="45253" y="45244"/>
                    </a:lnTo>
                    <a:lnTo>
                      <a:pt x="45244" y="26194"/>
                    </a:lnTo>
                    <a:lnTo>
                      <a:pt x="26194" y="26194"/>
                    </a:lnTo>
                    <a:close/>
                    <a:moveTo>
                      <a:pt x="45244" y="64294"/>
                    </a:moveTo>
                    <a:lnTo>
                      <a:pt x="26194" y="64294"/>
                    </a:lnTo>
                    <a:cubicBezTo>
                      <a:pt x="15688" y="64294"/>
                      <a:pt x="7144" y="55750"/>
                      <a:pt x="7144" y="45244"/>
                    </a:cubicBezTo>
                    <a:lnTo>
                      <a:pt x="7144" y="26194"/>
                    </a:lnTo>
                    <a:cubicBezTo>
                      <a:pt x="7144" y="15688"/>
                      <a:pt x="15688" y="7144"/>
                      <a:pt x="26194" y="7144"/>
                    </a:cubicBezTo>
                    <a:lnTo>
                      <a:pt x="45244" y="7144"/>
                    </a:lnTo>
                    <a:cubicBezTo>
                      <a:pt x="55750" y="7144"/>
                      <a:pt x="64294" y="15688"/>
                      <a:pt x="64294" y="26194"/>
                    </a:cubicBezTo>
                    <a:lnTo>
                      <a:pt x="64294" y="45244"/>
                    </a:lnTo>
                    <a:cubicBezTo>
                      <a:pt x="64294" y="55750"/>
                      <a:pt x="55750" y="64294"/>
                      <a:pt x="45244" y="64294"/>
                    </a:cubicBezTo>
                    <a:lnTo>
                      <a:pt x="45244" y="64294"/>
                    </a:lnTo>
                    <a:close/>
                  </a:path>
                </a:pathLst>
              </a:custGeom>
              <a:grpFill/>
              <a:ln w="9525" cap="flat">
                <a:noFill/>
                <a:prstDash val="solid"/>
                <a:miter/>
              </a:ln>
            </p:spPr>
            <p:txBody>
              <a:bodyPr rtlCol="0" anchor="ctr"/>
              <a:lstStyle/>
              <a:p>
                <a:pPr algn="ctr"/>
                <a:endParaRPr lang="en-IN" b="1" dirty="0">
                  <a:latin typeface="Microsoft New Tai Lue" panose="020B0502040204020203" pitchFamily="34" charset="0"/>
                  <a:ea typeface="Avenir Heavy" charset="0"/>
                  <a:cs typeface="Microsoft New Tai Lue" panose="020B0502040204020203" pitchFamily="34" charset="0"/>
                </a:endParaRPr>
              </a:p>
            </p:txBody>
          </p:sp>
          <p:sp>
            <p:nvSpPr>
              <p:cNvPr id="177" name="Freeform: Shape 167">
                <a:extLst>
                  <a:ext uri="{FF2B5EF4-FFF2-40B4-BE49-F238E27FC236}">
                    <a16:creationId xmlns:a16="http://schemas.microsoft.com/office/drawing/2014/main" id="{38648751-98F6-47D9-99AB-7326C7288AF3}"/>
                  </a:ext>
                </a:extLst>
              </p:cNvPr>
              <p:cNvSpPr/>
              <p:nvPr/>
            </p:nvSpPr>
            <p:spPr>
              <a:xfrm>
                <a:off x="923876" y="3266053"/>
                <a:ext cx="66675" cy="66675"/>
              </a:xfrm>
              <a:custGeom>
                <a:avLst/>
                <a:gdLst>
                  <a:gd name="connsiteX0" fmla="*/ 26194 w 66675"/>
                  <a:gd name="connsiteY0" fmla="*/ 26194 h 66675"/>
                  <a:gd name="connsiteX1" fmla="*/ 26194 w 66675"/>
                  <a:gd name="connsiteY1" fmla="*/ 45244 h 66675"/>
                  <a:gd name="connsiteX2" fmla="*/ 45253 w 66675"/>
                  <a:gd name="connsiteY2" fmla="*/ 45244 h 66675"/>
                  <a:gd name="connsiteX3" fmla="*/ 45244 w 66675"/>
                  <a:gd name="connsiteY3" fmla="*/ 26194 h 66675"/>
                  <a:gd name="connsiteX4" fmla="*/ 26194 w 66675"/>
                  <a:gd name="connsiteY4" fmla="*/ 26194 h 66675"/>
                  <a:gd name="connsiteX5" fmla="*/ 45244 w 66675"/>
                  <a:gd name="connsiteY5" fmla="*/ 64294 h 66675"/>
                  <a:gd name="connsiteX6" fmla="*/ 26194 w 66675"/>
                  <a:gd name="connsiteY6" fmla="*/ 64294 h 66675"/>
                  <a:gd name="connsiteX7" fmla="*/ 7144 w 66675"/>
                  <a:gd name="connsiteY7" fmla="*/ 45244 h 66675"/>
                  <a:gd name="connsiteX8" fmla="*/ 7144 w 66675"/>
                  <a:gd name="connsiteY8" fmla="*/ 26194 h 66675"/>
                  <a:gd name="connsiteX9" fmla="*/ 26194 w 66675"/>
                  <a:gd name="connsiteY9" fmla="*/ 7144 h 66675"/>
                  <a:gd name="connsiteX10" fmla="*/ 45244 w 66675"/>
                  <a:gd name="connsiteY10" fmla="*/ 7144 h 66675"/>
                  <a:gd name="connsiteX11" fmla="*/ 64294 w 66675"/>
                  <a:gd name="connsiteY11" fmla="*/ 26194 h 66675"/>
                  <a:gd name="connsiteX12" fmla="*/ 64294 w 66675"/>
                  <a:gd name="connsiteY12" fmla="*/ 45244 h 66675"/>
                  <a:gd name="connsiteX13" fmla="*/ 45244 w 66675"/>
                  <a:gd name="connsiteY13" fmla="*/ 64294 h 66675"/>
                  <a:gd name="connsiteX14" fmla="*/ 45244 w 66675"/>
                  <a:gd name="connsiteY14"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66675">
                    <a:moveTo>
                      <a:pt x="26194" y="26194"/>
                    </a:moveTo>
                    <a:lnTo>
                      <a:pt x="26194" y="45244"/>
                    </a:lnTo>
                    <a:lnTo>
                      <a:pt x="45253" y="45244"/>
                    </a:lnTo>
                    <a:lnTo>
                      <a:pt x="45244" y="26194"/>
                    </a:lnTo>
                    <a:lnTo>
                      <a:pt x="26194" y="26194"/>
                    </a:lnTo>
                    <a:close/>
                    <a:moveTo>
                      <a:pt x="45244" y="64294"/>
                    </a:moveTo>
                    <a:lnTo>
                      <a:pt x="26194" y="64294"/>
                    </a:lnTo>
                    <a:cubicBezTo>
                      <a:pt x="15688" y="64294"/>
                      <a:pt x="7144" y="55750"/>
                      <a:pt x="7144" y="45244"/>
                    </a:cubicBezTo>
                    <a:lnTo>
                      <a:pt x="7144" y="26194"/>
                    </a:lnTo>
                    <a:cubicBezTo>
                      <a:pt x="7144" y="15688"/>
                      <a:pt x="15688" y="7144"/>
                      <a:pt x="26194" y="7144"/>
                    </a:cubicBezTo>
                    <a:lnTo>
                      <a:pt x="45244" y="7144"/>
                    </a:lnTo>
                    <a:cubicBezTo>
                      <a:pt x="55750" y="7144"/>
                      <a:pt x="64294" y="15688"/>
                      <a:pt x="64294" y="26194"/>
                    </a:cubicBezTo>
                    <a:lnTo>
                      <a:pt x="64294" y="45244"/>
                    </a:lnTo>
                    <a:cubicBezTo>
                      <a:pt x="64294" y="55750"/>
                      <a:pt x="55750" y="64294"/>
                      <a:pt x="45244" y="64294"/>
                    </a:cubicBezTo>
                    <a:lnTo>
                      <a:pt x="45244" y="64294"/>
                    </a:lnTo>
                    <a:close/>
                  </a:path>
                </a:pathLst>
              </a:custGeom>
              <a:grpFill/>
              <a:ln w="9525" cap="flat">
                <a:noFill/>
                <a:prstDash val="solid"/>
                <a:miter/>
              </a:ln>
            </p:spPr>
            <p:txBody>
              <a:bodyPr rtlCol="0" anchor="ctr"/>
              <a:lstStyle/>
              <a:p>
                <a:pPr algn="ctr"/>
                <a:endParaRPr lang="en-IN" b="1" dirty="0">
                  <a:latin typeface="Microsoft New Tai Lue" panose="020B0502040204020203" pitchFamily="34" charset="0"/>
                  <a:ea typeface="Avenir Heavy" charset="0"/>
                  <a:cs typeface="Microsoft New Tai Lue" panose="020B0502040204020203" pitchFamily="34" charset="0"/>
                </a:endParaRPr>
              </a:p>
            </p:txBody>
          </p:sp>
          <p:sp>
            <p:nvSpPr>
              <p:cNvPr id="178" name="Freeform: Shape 168">
                <a:extLst>
                  <a:ext uri="{FF2B5EF4-FFF2-40B4-BE49-F238E27FC236}">
                    <a16:creationId xmlns:a16="http://schemas.microsoft.com/office/drawing/2014/main" id="{3454B180-9904-40F5-B635-8734C84B41F6}"/>
                  </a:ext>
                </a:extLst>
              </p:cNvPr>
              <p:cNvSpPr/>
              <p:nvPr/>
            </p:nvSpPr>
            <p:spPr>
              <a:xfrm>
                <a:off x="771477" y="3342253"/>
                <a:ext cx="85725" cy="104775"/>
              </a:xfrm>
              <a:custGeom>
                <a:avLst/>
                <a:gdLst>
                  <a:gd name="connsiteX0" fmla="*/ 45244 w 85725"/>
                  <a:gd name="connsiteY0" fmla="*/ 26194 h 104775"/>
                  <a:gd name="connsiteX1" fmla="*/ 26194 w 85725"/>
                  <a:gd name="connsiteY1" fmla="*/ 54769 h 104775"/>
                  <a:gd name="connsiteX2" fmla="*/ 45244 w 85725"/>
                  <a:gd name="connsiteY2" fmla="*/ 83344 h 104775"/>
                  <a:gd name="connsiteX3" fmla="*/ 64294 w 85725"/>
                  <a:gd name="connsiteY3" fmla="*/ 54769 h 104775"/>
                  <a:gd name="connsiteX4" fmla="*/ 45244 w 85725"/>
                  <a:gd name="connsiteY4" fmla="*/ 26194 h 104775"/>
                  <a:gd name="connsiteX5" fmla="*/ 45244 w 85725"/>
                  <a:gd name="connsiteY5" fmla="*/ 102394 h 104775"/>
                  <a:gd name="connsiteX6" fmla="*/ 7144 w 85725"/>
                  <a:gd name="connsiteY6" fmla="*/ 54769 h 104775"/>
                  <a:gd name="connsiteX7" fmla="*/ 45244 w 85725"/>
                  <a:gd name="connsiteY7" fmla="*/ 7144 h 104775"/>
                  <a:gd name="connsiteX8" fmla="*/ 83344 w 85725"/>
                  <a:gd name="connsiteY8" fmla="*/ 54769 h 104775"/>
                  <a:gd name="connsiteX9" fmla="*/ 45244 w 85725"/>
                  <a:gd name="connsiteY9" fmla="*/ 10239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104775">
                    <a:moveTo>
                      <a:pt x="45244" y="26194"/>
                    </a:moveTo>
                    <a:cubicBezTo>
                      <a:pt x="34919" y="26194"/>
                      <a:pt x="26194" y="39281"/>
                      <a:pt x="26194" y="54769"/>
                    </a:cubicBezTo>
                    <a:cubicBezTo>
                      <a:pt x="26194" y="70256"/>
                      <a:pt x="34919" y="83344"/>
                      <a:pt x="45244" y="83344"/>
                    </a:cubicBezTo>
                    <a:cubicBezTo>
                      <a:pt x="55569" y="83344"/>
                      <a:pt x="64294" y="70256"/>
                      <a:pt x="64294" y="54769"/>
                    </a:cubicBezTo>
                    <a:cubicBezTo>
                      <a:pt x="64294" y="39281"/>
                      <a:pt x="55569" y="26194"/>
                      <a:pt x="45244" y="26194"/>
                    </a:cubicBezTo>
                    <a:moveTo>
                      <a:pt x="45244" y="102394"/>
                    </a:moveTo>
                    <a:cubicBezTo>
                      <a:pt x="24232" y="102394"/>
                      <a:pt x="7144" y="81029"/>
                      <a:pt x="7144" y="54769"/>
                    </a:cubicBezTo>
                    <a:cubicBezTo>
                      <a:pt x="7144" y="28508"/>
                      <a:pt x="24232" y="7144"/>
                      <a:pt x="45244" y="7144"/>
                    </a:cubicBezTo>
                    <a:cubicBezTo>
                      <a:pt x="66256" y="7144"/>
                      <a:pt x="83344" y="28508"/>
                      <a:pt x="83344" y="54769"/>
                    </a:cubicBezTo>
                    <a:cubicBezTo>
                      <a:pt x="83344" y="81029"/>
                      <a:pt x="66256" y="102394"/>
                      <a:pt x="45244" y="102394"/>
                    </a:cubicBezTo>
                  </a:path>
                </a:pathLst>
              </a:custGeom>
              <a:grpFill/>
              <a:ln w="9525" cap="flat">
                <a:noFill/>
                <a:prstDash val="solid"/>
                <a:miter/>
              </a:ln>
            </p:spPr>
            <p:txBody>
              <a:bodyPr rtlCol="0" anchor="ctr"/>
              <a:lstStyle/>
              <a:p>
                <a:pPr algn="ctr"/>
                <a:endParaRPr lang="en-IN" b="1" dirty="0">
                  <a:latin typeface="Microsoft New Tai Lue" panose="020B0502040204020203" pitchFamily="34" charset="0"/>
                  <a:ea typeface="Avenir Heavy" charset="0"/>
                  <a:cs typeface="Microsoft New Tai Lue" panose="020B0502040204020203" pitchFamily="34" charset="0"/>
                </a:endParaRPr>
              </a:p>
            </p:txBody>
          </p:sp>
          <p:sp>
            <p:nvSpPr>
              <p:cNvPr id="181" name="Freeform: Shape 171">
                <a:extLst>
                  <a:ext uri="{FF2B5EF4-FFF2-40B4-BE49-F238E27FC236}">
                    <a16:creationId xmlns:a16="http://schemas.microsoft.com/office/drawing/2014/main" id="{8B4F28EF-5597-4B67-9775-3320B616BBA9}"/>
                  </a:ext>
                </a:extLst>
              </p:cNvPr>
              <p:cNvSpPr/>
              <p:nvPr/>
            </p:nvSpPr>
            <p:spPr>
              <a:xfrm>
                <a:off x="828625" y="2980308"/>
                <a:ext cx="104775" cy="85725"/>
              </a:xfrm>
              <a:custGeom>
                <a:avLst/>
                <a:gdLst>
                  <a:gd name="connsiteX0" fmla="*/ 45246 w 104775"/>
                  <a:gd name="connsiteY0" fmla="*/ 83339 h 85725"/>
                  <a:gd name="connsiteX1" fmla="*/ 38512 w 104775"/>
                  <a:gd name="connsiteY1" fmla="*/ 80548 h 85725"/>
                  <a:gd name="connsiteX2" fmla="*/ 9937 w 104775"/>
                  <a:gd name="connsiteY2" fmla="*/ 51973 h 85725"/>
                  <a:gd name="connsiteX3" fmla="*/ 9937 w 104775"/>
                  <a:gd name="connsiteY3" fmla="*/ 38505 h 85725"/>
                  <a:gd name="connsiteX4" fmla="*/ 23405 w 104775"/>
                  <a:gd name="connsiteY4" fmla="*/ 38505 h 85725"/>
                  <a:gd name="connsiteX5" fmla="*/ 44608 w 104775"/>
                  <a:gd name="connsiteY5" fmla="*/ 59707 h 85725"/>
                  <a:gd name="connsiteX6" fmla="*/ 85556 w 104775"/>
                  <a:gd name="connsiteY6" fmla="*/ 10568 h 85725"/>
                  <a:gd name="connsiteX7" fmla="*/ 98967 w 104775"/>
                  <a:gd name="connsiteY7" fmla="*/ 9349 h 85725"/>
                  <a:gd name="connsiteX8" fmla="*/ 100186 w 104775"/>
                  <a:gd name="connsiteY8" fmla="*/ 22760 h 85725"/>
                  <a:gd name="connsiteX9" fmla="*/ 52561 w 104775"/>
                  <a:gd name="connsiteY9" fmla="*/ 79910 h 85725"/>
                  <a:gd name="connsiteX10" fmla="*/ 45675 w 104775"/>
                  <a:gd name="connsiteY10" fmla="*/ 83329 h 85725"/>
                  <a:gd name="connsiteX11" fmla="*/ 45246 w 104775"/>
                  <a:gd name="connsiteY11" fmla="*/ 8333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85725">
                    <a:moveTo>
                      <a:pt x="45246" y="83339"/>
                    </a:moveTo>
                    <a:cubicBezTo>
                      <a:pt x="42722" y="83339"/>
                      <a:pt x="40303" y="82339"/>
                      <a:pt x="38512" y="80548"/>
                    </a:cubicBezTo>
                    <a:lnTo>
                      <a:pt x="9937" y="51973"/>
                    </a:lnTo>
                    <a:cubicBezTo>
                      <a:pt x="6213" y="48249"/>
                      <a:pt x="6213" y="42229"/>
                      <a:pt x="9937" y="38505"/>
                    </a:cubicBezTo>
                    <a:cubicBezTo>
                      <a:pt x="13661" y="34780"/>
                      <a:pt x="19681" y="34780"/>
                      <a:pt x="23405" y="38505"/>
                    </a:cubicBezTo>
                    <a:lnTo>
                      <a:pt x="44608" y="59707"/>
                    </a:lnTo>
                    <a:lnTo>
                      <a:pt x="85556" y="10568"/>
                    </a:lnTo>
                    <a:cubicBezTo>
                      <a:pt x="88918" y="6529"/>
                      <a:pt x="94929" y="5986"/>
                      <a:pt x="98967" y="9349"/>
                    </a:cubicBezTo>
                    <a:cubicBezTo>
                      <a:pt x="103006" y="12711"/>
                      <a:pt x="103558" y="18721"/>
                      <a:pt x="100186" y="22760"/>
                    </a:cubicBezTo>
                    <a:lnTo>
                      <a:pt x="52561" y="79910"/>
                    </a:lnTo>
                    <a:cubicBezTo>
                      <a:pt x="50847" y="81967"/>
                      <a:pt x="48351" y="83206"/>
                      <a:pt x="45675" y="83329"/>
                    </a:cubicBezTo>
                    <a:cubicBezTo>
                      <a:pt x="45532" y="83339"/>
                      <a:pt x="45389" y="83339"/>
                      <a:pt x="45246" y="83339"/>
                    </a:cubicBezTo>
                  </a:path>
                </a:pathLst>
              </a:custGeom>
              <a:grpFill/>
              <a:ln w="9525" cap="flat">
                <a:noFill/>
                <a:prstDash val="solid"/>
                <a:miter/>
              </a:ln>
            </p:spPr>
            <p:txBody>
              <a:bodyPr rtlCol="0" anchor="ctr"/>
              <a:lstStyle/>
              <a:p>
                <a:pPr algn="ctr"/>
                <a:endParaRPr lang="en-IN" b="1" dirty="0">
                  <a:latin typeface="Microsoft New Tai Lue" panose="020B0502040204020203" pitchFamily="34" charset="0"/>
                  <a:ea typeface="Avenir Heavy" charset="0"/>
                  <a:cs typeface="Microsoft New Tai Lue" panose="020B0502040204020203" pitchFamily="34" charset="0"/>
                </a:endParaRPr>
              </a:p>
            </p:txBody>
          </p:sp>
        </p:grpSp>
      </p:grpSp>
      <p:sp>
        <p:nvSpPr>
          <p:cNvPr id="188" name="Freeform 187">
            <a:extLst>
              <a:ext uri="{C183D7F6-B498-43B3-948B-1728B52AA6E4}">
                <adec:decorative xmlns:adec="http://schemas.microsoft.com/office/drawing/2017/decorative" val="1"/>
              </a:ext>
            </a:extLst>
          </p:cNvPr>
          <p:cNvSpPr/>
          <p:nvPr/>
        </p:nvSpPr>
        <p:spPr>
          <a:xfrm rot="2700000">
            <a:off x="11788943" y="6333474"/>
            <a:ext cx="527486" cy="603188"/>
          </a:xfrm>
          <a:custGeom>
            <a:avLst/>
            <a:gdLst>
              <a:gd name="connsiteX0" fmla="*/ 110516 w 889463"/>
              <a:gd name="connsiteY0" fmla="*/ 95275 h 1017114"/>
              <a:gd name="connsiteX1" fmla="*/ 230452 w 889463"/>
              <a:gd name="connsiteY1" fmla="*/ 14411 h 1017114"/>
              <a:gd name="connsiteX2" fmla="*/ 276877 w 889463"/>
              <a:gd name="connsiteY2" fmla="*/ 0 h 1017114"/>
              <a:gd name="connsiteX3" fmla="*/ 889463 w 889463"/>
              <a:gd name="connsiteY3" fmla="*/ 612585 h 1017114"/>
              <a:gd name="connsiteX4" fmla="*/ 484934 w 889463"/>
              <a:gd name="connsiteY4" fmla="*/ 1017114 h 1017114"/>
              <a:gd name="connsiteX5" fmla="*/ 377324 w 889463"/>
              <a:gd name="connsiteY5" fmla="*/ 1017114 h 1017114"/>
              <a:gd name="connsiteX6" fmla="*/ 0 w 889463"/>
              <a:gd name="connsiteY6" fmla="*/ 639790 h 1017114"/>
              <a:gd name="connsiteX7" fmla="*/ 0 w 889463"/>
              <a:gd name="connsiteY7" fmla="*/ 362083 h 1017114"/>
              <a:gd name="connsiteX8" fmla="*/ 110516 w 889463"/>
              <a:gd name="connsiteY8" fmla="*/ 95275 h 101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463" h="1017114">
                <a:moveTo>
                  <a:pt x="110516" y="95275"/>
                </a:moveTo>
                <a:cubicBezTo>
                  <a:pt x="144657" y="61133"/>
                  <a:pt x="185310" y="33504"/>
                  <a:pt x="230452" y="14411"/>
                </a:cubicBezTo>
                <a:lnTo>
                  <a:pt x="276877" y="0"/>
                </a:lnTo>
                <a:lnTo>
                  <a:pt x="889463" y="612585"/>
                </a:lnTo>
                <a:lnTo>
                  <a:pt x="484934" y="1017114"/>
                </a:lnTo>
                <a:lnTo>
                  <a:pt x="377324" y="1017114"/>
                </a:lnTo>
                <a:cubicBezTo>
                  <a:pt x="168934" y="1017114"/>
                  <a:pt x="0" y="848180"/>
                  <a:pt x="0" y="639790"/>
                </a:cubicBezTo>
                <a:lnTo>
                  <a:pt x="0" y="362083"/>
                </a:lnTo>
                <a:cubicBezTo>
                  <a:pt x="0" y="257888"/>
                  <a:pt x="42234" y="163556"/>
                  <a:pt x="110516" y="95275"/>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98A3AD"/>
              </a:solidFill>
            </a:endParaRPr>
          </a:p>
        </p:txBody>
      </p:sp>
      <p:sp>
        <p:nvSpPr>
          <p:cNvPr id="189" name="TextBox 188"/>
          <p:cNvSpPr txBox="1"/>
          <p:nvPr/>
        </p:nvSpPr>
        <p:spPr>
          <a:xfrm>
            <a:off x="11907454" y="6481180"/>
            <a:ext cx="277640" cy="307777"/>
          </a:xfrm>
          <a:prstGeom prst="rect">
            <a:avLst/>
          </a:prstGeom>
          <a:noFill/>
        </p:spPr>
        <p:txBody>
          <a:bodyPr wrap="none" rtlCol="0">
            <a:spAutoFit/>
          </a:bodyPr>
          <a:lstStyle/>
          <a:p>
            <a:r>
              <a:rPr lang="en-US" sz="1400" b="1" dirty="0">
                <a:solidFill>
                  <a:schemeClr val="bg1"/>
                </a:solidFill>
              </a:rPr>
              <a:t>6</a:t>
            </a:r>
          </a:p>
        </p:txBody>
      </p:sp>
      <p:grpSp>
        <p:nvGrpSpPr>
          <p:cNvPr id="81" name="Group 80"/>
          <p:cNvGrpSpPr/>
          <p:nvPr/>
        </p:nvGrpSpPr>
        <p:grpSpPr>
          <a:xfrm>
            <a:off x="8650070" y="2454657"/>
            <a:ext cx="349056" cy="454241"/>
            <a:chOff x="6673850" y="4457700"/>
            <a:chExt cx="603250" cy="857250"/>
          </a:xfrm>
        </p:grpSpPr>
        <p:sp>
          <p:nvSpPr>
            <p:cNvPr id="82" name="Freeform 188"/>
            <p:cNvSpPr>
              <a:spLocks noEditPoints="1"/>
            </p:cNvSpPr>
            <p:nvPr/>
          </p:nvSpPr>
          <p:spPr bwMode="auto">
            <a:xfrm>
              <a:off x="6673850" y="4457700"/>
              <a:ext cx="603250" cy="857250"/>
            </a:xfrm>
            <a:custGeom>
              <a:avLst/>
              <a:gdLst>
                <a:gd name="T0" fmla="*/ 720 w 1440"/>
                <a:gd name="T1" fmla="*/ 0 h 2048"/>
                <a:gd name="T2" fmla="*/ 0 w 1440"/>
                <a:gd name="T3" fmla="*/ 720 h 2048"/>
                <a:gd name="T4" fmla="*/ 107 w 1440"/>
                <a:gd name="T5" fmla="*/ 1099 h 2048"/>
                <a:gd name="T6" fmla="*/ 679 w 1440"/>
                <a:gd name="T7" fmla="*/ 2020 h 2048"/>
                <a:gd name="T8" fmla="*/ 730 w 1440"/>
                <a:gd name="T9" fmla="*/ 2048 h 2048"/>
                <a:gd name="T10" fmla="*/ 730 w 1440"/>
                <a:gd name="T11" fmla="*/ 2048 h 2048"/>
                <a:gd name="T12" fmla="*/ 781 w 1440"/>
                <a:gd name="T13" fmla="*/ 2019 h 2048"/>
                <a:gd name="T14" fmla="*/ 1338 w 1440"/>
                <a:gd name="T15" fmla="*/ 1089 h 2048"/>
                <a:gd name="T16" fmla="*/ 1440 w 1440"/>
                <a:gd name="T17" fmla="*/ 720 h 2048"/>
                <a:gd name="T18" fmla="*/ 720 w 1440"/>
                <a:gd name="T19" fmla="*/ 0 h 2048"/>
                <a:gd name="T20" fmla="*/ 1235 w 1440"/>
                <a:gd name="T21" fmla="*/ 1027 h 2048"/>
                <a:gd name="T22" fmla="*/ 729 w 1440"/>
                <a:gd name="T23" fmla="*/ 1873 h 2048"/>
                <a:gd name="T24" fmla="*/ 209 w 1440"/>
                <a:gd name="T25" fmla="*/ 1035 h 2048"/>
                <a:gd name="T26" fmla="*/ 119 w 1440"/>
                <a:gd name="T27" fmla="*/ 720 h 2048"/>
                <a:gd name="T28" fmla="*/ 720 w 1440"/>
                <a:gd name="T29" fmla="*/ 119 h 2048"/>
                <a:gd name="T30" fmla="*/ 1320 w 1440"/>
                <a:gd name="T31" fmla="*/ 720 h 2048"/>
                <a:gd name="T32" fmla="*/ 1235 w 1440"/>
                <a:gd name="T33" fmla="*/ 1027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0" h="2048">
                  <a:moveTo>
                    <a:pt x="720" y="0"/>
                  </a:moveTo>
                  <a:cubicBezTo>
                    <a:pt x="323" y="0"/>
                    <a:pt x="0" y="323"/>
                    <a:pt x="0" y="720"/>
                  </a:cubicBezTo>
                  <a:cubicBezTo>
                    <a:pt x="0" y="854"/>
                    <a:pt x="37" y="985"/>
                    <a:pt x="107" y="1099"/>
                  </a:cubicBezTo>
                  <a:cubicBezTo>
                    <a:pt x="679" y="2020"/>
                    <a:pt x="679" y="2020"/>
                    <a:pt x="679" y="2020"/>
                  </a:cubicBezTo>
                  <a:cubicBezTo>
                    <a:pt x="690" y="2037"/>
                    <a:pt x="709" y="2048"/>
                    <a:pt x="730" y="2048"/>
                  </a:cubicBezTo>
                  <a:cubicBezTo>
                    <a:pt x="730" y="2048"/>
                    <a:pt x="730" y="2048"/>
                    <a:pt x="730" y="2048"/>
                  </a:cubicBezTo>
                  <a:cubicBezTo>
                    <a:pt x="751" y="2048"/>
                    <a:pt x="771" y="2037"/>
                    <a:pt x="781" y="2019"/>
                  </a:cubicBezTo>
                  <a:cubicBezTo>
                    <a:pt x="1338" y="1089"/>
                    <a:pt x="1338" y="1089"/>
                    <a:pt x="1338" y="1089"/>
                  </a:cubicBezTo>
                  <a:cubicBezTo>
                    <a:pt x="1405" y="978"/>
                    <a:pt x="1440" y="850"/>
                    <a:pt x="1440" y="720"/>
                  </a:cubicBezTo>
                  <a:cubicBezTo>
                    <a:pt x="1440" y="323"/>
                    <a:pt x="1117" y="0"/>
                    <a:pt x="720" y="0"/>
                  </a:cubicBezTo>
                  <a:close/>
                  <a:moveTo>
                    <a:pt x="1235" y="1027"/>
                  </a:moveTo>
                  <a:cubicBezTo>
                    <a:pt x="729" y="1873"/>
                    <a:pt x="729" y="1873"/>
                    <a:pt x="729" y="1873"/>
                  </a:cubicBezTo>
                  <a:cubicBezTo>
                    <a:pt x="209" y="1035"/>
                    <a:pt x="209" y="1035"/>
                    <a:pt x="209" y="1035"/>
                  </a:cubicBezTo>
                  <a:cubicBezTo>
                    <a:pt x="151" y="941"/>
                    <a:pt x="119" y="832"/>
                    <a:pt x="119" y="720"/>
                  </a:cubicBezTo>
                  <a:cubicBezTo>
                    <a:pt x="119" y="389"/>
                    <a:pt x="389" y="119"/>
                    <a:pt x="720" y="119"/>
                  </a:cubicBezTo>
                  <a:cubicBezTo>
                    <a:pt x="1051" y="119"/>
                    <a:pt x="1320" y="389"/>
                    <a:pt x="1320" y="720"/>
                  </a:cubicBezTo>
                  <a:cubicBezTo>
                    <a:pt x="1320" y="828"/>
                    <a:pt x="1291" y="935"/>
                    <a:pt x="1235" y="10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189"/>
            <p:cNvSpPr>
              <a:spLocks noEditPoints="1"/>
            </p:cNvSpPr>
            <p:nvPr/>
          </p:nvSpPr>
          <p:spPr bwMode="auto">
            <a:xfrm>
              <a:off x="6824663" y="4608513"/>
              <a:ext cx="301625" cy="301625"/>
            </a:xfrm>
            <a:custGeom>
              <a:avLst/>
              <a:gdLst>
                <a:gd name="T0" fmla="*/ 360 w 720"/>
                <a:gd name="T1" fmla="*/ 0 h 720"/>
                <a:gd name="T2" fmla="*/ 0 w 720"/>
                <a:gd name="T3" fmla="*/ 360 h 720"/>
                <a:gd name="T4" fmla="*/ 360 w 720"/>
                <a:gd name="T5" fmla="*/ 720 h 720"/>
                <a:gd name="T6" fmla="*/ 720 w 720"/>
                <a:gd name="T7" fmla="*/ 360 h 720"/>
                <a:gd name="T8" fmla="*/ 360 w 720"/>
                <a:gd name="T9" fmla="*/ 0 h 720"/>
                <a:gd name="T10" fmla="*/ 360 w 720"/>
                <a:gd name="T11" fmla="*/ 601 h 720"/>
                <a:gd name="T12" fmla="*/ 119 w 720"/>
                <a:gd name="T13" fmla="*/ 360 h 720"/>
                <a:gd name="T14" fmla="*/ 360 w 720"/>
                <a:gd name="T15" fmla="*/ 119 h 720"/>
                <a:gd name="T16" fmla="*/ 600 w 720"/>
                <a:gd name="T17" fmla="*/ 360 h 720"/>
                <a:gd name="T18" fmla="*/ 360 w 720"/>
                <a:gd name="T19" fmla="*/ 60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0" h="720">
                  <a:moveTo>
                    <a:pt x="360" y="0"/>
                  </a:moveTo>
                  <a:cubicBezTo>
                    <a:pt x="161" y="0"/>
                    <a:pt x="0" y="161"/>
                    <a:pt x="0" y="360"/>
                  </a:cubicBezTo>
                  <a:cubicBezTo>
                    <a:pt x="0" y="557"/>
                    <a:pt x="159" y="720"/>
                    <a:pt x="360" y="720"/>
                  </a:cubicBezTo>
                  <a:cubicBezTo>
                    <a:pt x="564" y="720"/>
                    <a:pt x="720" y="555"/>
                    <a:pt x="720" y="360"/>
                  </a:cubicBezTo>
                  <a:cubicBezTo>
                    <a:pt x="720" y="161"/>
                    <a:pt x="559" y="0"/>
                    <a:pt x="360" y="0"/>
                  </a:cubicBezTo>
                  <a:close/>
                  <a:moveTo>
                    <a:pt x="360" y="601"/>
                  </a:moveTo>
                  <a:cubicBezTo>
                    <a:pt x="227" y="601"/>
                    <a:pt x="119" y="493"/>
                    <a:pt x="119" y="360"/>
                  </a:cubicBezTo>
                  <a:cubicBezTo>
                    <a:pt x="119" y="228"/>
                    <a:pt x="228" y="119"/>
                    <a:pt x="360" y="119"/>
                  </a:cubicBezTo>
                  <a:cubicBezTo>
                    <a:pt x="492" y="119"/>
                    <a:pt x="600" y="228"/>
                    <a:pt x="600" y="360"/>
                  </a:cubicBezTo>
                  <a:cubicBezTo>
                    <a:pt x="600" y="491"/>
                    <a:pt x="495" y="601"/>
                    <a:pt x="360" y="60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75" name="TextBox 74"/>
          <p:cNvSpPr txBox="1"/>
          <p:nvPr/>
        </p:nvSpPr>
        <p:spPr>
          <a:xfrm>
            <a:off x="8703740" y="1955384"/>
            <a:ext cx="3615946" cy="215444"/>
          </a:xfrm>
          <a:prstGeom prst="rect">
            <a:avLst/>
          </a:prstGeom>
          <a:noFill/>
        </p:spPr>
        <p:txBody>
          <a:bodyPr wrap="square" lIns="0" tIns="0" rIns="0" bIns="0" rtlCol="0">
            <a:spAutoFit/>
          </a:bodyPr>
          <a:lstStyle/>
          <a:p>
            <a:r>
              <a:rPr lang="en-US" sz="1400" b="1" dirty="0"/>
              <a:t>Institutions</a:t>
            </a:r>
            <a:r>
              <a:rPr lang="en-US" sz="1400" dirty="0"/>
              <a:t>: Ministries to Service Delivery Units</a:t>
            </a:r>
            <a:endParaRPr lang="en-US" sz="1400" dirty="0">
              <a:solidFill>
                <a:srgbClr val="30353F"/>
              </a:solidFill>
            </a:endParaRPr>
          </a:p>
        </p:txBody>
      </p:sp>
      <p:grpSp>
        <p:nvGrpSpPr>
          <p:cNvPr id="103" name="Group 102"/>
          <p:cNvGrpSpPr/>
          <p:nvPr/>
        </p:nvGrpSpPr>
        <p:grpSpPr>
          <a:xfrm>
            <a:off x="0" y="915875"/>
            <a:ext cx="8223325" cy="5117416"/>
            <a:chOff x="46237" y="1030084"/>
            <a:chExt cx="9106452" cy="5617285"/>
          </a:xfrm>
        </p:grpSpPr>
        <p:grpSp>
          <p:nvGrpSpPr>
            <p:cNvPr id="104" name="Group 103"/>
            <p:cNvGrpSpPr/>
            <p:nvPr/>
          </p:nvGrpSpPr>
          <p:grpSpPr>
            <a:xfrm>
              <a:off x="3619334" y="1219772"/>
              <a:ext cx="5533355" cy="4975079"/>
              <a:chOff x="3619334" y="1219772"/>
              <a:chExt cx="5533355" cy="4975079"/>
            </a:xfrm>
          </p:grpSpPr>
          <p:sp>
            <p:nvSpPr>
              <p:cNvPr id="221" name="Partial Circle 139">
                <a:extLst>
                  <a:ext uri="{FF2B5EF4-FFF2-40B4-BE49-F238E27FC236}">
                    <a16:creationId xmlns:a16="http://schemas.microsoft.com/office/drawing/2014/main" id="{C90C6CFF-CB4E-4403-8D76-6FAA77A12A6D}"/>
                  </a:ext>
                </a:extLst>
              </p:cNvPr>
              <p:cNvSpPr/>
              <p:nvPr/>
            </p:nvSpPr>
            <p:spPr>
              <a:xfrm rot="11263758">
                <a:off x="3619334" y="1219772"/>
                <a:ext cx="3870510" cy="4975079"/>
              </a:xfrm>
              <a:prstGeom prst="pie">
                <a:avLst>
                  <a:gd name="adj1" fmla="val 9431121"/>
                  <a:gd name="adj2" fmla="val 12279785"/>
                </a:avLst>
              </a:prstGeom>
              <a:solidFill>
                <a:schemeClr val="bg1">
                  <a:lumMod val="8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icrosoft New Tai Lue" panose="020B0502040204020203" pitchFamily="34" charset="0"/>
                  <a:cs typeface="Microsoft New Tai Lue" panose="020B0502040204020203" pitchFamily="34" charset="0"/>
                </a:endParaRPr>
              </a:p>
            </p:txBody>
          </p:sp>
          <p:grpSp>
            <p:nvGrpSpPr>
              <p:cNvPr id="222" name="Group 221"/>
              <p:cNvGrpSpPr/>
              <p:nvPr/>
            </p:nvGrpSpPr>
            <p:grpSpPr>
              <a:xfrm>
                <a:off x="7304360" y="2730703"/>
                <a:ext cx="775676" cy="772461"/>
                <a:chOff x="7299872" y="2914118"/>
                <a:chExt cx="775676" cy="772461"/>
              </a:xfrm>
            </p:grpSpPr>
            <p:sp>
              <p:nvSpPr>
                <p:cNvPr id="233" name="Freeform: Shape 116">
                  <a:extLst>
                    <a:ext uri="{FF2B5EF4-FFF2-40B4-BE49-F238E27FC236}">
                      <a16:creationId xmlns:a16="http://schemas.microsoft.com/office/drawing/2014/main" id="{FED85F27-D366-4FE2-A140-21DCE16D2844}"/>
                    </a:ext>
                  </a:extLst>
                </p:cNvPr>
                <p:cNvSpPr/>
                <p:nvPr/>
              </p:nvSpPr>
              <p:spPr>
                <a:xfrm rot="11873768" flipV="1">
                  <a:off x="7299872" y="2914118"/>
                  <a:ext cx="775676" cy="772461"/>
                </a:xfrm>
                <a:custGeom>
                  <a:avLst/>
                  <a:gdLst>
                    <a:gd name="connsiteX0" fmla="*/ 0 w 1529291"/>
                    <a:gd name="connsiteY0" fmla="*/ 764646 h 1529291"/>
                    <a:gd name="connsiteX1" fmla="*/ 764646 w 1529291"/>
                    <a:gd name="connsiteY1" fmla="*/ 0 h 1529291"/>
                    <a:gd name="connsiteX2" fmla="*/ 1529292 w 1529291"/>
                    <a:gd name="connsiteY2" fmla="*/ 764646 h 1529291"/>
                    <a:gd name="connsiteX3" fmla="*/ 764646 w 1529291"/>
                    <a:gd name="connsiteY3" fmla="*/ 1529292 h 1529291"/>
                    <a:gd name="connsiteX4" fmla="*/ 0 w 1529291"/>
                    <a:gd name="connsiteY4" fmla="*/ 764646 h 1529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9291" h="1529291">
                      <a:moveTo>
                        <a:pt x="0" y="764646"/>
                      </a:moveTo>
                      <a:cubicBezTo>
                        <a:pt x="0" y="342344"/>
                        <a:pt x="342344" y="0"/>
                        <a:pt x="764646" y="0"/>
                      </a:cubicBezTo>
                      <a:cubicBezTo>
                        <a:pt x="1186948" y="0"/>
                        <a:pt x="1529292" y="342344"/>
                        <a:pt x="1529292" y="764646"/>
                      </a:cubicBezTo>
                      <a:cubicBezTo>
                        <a:pt x="1529292" y="1186948"/>
                        <a:pt x="1186948" y="1529292"/>
                        <a:pt x="764646" y="1529292"/>
                      </a:cubicBezTo>
                      <a:cubicBezTo>
                        <a:pt x="342344" y="1529292"/>
                        <a:pt x="0" y="1186948"/>
                        <a:pt x="0" y="764646"/>
                      </a:cubicBezTo>
                      <a:close/>
                    </a:path>
                  </a:pathLst>
                </a:custGeom>
                <a:solidFill>
                  <a:schemeClr val="bg1"/>
                </a:solidFill>
                <a:ln w="3175">
                  <a:solidFill>
                    <a:schemeClr val="bg1">
                      <a:lumMod val="95000"/>
                    </a:schemeClr>
                  </a:solidFill>
                </a:ln>
                <a:effectLst>
                  <a:innerShdw dist="50800" dir="135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solidFill>
                      <a:srgbClr val="3F3F3F"/>
                    </a:solidFill>
                    <a:latin typeface="Microsoft New Tai Lue" panose="020B0502040204020203" pitchFamily="34" charset="0"/>
                    <a:ea typeface="Avenir Light" charset="0"/>
                    <a:cs typeface="Microsoft New Tai Lue" panose="020B0502040204020203" pitchFamily="34" charset="0"/>
                  </a:endParaRPr>
                </a:p>
              </p:txBody>
            </p:sp>
            <p:sp>
              <p:nvSpPr>
                <p:cNvPr id="234" name="Oval 233">
                  <a:extLst>
                    <a:ext uri="{FF2B5EF4-FFF2-40B4-BE49-F238E27FC236}">
                      <a16:creationId xmlns:a16="http://schemas.microsoft.com/office/drawing/2014/main" id="{CE58510D-6C57-4277-B63F-4C6029DE880E}"/>
                    </a:ext>
                  </a:extLst>
                </p:cNvPr>
                <p:cNvSpPr/>
                <p:nvPr/>
              </p:nvSpPr>
              <p:spPr>
                <a:xfrm>
                  <a:off x="7364480" y="3028621"/>
                  <a:ext cx="590902" cy="59090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 name="Picture 234"/>
                <p:cNvPicPr>
                  <a:picLocks noChangeAspect="1"/>
                </p:cNvPicPr>
                <p:nvPr/>
              </p:nvPicPr>
              <p:blipFill>
                <a:blip r:embed="rId10" cstate="print">
                  <a:biLevel thresh="25000"/>
                  <a:extLst>
                    <a:ext uri="{BEBA8EAE-BF5A-486C-A8C5-ECC9F3942E4B}">
                      <a14:imgProps xmlns:a14="http://schemas.microsoft.com/office/drawing/2010/main">
                        <a14:imgLayer r:embed="rId11">
                          <a14:imgEffect>
                            <a14:backgroundRemoval t="2963" b="97593" l="0" r="98889">
                              <a14:foregroundMark x1="22407" y1="50926" x2="22407" y2="50926"/>
                              <a14:foregroundMark x1="33519" y1="51111" x2="33519" y2="51111"/>
                              <a14:foregroundMark x1="64074" y1="45926" x2="64074" y2="45926"/>
                              <a14:foregroundMark x1="83704" y1="47037" x2="83704" y2="47037"/>
                              <a14:foregroundMark x1="68704" y1="68333" x2="68704" y2="68333"/>
                              <a14:foregroundMark x1="35185" y1="82778" x2="35185" y2="82778"/>
                            </a14:backgroundRemoval>
                          </a14:imgEffect>
                        </a14:imgLayer>
                      </a14:imgProps>
                    </a:ext>
                    <a:ext uri="{28A0092B-C50C-407E-A947-70E740481C1C}">
                      <a14:useLocalDpi xmlns:a14="http://schemas.microsoft.com/office/drawing/2010/main" val="0"/>
                    </a:ext>
                  </a:extLst>
                </a:blip>
                <a:stretch>
                  <a:fillRect/>
                </a:stretch>
              </p:blipFill>
              <p:spPr>
                <a:xfrm>
                  <a:off x="7443005" y="3119783"/>
                  <a:ext cx="388590" cy="388590"/>
                </a:xfrm>
                <a:prstGeom prst="rect">
                  <a:avLst/>
                </a:prstGeom>
              </p:spPr>
            </p:pic>
          </p:grpSp>
          <p:grpSp>
            <p:nvGrpSpPr>
              <p:cNvPr id="223" name="Group 222"/>
              <p:cNvGrpSpPr/>
              <p:nvPr/>
            </p:nvGrpSpPr>
            <p:grpSpPr>
              <a:xfrm>
                <a:off x="7102542" y="4449062"/>
                <a:ext cx="775676" cy="772461"/>
                <a:chOff x="7090231" y="4347933"/>
                <a:chExt cx="775676" cy="772461"/>
              </a:xfrm>
            </p:grpSpPr>
            <p:sp>
              <p:nvSpPr>
                <p:cNvPr id="230" name="Freeform: Shape 116">
                  <a:extLst>
                    <a:ext uri="{FF2B5EF4-FFF2-40B4-BE49-F238E27FC236}">
                      <a16:creationId xmlns:a16="http://schemas.microsoft.com/office/drawing/2014/main" id="{FED85F27-D366-4FE2-A140-21DCE16D2844}"/>
                    </a:ext>
                  </a:extLst>
                </p:cNvPr>
                <p:cNvSpPr/>
                <p:nvPr/>
              </p:nvSpPr>
              <p:spPr>
                <a:xfrm rot="11873768" flipV="1">
                  <a:off x="7090231" y="4347933"/>
                  <a:ext cx="775676" cy="772461"/>
                </a:xfrm>
                <a:custGeom>
                  <a:avLst/>
                  <a:gdLst>
                    <a:gd name="connsiteX0" fmla="*/ 0 w 1529291"/>
                    <a:gd name="connsiteY0" fmla="*/ 764646 h 1529291"/>
                    <a:gd name="connsiteX1" fmla="*/ 764646 w 1529291"/>
                    <a:gd name="connsiteY1" fmla="*/ 0 h 1529291"/>
                    <a:gd name="connsiteX2" fmla="*/ 1529292 w 1529291"/>
                    <a:gd name="connsiteY2" fmla="*/ 764646 h 1529291"/>
                    <a:gd name="connsiteX3" fmla="*/ 764646 w 1529291"/>
                    <a:gd name="connsiteY3" fmla="*/ 1529292 h 1529291"/>
                    <a:gd name="connsiteX4" fmla="*/ 0 w 1529291"/>
                    <a:gd name="connsiteY4" fmla="*/ 764646 h 1529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9291" h="1529291">
                      <a:moveTo>
                        <a:pt x="0" y="764646"/>
                      </a:moveTo>
                      <a:cubicBezTo>
                        <a:pt x="0" y="342344"/>
                        <a:pt x="342344" y="0"/>
                        <a:pt x="764646" y="0"/>
                      </a:cubicBezTo>
                      <a:cubicBezTo>
                        <a:pt x="1186948" y="0"/>
                        <a:pt x="1529292" y="342344"/>
                        <a:pt x="1529292" y="764646"/>
                      </a:cubicBezTo>
                      <a:cubicBezTo>
                        <a:pt x="1529292" y="1186948"/>
                        <a:pt x="1186948" y="1529292"/>
                        <a:pt x="764646" y="1529292"/>
                      </a:cubicBezTo>
                      <a:cubicBezTo>
                        <a:pt x="342344" y="1529292"/>
                        <a:pt x="0" y="1186948"/>
                        <a:pt x="0" y="764646"/>
                      </a:cubicBezTo>
                      <a:close/>
                    </a:path>
                  </a:pathLst>
                </a:custGeom>
                <a:solidFill>
                  <a:schemeClr val="bg1"/>
                </a:solidFill>
                <a:ln w="3175">
                  <a:solidFill>
                    <a:schemeClr val="bg1">
                      <a:lumMod val="95000"/>
                    </a:schemeClr>
                  </a:solidFill>
                </a:ln>
                <a:effectLst>
                  <a:innerShdw dist="50800" dir="135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solidFill>
                      <a:srgbClr val="3F3F3F"/>
                    </a:solidFill>
                    <a:latin typeface="Microsoft New Tai Lue" panose="020B0502040204020203" pitchFamily="34" charset="0"/>
                    <a:ea typeface="Avenir Light" charset="0"/>
                    <a:cs typeface="Microsoft New Tai Lue" panose="020B0502040204020203" pitchFamily="34" charset="0"/>
                  </a:endParaRPr>
                </a:p>
              </p:txBody>
            </p:sp>
            <p:sp>
              <p:nvSpPr>
                <p:cNvPr id="231" name="Oval 230">
                  <a:extLst>
                    <a:ext uri="{FF2B5EF4-FFF2-40B4-BE49-F238E27FC236}">
                      <a16:creationId xmlns:a16="http://schemas.microsoft.com/office/drawing/2014/main" id="{CE58510D-6C57-4277-B63F-4C6029DE880E}"/>
                    </a:ext>
                  </a:extLst>
                </p:cNvPr>
                <p:cNvSpPr/>
                <p:nvPr/>
              </p:nvSpPr>
              <p:spPr>
                <a:xfrm>
                  <a:off x="7170243" y="4454975"/>
                  <a:ext cx="590902" cy="59090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2" name="Picture 231"/>
                <p:cNvPicPr>
                  <a:picLocks noChangeAspect="1"/>
                </p:cNvPicPr>
                <p:nvPr/>
              </p:nvPicPr>
              <p:blipFill>
                <a:blip r:embed="rId12" cstate="print">
                  <a:biLevel thresh="25000"/>
                  <a:extLst>
                    <a:ext uri="{BEBA8EAE-BF5A-486C-A8C5-ECC9F3942E4B}">
                      <a14:imgProps xmlns:a14="http://schemas.microsoft.com/office/drawing/2010/main">
                        <a14:imgLayer r:embed="rId13">
                          <a14:imgEffect>
                            <a14:backgroundRemoval t="2963" b="97593" l="0" r="98889">
                              <a14:foregroundMark x1="22407" y1="50926" x2="22407" y2="50926"/>
                              <a14:foregroundMark x1="33519" y1="51111" x2="33519" y2="51111"/>
                              <a14:foregroundMark x1="64074" y1="45926" x2="64074" y2="45926"/>
                              <a14:foregroundMark x1="83704" y1="47037" x2="83704" y2="47037"/>
                              <a14:foregroundMark x1="68704" y1="68333" x2="68704" y2="68333"/>
                              <a14:foregroundMark x1="35185" y1="82778" x2="35185" y2="82778"/>
                            </a14:backgroundRemoval>
                          </a14:imgEffect>
                        </a14:imgLayer>
                      </a14:imgProps>
                    </a:ext>
                    <a:ext uri="{28A0092B-C50C-407E-A947-70E740481C1C}">
                      <a14:useLocalDpi xmlns:a14="http://schemas.microsoft.com/office/drawing/2010/main" val="0"/>
                    </a:ext>
                  </a:extLst>
                </a:blip>
                <a:stretch>
                  <a:fillRect/>
                </a:stretch>
              </p:blipFill>
              <p:spPr>
                <a:xfrm>
                  <a:off x="7259227" y="4547462"/>
                  <a:ext cx="388590" cy="388590"/>
                </a:xfrm>
                <a:prstGeom prst="rect">
                  <a:avLst/>
                </a:prstGeom>
              </p:spPr>
            </p:pic>
          </p:grpSp>
          <p:grpSp>
            <p:nvGrpSpPr>
              <p:cNvPr id="224" name="Group 223"/>
              <p:cNvGrpSpPr/>
              <p:nvPr/>
            </p:nvGrpSpPr>
            <p:grpSpPr>
              <a:xfrm>
                <a:off x="7282664" y="3610739"/>
                <a:ext cx="775676" cy="772461"/>
                <a:chOff x="7228371" y="3642083"/>
                <a:chExt cx="775676" cy="772461"/>
              </a:xfrm>
            </p:grpSpPr>
            <p:sp>
              <p:nvSpPr>
                <p:cNvPr id="228" name="Freeform: Shape 116">
                  <a:extLst>
                    <a:ext uri="{FF2B5EF4-FFF2-40B4-BE49-F238E27FC236}">
                      <a16:creationId xmlns:a16="http://schemas.microsoft.com/office/drawing/2014/main" id="{FED85F27-D366-4FE2-A140-21DCE16D2844}"/>
                    </a:ext>
                  </a:extLst>
                </p:cNvPr>
                <p:cNvSpPr/>
                <p:nvPr/>
              </p:nvSpPr>
              <p:spPr>
                <a:xfrm rot="11873768" flipV="1">
                  <a:off x="7228371" y="3642083"/>
                  <a:ext cx="775676" cy="772461"/>
                </a:xfrm>
                <a:custGeom>
                  <a:avLst/>
                  <a:gdLst>
                    <a:gd name="connsiteX0" fmla="*/ 0 w 1529291"/>
                    <a:gd name="connsiteY0" fmla="*/ 764646 h 1529291"/>
                    <a:gd name="connsiteX1" fmla="*/ 764646 w 1529291"/>
                    <a:gd name="connsiteY1" fmla="*/ 0 h 1529291"/>
                    <a:gd name="connsiteX2" fmla="*/ 1529292 w 1529291"/>
                    <a:gd name="connsiteY2" fmla="*/ 764646 h 1529291"/>
                    <a:gd name="connsiteX3" fmla="*/ 764646 w 1529291"/>
                    <a:gd name="connsiteY3" fmla="*/ 1529292 h 1529291"/>
                    <a:gd name="connsiteX4" fmla="*/ 0 w 1529291"/>
                    <a:gd name="connsiteY4" fmla="*/ 764646 h 1529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9291" h="1529291">
                      <a:moveTo>
                        <a:pt x="0" y="764646"/>
                      </a:moveTo>
                      <a:cubicBezTo>
                        <a:pt x="0" y="342344"/>
                        <a:pt x="342344" y="0"/>
                        <a:pt x="764646" y="0"/>
                      </a:cubicBezTo>
                      <a:cubicBezTo>
                        <a:pt x="1186948" y="0"/>
                        <a:pt x="1529292" y="342344"/>
                        <a:pt x="1529292" y="764646"/>
                      </a:cubicBezTo>
                      <a:cubicBezTo>
                        <a:pt x="1529292" y="1186948"/>
                        <a:pt x="1186948" y="1529292"/>
                        <a:pt x="764646" y="1529292"/>
                      </a:cubicBezTo>
                      <a:cubicBezTo>
                        <a:pt x="342344" y="1529292"/>
                        <a:pt x="0" y="1186948"/>
                        <a:pt x="0" y="764646"/>
                      </a:cubicBezTo>
                      <a:close/>
                    </a:path>
                  </a:pathLst>
                </a:custGeom>
                <a:solidFill>
                  <a:schemeClr val="bg1"/>
                </a:solidFill>
                <a:ln w="3175">
                  <a:solidFill>
                    <a:schemeClr val="bg1">
                      <a:lumMod val="95000"/>
                    </a:schemeClr>
                  </a:solidFill>
                </a:ln>
                <a:effectLst>
                  <a:innerShdw dist="50800" dir="135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solidFill>
                      <a:srgbClr val="3F3F3F"/>
                    </a:solidFill>
                    <a:latin typeface="Microsoft New Tai Lue" panose="020B0502040204020203" pitchFamily="34" charset="0"/>
                    <a:ea typeface="Avenir Light" charset="0"/>
                    <a:cs typeface="Microsoft New Tai Lue" panose="020B0502040204020203" pitchFamily="34" charset="0"/>
                  </a:endParaRPr>
                </a:p>
              </p:txBody>
            </p:sp>
            <p:sp>
              <p:nvSpPr>
                <p:cNvPr id="229" name="Oval 228">
                  <a:extLst>
                    <a:ext uri="{FF2B5EF4-FFF2-40B4-BE49-F238E27FC236}">
                      <a16:creationId xmlns:a16="http://schemas.microsoft.com/office/drawing/2014/main" id="{E146636C-3C93-435E-B9C5-97ABA4BE7A25}"/>
                    </a:ext>
                  </a:extLst>
                </p:cNvPr>
                <p:cNvSpPr/>
                <p:nvPr/>
              </p:nvSpPr>
              <p:spPr>
                <a:xfrm>
                  <a:off x="7291197" y="3745013"/>
                  <a:ext cx="590902" cy="59090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5" name="Straight Connector 224"/>
              <p:cNvCxnSpPr/>
              <p:nvPr/>
            </p:nvCxnSpPr>
            <p:spPr>
              <a:xfrm>
                <a:off x="6375810" y="3805153"/>
                <a:ext cx="890255" cy="107087"/>
              </a:xfrm>
              <a:prstGeom prst="line">
                <a:avLst/>
              </a:prstGeom>
              <a:ln>
                <a:solidFill>
                  <a:schemeClr val="bg1"/>
                </a:solidFill>
              </a:ln>
            </p:spPr>
            <p:style>
              <a:lnRef idx="1">
                <a:schemeClr val="accent5"/>
              </a:lnRef>
              <a:fillRef idx="0">
                <a:schemeClr val="accent5"/>
              </a:fillRef>
              <a:effectRef idx="0">
                <a:schemeClr val="accent5"/>
              </a:effectRef>
              <a:fontRef idx="minor">
                <a:schemeClr val="tx1"/>
              </a:fontRef>
            </p:style>
          </p:cxnSp>
          <p:pic>
            <p:nvPicPr>
              <p:cNvPr id="226" name="Picture 225"/>
              <p:cNvPicPr>
                <a:picLocks noChangeAspect="1"/>
              </p:cNvPicPr>
              <p:nvPr/>
            </p:nvPicPr>
            <p:blipFill>
              <a:blip r:embed="rId12" cstate="print">
                <a:biLevel thresh="25000"/>
                <a:extLst>
                  <a:ext uri="{BEBA8EAE-BF5A-486C-A8C5-ECC9F3942E4B}">
                    <a14:imgProps xmlns:a14="http://schemas.microsoft.com/office/drawing/2010/main">
                      <a14:imgLayer r:embed="rId13">
                        <a14:imgEffect>
                          <a14:backgroundRemoval t="2963" b="97593" l="0" r="98889">
                            <a14:foregroundMark x1="22407" y1="50926" x2="22407" y2="50926"/>
                            <a14:foregroundMark x1="33519" y1="51111" x2="33519" y2="51111"/>
                            <a14:foregroundMark x1="64074" y1="45926" x2="64074" y2="45926"/>
                            <a14:foregroundMark x1="83704" y1="47037" x2="83704" y2="47037"/>
                            <a14:foregroundMark x1="68704" y1="68333" x2="68704" y2="68333"/>
                            <a14:foregroundMark x1="35185" y1="82778" x2="35185" y2="82778"/>
                          </a14:backgroundRemoval>
                        </a14:imgEffect>
                      </a14:imgLayer>
                    </a14:imgProps>
                  </a:ext>
                  <a:ext uri="{28A0092B-C50C-407E-A947-70E740481C1C}">
                    <a14:useLocalDpi xmlns:a14="http://schemas.microsoft.com/office/drawing/2010/main" val="0"/>
                  </a:ext>
                </a:extLst>
              </a:blip>
              <a:stretch>
                <a:fillRect/>
              </a:stretch>
            </p:blipFill>
            <p:spPr>
              <a:xfrm>
                <a:off x="7456463" y="3787528"/>
                <a:ext cx="388590" cy="388590"/>
              </a:xfrm>
              <a:prstGeom prst="rect">
                <a:avLst/>
              </a:prstGeom>
            </p:spPr>
          </p:pic>
          <p:sp>
            <p:nvSpPr>
              <p:cNvPr id="227" name="Rectangle 226">
                <a:extLst>
                  <a:ext uri="{FF2B5EF4-FFF2-40B4-BE49-F238E27FC236}">
                    <a16:creationId xmlns:a16="http://schemas.microsoft.com/office/drawing/2014/main" id="{87AA306C-DF99-4E27-A9F9-A86BACD33FE5}"/>
                  </a:ext>
                </a:extLst>
              </p:cNvPr>
              <p:cNvSpPr/>
              <p:nvPr/>
            </p:nvSpPr>
            <p:spPr>
              <a:xfrm>
                <a:off x="8004800" y="3835810"/>
                <a:ext cx="1147889" cy="424329"/>
              </a:xfrm>
              <a:prstGeom prst="rect">
                <a:avLst/>
              </a:prstGeom>
            </p:spPr>
            <p:txBody>
              <a:bodyPr wrap="square" lIns="0" tIns="0" rIns="0" bIns="0" anchor="ctr">
                <a:noAutofit/>
              </a:bodyPr>
              <a:lstStyle/>
              <a:p>
                <a:pPr marL="12700" marR="5080" lvl="0" algn="ctr">
                  <a:spcBef>
                    <a:spcPts val="1330"/>
                  </a:spcBef>
                </a:pPr>
                <a:r>
                  <a:rPr lang="en-US" sz="1200" b="1" dirty="0">
                    <a:cs typeface="Verdana"/>
                  </a:rPr>
                  <a:t>Commercial Banks</a:t>
                </a:r>
              </a:p>
            </p:txBody>
          </p:sp>
        </p:grpSp>
        <p:grpSp>
          <p:nvGrpSpPr>
            <p:cNvPr id="105" name="Group 104"/>
            <p:cNvGrpSpPr/>
            <p:nvPr/>
          </p:nvGrpSpPr>
          <p:grpSpPr>
            <a:xfrm>
              <a:off x="46237" y="1030084"/>
              <a:ext cx="7110918" cy="5617285"/>
              <a:chOff x="431689" y="1030084"/>
              <a:chExt cx="7110918" cy="5617285"/>
            </a:xfrm>
          </p:grpSpPr>
          <p:grpSp>
            <p:nvGrpSpPr>
              <p:cNvPr id="106" name="Group 105"/>
              <p:cNvGrpSpPr/>
              <p:nvPr/>
            </p:nvGrpSpPr>
            <p:grpSpPr>
              <a:xfrm rot="11873768">
                <a:off x="467488" y="1285818"/>
                <a:ext cx="6254265" cy="5361551"/>
                <a:chOff x="418095" y="2079111"/>
                <a:chExt cx="4530027" cy="3813399"/>
              </a:xfrm>
            </p:grpSpPr>
            <p:sp>
              <p:nvSpPr>
                <p:cNvPr id="214" name="Oval 213">
                  <a:extLst>
                    <a:ext uri="{FF2B5EF4-FFF2-40B4-BE49-F238E27FC236}">
                      <a16:creationId xmlns:a16="http://schemas.microsoft.com/office/drawing/2014/main" id="{E946D751-CE50-4E3F-BD89-5F7F19CC9287}"/>
                    </a:ext>
                  </a:extLst>
                </p:cNvPr>
                <p:cNvSpPr/>
                <p:nvPr/>
              </p:nvSpPr>
              <p:spPr>
                <a:xfrm rot="449621" flipV="1">
                  <a:off x="1524851" y="2396108"/>
                  <a:ext cx="3423271" cy="3376319"/>
                </a:xfrm>
                <a:prstGeom prst="ellipse">
                  <a:avLst/>
                </a:prstGeom>
                <a:solidFill>
                  <a:schemeClr val="bg1"/>
                </a:solidFill>
                <a:ln>
                  <a:solidFill>
                    <a:schemeClr val="bg1">
                      <a:lumMod val="95000"/>
                    </a:schemeClr>
                  </a:solidFill>
                </a:ln>
                <a:effectLst>
                  <a:innerShdw dist="50800" dir="13500000">
                    <a:prstClr val="black">
                      <a:alpha val="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1400" b="1" dirty="0">
                      <a:solidFill>
                        <a:schemeClr val="bg1"/>
                      </a:solidFill>
                      <a:latin typeface="Microsoft New Tai Lue" panose="020B0502040204020203" pitchFamily="34" charset="0"/>
                      <a:ea typeface="Avenir Heavy" charset="0"/>
                      <a:cs typeface="Microsoft New Tai Lue" panose="020B0502040204020203" pitchFamily="34" charset="0"/>
                    </a:rPr>
                    <a:t>G</a:t>
                  </a:r>
                </a:p>
              </p:txBody>
            </p:sp>
            <p:sp>
              <p:nvSpPr>
                <p:cNvPr id="215" name="Partial Circle 139">
                  <a:extLst>
                    <a:ext uri="{FF2B5EF4-FFF2-40B4-BE49-F238E27FC236}">
                      <a16:creationId xmlns:a16="http://schemas.microsoft.com/office/drawing/2014/main" id="{C90C6CFF-CB4E-4403-8D76-6FAA77A12A6D}"/>
                    </a:ext>
                  </a:extLst>
                </p:cNvPr>
                <p:cNvSpPr/>
                <p:nvPr/>
              </p:nvSpPr>
              <p:spPr>
                <a:xfrm rot="20205314">
                  <a:off x="821410" y="2079111"/>
                  <a:ext cx="3920940" cy="3538521"/>
                </a:xfrm>
                <a:prstGeom prst="pie">
                  <a:avLst>
                    <a:gd name="adj1" fmla="val 9146308"/>
                    <a:gd name="adj2" fmla="val 1357450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icrosoft New Tai Lue" panose="020B0502040204020203" pitchFamily="34" charset="0"/>
                    <a:cs typeface="Microsoft New Tai Lue" panose="020B0502040204020203" pitchFamily="34" charset="0"/>
                  </a:endParaRPr>
                </a:p>
              </p:txBody>
            </p:sp>
            <p:sp>
              <p:nvSpPr>
                <p:cNvPr id="216" name="Freeform: Shape 112">
                  <a:extLst>
                    <a:ext uri="{FF2B5EF4-FFF2-40B4-BE49-F238E27FC236}">
                      <a16:creationId xmlns:a16="http://schemas.microsoft.com/office/drawing/2014/main" id="{67D94B34-FE03-4624-B029-1EC3586BCB28}"/>
                    </a:ext>
                  </a:extLst>
                </p:cNvPr>
                <p:cNvSpPr/>
                <p:nvPr/>
              </p:nvSpPr>
              <p:spPr>
                <a:xfrm>
                  <a:off x="418095" y="3388875"/>
                  <a:ext cx="807845" cy="807843"/>
                </a:xfrm>
                <a:custGeom>
                  <a:avLst/>
                  <a:gdLst>
                    <a:gd name="connsiteX0" fmla="*/ 0 w 1529291"/>
                    <a:gd name="connsiteY0" fmla="*/ 764646 h 1529291"/>
                    <a:gd name="connsiteX1" fmla="*/ 764646 w 1529291"/>
                    <a:gd name="connsiteY1" fmla="*/ 0 h 1529291"/>
                    <a:gd name="connsiteX2" fmla="*/ 1529292 w 1529291"/>
                    <a:gd name="connsiteY2" fmla="*/ 764646 h 1529291"/>
                    <a:gd name="connsiteX3" fmla="*/ 764646 w 1529291"/>
                    <a:gd name="connsiteY3" fmla="*/ 1529292 h 1529291"/>
                    <a:gd name="connsiteX4" fmla="*/ 0 w 1529291"/>
                    <a:gd name="connsiteY4" fmla="*/ 764646 h 1529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9291" h="1529291">
                      <a:moveTo>
                        <a:pt x="0" y="764646"/>
                      </a:moveTo>
                      <a:cubicBezTo>
                        <a:pt x="0" y="342344"/>
                        <a:pt x="342344" y="0"/>
                        <a:pt x="764646" y="0"/>
                      </a:cubicBezTo>
                      <a:cubicBezTo>
                        <a:pt x="1186948" y="0"/>
                        <a:pt x="1529292" y="342344"/>
                        <a:pt x="1529292" y="764646"/>
                      </a:cubicBezTo>
                      <a:cubicBezTo>
                        <a:pt x="1529292" y="1186948"/>
                        <a:pt x="1186948" y="1529292"/>
                        <a:pt x="764646" y="1529292"/>
                      </a:cubicBezTo>
                      <a:cubicBezTo>
                        <a:pt x="342344" y="1529292"/>
                        <a:pt x="0" y="1186948"/>
                        <a:pt x="0" y="764646"/>
                      </a:cubicBezTo>
                      <a:close/>
                    </a:path>
                  </a:pathLst>
                </a:custGeom>
                <a:solidFill>
                  <a:schemeClr val="bg1"/>
                </a:solidFill>
                <a:ln w="3175">
                  <a:solidFill>
                    <a:schemeClr val="bg1">
                      <a:lumMod val="95000"/>
                    </a:schemeClr>
                  </a:solidFill>
                </a:ln>
                <a:effectLst>
                  <a:innerShdw dist="50800" dir="135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solidFill>
                      <a:srgbClr val="3F3F3F"/>
                    </a:solidFill>
                    <a:latin typeface="Microsoft New Tai Lue" panose="020B0502040204020203" pitchFamily="34" charset="0"/>
                    <a:ea typeface="Avenir Light" charset="0"/>
                    <a:cs typeface="Microsoft New Tai Lue" panose="020B0502040204020203" pitchFamily="34" charset="0"/>
                  </a:endParaRPr>
                </a:p>
              </p:txBody>
            </p:sp>
            <p:sp>
              <p:nvSpPr>
                <p:cNvPr id="217" name="Freeform: Shape 116">
                  <a:extLst>
                    <a:ext uri="{FF2B5EF4-FFF2-40B4-BE49-F238E27FC236}">
                      <a16:creationId xmlns:a16="http://schemas.microsoft.com/office/drawing/2014/main" id="{FED85F27-D366-4FE2-A140-21DCE16D2844}"/>
                    </a:ext>
                  </a:extLst>
                </p:cNvPr>
                <p:cNvSpPr/>
                <p:nvPr/>
              </p:nvSpPr>
              <p:spPr>
                <a:xfrm flipV="1">
                  <a:off x="1064676" y="5084667"/>
                  <a:ext cx="807845" cy="807843"/>
                </a:xfrm>
                <a:custGeom>
                  <a:avLst/>
                  <a:gdLst>
                    <a:gd name="connsiteX0" fmla="*/ 0 w 1529291"/>
                    <a:gd name="connsiteY0" fmla="*/ 764646 h 1529291"/>
                    <a:gd name="connsiteX1" fmla="*/ 764646 w 1529291"/>
                    <a:gd name="connsiteY1" fmla="*/ 0 h 1529291"/>
                    <a:gd name="connsiteX2" fmla="*/ 1529292 w 1529291"/>
                    <a:gd name="connsiteY2" fmla="*/ 764646 h 1529291"/>
                    <a:gd name="connsiteX3" fmla="*/ 764646 w 1529291"/>
                    <a:gd name="connsiteY3" fmla="*/ 1529292 h 1529291"/>
                    <a:gd name="connsiteX4" fmla="*/ 0 w 1529291"/>
                    <a:gd name="connsiteY4" fmla="*/ 764646 h 1529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9291" h="1529291">
                      <a:moveTo>
                        <a:pt x="0" y="764646"/>
                      </a:moveTo>
                      <a:cubicBezTo>
                        <a:pt x="0" y="342344"/>
                        <a:pt x="342344" y="0"/>
                        <a:pt x="764646" y="0"/>
                      </a:cubicBezTo>
                      <a:cubicBezTo>
                        <a:pt x="1186948" y="0"/>
                        <a:pt x="1529292" y="342344"/>
                        <a:pt x="1529292" y="764646"/>
                      </a:cubicBezTo>
                      <a:cubicBezTo>
                        <a:pt x="1529292" y="1186948"/>
                        <a:pt x="1186948" y="1529292"/>
                        <a:pt x="764646" y="1529292"/>
                      </a:cubicBezTo>
                      <a:cubicBezTo>
                        <a:pt x="342344" y="1529292"/>
                        <a:pt x="0" y="1186948"/>
                        <a:pt x="0" y="764646"/>
                      </a:cubicBezTo>
                      <a:close/>
                    </a:path>
                  </a:pathLst>
                </a:custGeom>
                <a:solidFill>
                  <a:schemeClr val="bg1"/>
                </a:solidFill>
                <a:ln w="3175">
                  <a:solidFill>
                    <a:schemeClr val="bg1">
                      <a:lumMod val="95000"/>
                    </a:schemeClr>
                  </a:solidFill>
                </a:ln>
                <a:effectLst>
                  <a:innerShdw dist="50800" dir="135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solidFill>
                      <a:srgbClr val="3F3F3F"/>
                    </a:solidFill>
                    <a:latin typeface="Microsoft New Tai Lue" panose="020B0502040204020203" pitchFamily="34" charset="0"/>
                    <a:ea typeface="Avenir Light" charset="0"/>
                    <a:cs typeface="Microsoft New Tai Lue" panose="020B0502040204020203" pitchFamily="34" charset="0"/>
                  </a:endParaRPr>
                </a:p>
              </p:txBody>
            </p:sp>
            <p:sp>
              <p:nvSpPr>
                <p:cNvPr id="218" name="Freeform: Shape 117">
                  <a:extLst>
                    <a:ext uri="{FF2B5EF4-FFF2-40B4-BE49-F238E27FC236}">
                      <a16:creationId xmlns:a16="http://schemas.microsoft.com/office/drawing/2014/main" id="{4DFB3D40-350C-4B3D-A98F-2518131666CC}"/>
                    </a:ext>
                  </a:extLst>
                </p:cNvPr>
                <p:cNvSpPr/>
                <p:nvPr/>
              </p:nvSpPr>
              <p:spPr>
                <a:xfrm flipV="1">
                  <a:off x="532393" y="4287270"/>
                  <a:ext cx="807845" cy="807843"/>
                </a:xfrm>
                <a:custGeom>
                  <a:avLst/>
                  <a:gdLst>
                    <a:gd name="connsiteX0" fmla="*/ 0 w 1529291"/>
                    <a:gd name="connsiteY0" fmla="*/ 764646 h 1529291"/>
                    <a:gd name="connsiteX1" fmla="*/ 764646 w 1529291"/>
                    <a:gd name="connsiteY1" fmla="*/ 0 h 1529291"/>
                    <a:gd name="connsiteX2" fmla="*/ 1529292 w 1529291"/>
                    <a:gd name="connsiteY2" fmla="*/ 764646 h 1529291"/>
                    <a:gd name="connsiteX3" fmla="*/ 764646 w 1529291"/>
                    <a:gd name="connsiteY3" fmla="*/ 1529292 h 1529291"/>
                    <a:gd name="connsiteX4" fmla="*/ 0 w 1529291"/>
                    <a:gd name="connsiteY4" fmla="*/ 764646 h 1529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9291" h="1529291">
                      <a:moveTo>
                        <a:pt x="0" y="764646"/>
                      </a:moveTo>
                      <a:cubicBezTo>
                        <a:pt x="0" y="342344"/>
                        <a:pt x="342344" y="0"/>
                        <a:pt x="764646" y="0"/>
                      </a:cubicBezTo>
                      <a:cubicBezTo>
                        <a:pt x="1186948" y="0"/>
                        <a:pt x="1529292" y="342344"/>
                        <a:pt x="1529292" y="764646"/>
                      </a:cubicBezTo>
                      <a:cubicBezTo>
                        <a:pt x="1529292" y="1186948"/>
                        <a:pt x="1186948" y="1529292"/>
                        <a:pt x="764646" y="1529292"/>
                      </a:cubicBezTo>
                      <a:cubicBezTo>
                        <a:pt x="342344" y="1529292"/>
                        <a:pt x="0" y="1186948"/>
                        <a:pt x="0" y="764646"/>
                      </a:cubicBezTo>
                      <a:close/>
                    </a:path>
                  </a:pathLst>
                </a:custGeom>
                <a:solidFill>
                  <a:schemeClr val="bg1"/>
                </a:solidFill>
                <a:ln w="3175">
                  <a:solidFill>
                    <a:schemeClr val="bg1">
                      <a:lumMod val="95000"/>
                    </a:schemeClr>
                  </a:solidFill>
                </a:ln>
                <a:effectLst>
                  <a:innerShdw dist="50800" dir="135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solidFill>
                      <a:srgbClr val="3F3F3F"/>
                    </a:solidFill>
                    <a:latin typeface="Microsoft New Tai Lue" panose="020B0502040204020203" pitchFamily="34" charset="0"/>
                    <a:ea typeface="Avenir Light" charset="0"/>
                    <a:cs typeface="Microsoft New Tai Lue" panose="020B0502040204020203" pitchFamily="34" charset="0"/>
                  </a:endParaRPr>
                </a:p>
              </p:txBody>
            </p:sp>
            <p:sp>
              <p:nvSpPr>
                <p:cNvPr id="219" name="Oval 218">
                  <a:extLst>
                    <a:ext uri="{FF2B5EF4-FFF2-40B4-BE49-F238E27FC236}">
                      <a16:creationId xmlns:a16="http://schemas.microsoft.com/office/drawing/2014/main" id="{DC4BF870-4D46-41E3-A4CF-BED54137BFE4}"/>
                    </a:ext>
                  </a:extLst>
                </p:cNvPr>
                <p:cNvSpPr/>
                <p:nvPr/>
              </p:nvSpPr>
              <p:spPr>
                <a:xfrm>
                  <a:off x="1545635" y="2460617"/>
                  <a:ext cx="3329835" cy="3288033"/>
                </a:xfrm>
                <a:prstGeom prst="ellipse">
                  <a:avLst/>
                </a:prstGeom>
                <a:noFill/>
                <a:ln>
                  <a:noFill/>
                </a:ln>
                <a:effectLst>
                  <a:innerShdw dist="50800" dir="135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5760" rIns="0" bIns="0" numCol="1" spcCol="0" rtlCol="0" fromWordArt="0" anchor="t" anchorCtr="0" forceAA="0" compatLnSpc="1">
                  <a:prstTxWarp prst="textNoShape">
                    <a:avLst/>
                  </a:prstTxWarp>
                  <a:noAutofit/>
                </a:bodyPr>
                <a:lstStyle/>
                <a:p>
                  <a:pPr algn="ctr"/>
                  <a:endParaRPr lang="en-IN" sz="1200" b="1" dirty="0">
                    <a:solidFill>
                      <a:schemeClr val="bg1"/>
                    </a:solidFill>
                    <a:latin typeface="Microsoft New Tai Lue" panose="020B0502040204020203" pitchFamily="34" charset="0"/>
                    <a:ea typeface="Avenir Heavy" charset="0"/>
                    <a:cs typeface="Microsoft New Tai Lue" panose="020B0502040204020203" pitchFamily="34" charset="0"/>
                  </a:endParaRPr>
                </a:p>
              </p:txBody>
            </p:sp>
            <p:sp>
              <p:nvSpPr>
                <p:cNvPr id="220" name="Freeform: Shape 111">
                  <a:extLst>
                    <a:ext uri="{FF2B5EF4-FFF2-40B4-BE49-F238E27FC236}">
                      <a16:creationId xmlns:a16="http://schemas.microsoft.com/office/drawing/2014/main" id="{C75DB8C5-6BB1-4AE4-8AC7-0BD53E8BF88F}"/>
                    </a:ext>
                  </a:extLst>
                </p:cNvPr>
                <p:cNvSpPr/>
                <p:nvPr/>
              </p:nvSpPr>
              <p:spPr>
                <a:xfrm>
                  <a:off x="616580" y="2503809"/>
                  <a:ext cx="807845" cy="807843"/>
                </a:xfrm>
                <a:custGeom>
                  <a:avLst/>
                  <a:gdLst>
                    <a:gd name="connsiteX0" fmla="*/ 0 w 1529291"/>
                    <a:gd name="connsiteY0" fmla="*/ 764646 h 1529291"/>
                    <a:gd name="connsiteX1" fmla="*/ 764646 w 1529291"/>
                    <a:gd name="connsiteY1" fmla="*/ 0 h 1529291"/>
                    <a:gd name="connsiteX2" fmla="*/ 1529292 w 1529291"/>
                    <a:gd name="connsiteY2" fmla="*/ 764646 h 1529291"/>
                    <a:gd name="connsiteX3" fmla="*/ 764646 w 1529291"/>
                    <a:gd name="connsiteY3" fmla="*/ 1529292 h 1529291"/>
                    <a:gd name="connsiteX4" fmla="*/ 0 w 1529291"/>
                    <a:gd name="connsiteY4" fmla="*/ 764646 h 1529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9291" h="1529291">
                      <a:moveTo>
                        <a:pt x="0" y="764646"/>
                      </a:moveTo>
                      <a:cubicBezTo>
                        <a:pt x="0" y="342344"/>
                        <a:pt x="342344" y="0"/>
                        <a:pt x="764646" y="0"/>
                      </a:cubicBezTo>
                      <a:cubicBezTo>
                        <a:pt x="1186948" y="0"/>
                        <a:pt x="1529292" y="342344"/>
                        <a:pt x="1529292" y="764646"/>
                      </a:cubicBezTo>
                      <a:cubicBezTo>
                        <a:pt x="1529292" y="1186948"/>
                        <a:pt x="1186948" y="1529292"/>
                        <a:pt x="764646" y="1529292"/>
                      </a:cubicBezTo>
                      <a:cubicBezTo>
                        <a:pt x="342344" y="1529292"/>
                        <a:pt x="0" y="1186948"/>
                        <a:pt x="0" y="764646"/>
                      </a:cubicBezTo>
                      <a:close/>
                    </a:path>
                  </a:pathLst>
                </a:custGeom>
                <a:solidFill>
                  <a:schemeClr val="bg1"/>
                </a:solidFill>
                <a:ln w="3175">
                  <a:solidFill>
                    <a:schemeClr val="bg1">
                      <a:lumMod val="95000"/>
                    </a:schemeClr>
                  </a:solidFill>
                </a:ln>
                <a:effectLst>
                  <a:innerShdw dist="50800" dir="135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solidFill>
                      <a:srgbClr val="3F3F3F"/>
                    </a:solidFill>
                    <a:latin typeface="Microsoft New Tai Lue" panose="020B0502040204020203" pitchFamily="34" charset="0"/>
                    <a:ea typeface="Avenir Light" charset="0"/>
                    <a:cs typeface="Microsoft New Tai Lue" panose="020B0502040204020203" pitchFamily="34" charset="0"/>
                  </a:endParaRPr>
                </a:p>
              </p:txBody>
            </p:sp>
          </p:grpSp>
          <p:grpSp>
            <p:nvGrpSpPr>
              <p:cNvPr id="107" name="Group 106">
                <a:extLst>
                  <a:ext uri="{FF2B5EF4-FFF2-40B4-BE49-F238E27FC236}">
                    <a16:creationId xmlns:a16="http://schemas.microsoft.com/office/drawing/2014/main" id="{B97BD846-F420-784E-B52B-C2110DE31FD2}"/>
                  </a:ext>
                </a:extLst>
              </p:cNvPr>
              <p:cNvGrpSpPr/>
              <p:nvPr/>
            </p:nvGrpSpPr>
            <p:grpSpPr>
              <a:xfrm>
                <a:off x="431689" y="1030084"/>
                <a:ext cx="4910365" cy="5019004"/>
                <a:chOff x="2855578" y="1708666"/>
                <a:chExt cx="4279895" cy="4236920"/>
              </a:xfrm>
            </p:grpSpPr>
            <p:sp>
              <p:nvSpPr>
                <p:cNvPr id="193" name="Block Arc 192">
                  <a:extLst>
                    <a:ext uri="{FF2B5EF4-FFF2-40B4-BE49-F238E27FC236}">
                      <a16:creationId xmlns:a16="http://schemas.microsoft.com/office/drawing/2014/main" id="{02EFE685-4D35-4748-AC35-D46F19837F04}"/>
                    </a:ext>
                  </a:extLst>
                </p:cNvPr>
                <p:cNvSpPr/>
                <p:nvPr>
                  <p:custDataLst>
                    <p:tags r:id="rId1"/>
                  </p:custDataLst>
                </p:nvPr>
              </p:nvSpPr>
              <p:spPr>
                <a:xfrm>
                  <a:off x="3083560" y="1953136"/>
                  <a:ext cx="3810000" cy="3810000"/>
                </a:xfrm>
                <a:prstGeom prst="blockArc">
                  <a:avLst>
                    <a:gd name="adj1" fmla="val 0"/>
                    <a:gd name="adj2" fmla="val 2700000"/>
                    <a:gd name="adj3" fmla="val 25000"/>
                  </a:avLst>
                </a:prstGeom>
                <a:solidFill>
                  <a:srgbClr val="69A84A"/>
                </a:solidFill>
                <a:ln w="127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sp3d/>
                </a:bodyPr>
                <a:lstStyle/>
                <a:p>
                  <a:pPr algn="ctr"/>
                  <a:endParaRPr lang="en-IN" sz="1200" dirty="0">
                    <a:solidFill>
                      <a:srgbClr val="FFFFFF"/>
                    </a:solidFill>
                    <a:effectLst>
                      <a:glow>
                        <a:scrgbClr r="0" g="0" b="0"/>
                      </a:glow>
                    </a:effectLst>
                  </a:endParaRPr>
                </a:p>
              </p:txBody>
            </p:sp>
            <p:sp>
              <p:nvSpPr>
                <p:cNvPr id="194" name="Block Arc 193">
                  <a:extLst>
                    <a:ext uri="{FF2B5EF4-FFF2-40B4-BE49-F238E27FC236}">
                      <a16:creationId xmlns:a16="http://schemas.microsoft.com/office/drawing/2014/main" id="{3CDD8252-3C0A-48AB-9864-662B0AB29B4D}"/>
                    </a:ext>
                  </a:extLst>
                </p:cNvPr>
                <p:cNvSpPr/>
                <p:nvPr>
                  <p:custDataLst>
                    <p:tags r:id="rId2"/>
                  </p:custDataLst>
                </p:nvPr>
              </p:nvSpPr>
              <p:spPr>
                <a:xfrm>
                  <a:off x="3083560" y="1953136"/>
                  <a:ext cx="3810000" cy="3810000"/>
                </a:xfrm>
                <a:prstGeom prst="blockArc">
                  <a:avLst>
                    <a:gd name="adj1" fmla="val 2700000"/>
                    <a:gd name="adj2" fmla="val 5400000"/>
                    <a:gd name="adj3" fmla="val 25000"/>
                  </a:avLst>
                </a:prstGeom>
                <a:solidFill>
                  <a:schemeClr val="bg1">
                    <a:lumMod val="65000"/>
                  </a:schemeClr>
                </a:solidFill>
                <a:ln w="127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sp3d/>
                </a:bodyPr>
                <a:lstStyle/>
                <a:p>
                  <a:pPr algn="ctr"/>
                  <a:endParaRPr lang="en-IN" sz="1200">
                    <a:solidFill>
                      <a:srgbClr val="FFFFFF"/>
                    </a:solidFill>
                    <a:effectLst>
                      <a:glow>
                        <a:scrgbClr r="0" g="0" b="0"/>
                      </a:glow>
                    </a:effectLst>
                  </a:endParaRPr>
                </a:p>
              </p:txBody>
            </p:sp>
            <p:sp>
              <p:nvSpPr>
                <p:cNvPr id="195" name="Block Arc 194">
                  <a:extLst>
                    <a:ext uri="{FF2B5EF4-FFF2-40B4-BE49-F238E27FC236}">
                      <a16:creationId xmlns:a16="http://schemas.microsoft.com/office/drawing/2014/main" id="{7A9AE75B-C8CD-4B4E-968E-D52D03031F14}"/>
                    </a:ext>
                  </a:extLst>
                </p:cNvPr>
                <p:cNvSpPr/>
                <p:nvPr>
                  <p:custDataLst>
                    <p:tags r:id="rId3"/>
                  </p:custDataLst>
                </p:nvPr>
              </p:nvSpPr>
              <p:spPr>
                <a:xfrm>
                  <a:off x="3083560" y="1953136"/>
                  <a:ext cx="3810000" cy="3810000"/>
                </a:xfrm>
                <a:prstGeom prst="blockArc">
                  <a:avLst>
                    <a:gd name="adj1" fmla="val 5400000"/>
                    <a:gd name="adj2" fmla="val 8100000"/>
                    <a:gd name="adj3" fmla="val 25000"/>
                  </a:avLst>
                </a:prstGeom>
                <a:solidFill>
                  <a:schemeClr val="accent3">
                    <a:lumMod val="75000"/>
                  </a:schemeClr>
                </a:solidFill>
                <a:ln w="127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sp3d/>
                </a:bodyPr>
                <a:lstStyle/>
                <a:p>
                  <a:pPr algn="ctr"/>
                  <a:endParaRPr lang="en-IN" sz="1200">
                    <a:solidFill>
                      <a:srgbClr val="FFFFFF"/>
                    </a:solidFill>
                    <a:effectLst>
                      <a:glow>
                        <a:scrgbClr r="0" g="0" b="0"/>
                      </a:glow>
                    </a:effectLst>
                  </a:endParaRPr>
                </a:p>
              </p:txBody>
            </p:sp>
            <p:sp>
              <p:nvSpPr>
                <p:cNvPr id="196" name="Block Arc 195">
                  <a:extLst>
                    <a:ext uri="{FF2B5EF4-FFF2-40B4-BE49-F238E27FC236}">
                      <a16:creationId xmlns:a16="http://schemas.microsoft.com/office/drawing/2014/main" id="{470E328E-B825-48C9-AFE9-8B1F1E48430C}"/>
                    </a:ext>
                  </a:extLst>
                </p:cNvPr>
                <p:cNvSpPr/>
                <p:nvPr>
                  <p:custDataLst>
                    <p:tags r:id="rId4"/>
                  </p:custDataLst>
                </p:nvPr>
              </p:nvSpPr>
              <p:spPr>
                <a:xfrm>
                  <a:off x="3083560" y="1953136"/>
                  <a:ext cx="3810000" cy="3810000"/>
                </a:xfrm>
                <a:prstGeom prst="blockArc">
                  <a:avLst>
                    <a:gd name="adj1" fmla="val 8100000"/>
                    <a:gd name="adj2" fmla="val 10800000"/>
                    <a:gd name="adj3" fmla="val 25000"/>
                  </a:avLst>
                </a:prstGeom>
                <a:solidFill>
                  <a:schemeClr val="accent4">
                    <a:lumMod val="75000"/>
                  </a:schemeClr>
                </a:solidFill>
                <a:ln w="127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sp3d/>
                </a:bodyPr>
                <a:lstStyle/>
                <a:p>
                  <a:pPr algn="ctr"/>
                  <a:endParaRPr lang="en-IN" sz="1600" b="1" dirty="0">
                    <a:solidFill>
                      <a:srgbClr val="FFFFFF"/>
                    </a:solidFill>
                    <a:effectLst>
                      <a:glow>
                        <a:scrgbClr r="0" g="0" b="0"/>
                      </a:glow>
                    </a:effectLst>
                  </a:endParaRPr>
                </a:p>
              </p:txBody>
            </p:sp>
            <p:sp>
              <p:nvSpPr>
                <p:cNvPr id="197" name="Block Arc 196">
                  <a:extLst>
                    <a:ext uri="{FF2B5EF4-FFF2-40B4-BE49-F238E27FC236}">
                      <a16:creationId xmlns:a16="http://schemas.microsoft.com/office/drawing/2014/main" id="{EF78259E-1191-459A-BBF8-497EC7403811}"/>
                    </a:ext>
                  </a:extLst>
                </p:cNvPr>
                <p:cNvSpPr/>
                <p:nvPr>
                  <p:custDataLst>
                    <p:tags r:id="rId5"/>
                  </p:custDataLst>
                </p:nvPr>
              </p:nvSpPr>
              <p:spPr>
                <a:xfrm>
                  <a:off x="3083560" y="1953136"/>
                  <a:ext cx="3810000" cy="3810000"/>
                </a:xfrm>
                <a:prstGeom prst="blockArc">
                  <a:avLst>
                    <a:gd name="adj1" fmla="val 10800000"/>
                    <a:gd name="adj2" fmla="val 13500000"/>
                    <a:gd name="adj3" fmla="val 25000"/>
                  </a:avLst>
                </a:prstGeom>
                <a:solidFill>
                  <a:srgbClr val="69A84A"/>
                </a:solidFill>
                <a:ln w="127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sp3d/>
                </a:bodyPr>
                <a:lstStyle/>
                <a:p>
                  <a:pPr algn="ctr"/>
                  <a:endParaRPr lang="en-IN" sz="1200">
                    <a:solidFill>
                      <a:srgbClr val="FFFFFF"/>
                    </a:solidFill>
                    <a:effectLst>
                      <a:glow>
                        <a:scrgbClr r="0" g="0" b="0"/>
                      </a:glow>
                    </a:effectLst>
                  </a:endParaRPr>
                </a:p>
              </p:txBody>
            </p:sp>
            <p:sp>
              <p:nvSpPr>
                <p:cNvPr id="198" name="Block Arc 197">
                  <a:extLst>
                    <a:ext uri="{FF2B5EF4-FFF2-40B4-BE49-F238E27FC236}">
                      <a16:creationId xmlns:a16="http://schemas.microsoft.com/office/drawing/2014/main" id="{A4E5B77D-F97E-49B4-A724-A08D1A7F9DB6}"/>
                    </a:ext>
                  </a:extLst>
                </p:cNvPr>
                <p:cNvSpPr/>
                <p:nvPr>
                  <p:custDataLst>
                    <p:tags r:id="rId6"/>
                  </p:custDataLst>
                </p:nvPr>
              </p:nvSpPr>
              <p:spPr>
                <a:xfrm>
                  <a:off x="3083560" y="1953136"/>
                  <a:ext cx="3810000" cy="3810000"/>
                </a:xfrm>
                <a:prstGeom prst="blockArc">
                  <a:avLst>
                    <a:gd name="adj1" fmla="val 13500000"/>
                    <a:gd name="adj2" fmla="val 16200000"/>
                    <a:gd name="adj3" fmla="val 25000"/>
                  </a:avLst>
                </a:prstGeom>
                <a:solidFill>
                  <a:schemeClr val="bg1">
                    <a:lumMod val="65000"/>
                  </a:schemeClr>
                </a:solidFill>
                <a:ln w="127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sp3d/>
                </a:bodyPr>
                <a:lstStyle/>
                <a:p>
                  <a:pPr algn="ctr"/>
                  <a:endParaRPr lang="en-IN" sz="1200">
                    <a:solidFill>
                      <a:srgbClr val="FFFFFF"/>
                    </a:solidFill>
                    <a:effectLst>
                      <a:glow>
                        <a:scrgbClr r="0" g="0" b="0"/>
                      </a:glow>
                    </a:effectLst>
                  </a:endParaRPr>
                </a:p>
              </p:txBody>
            </p:sp>
            <p:sp>
              <p:nvSpPr>
                <p:cNvPr id="199" name="Block Arc 198">
                  <a:extLst>
                    <a:ext uri="{FF2B5EF4-FFF2-40B4-BE49-F238E27FC236}">
                      <a16:creationId xmlns:a16="http://schemas.microsoft.com/office/drawing/2014/main" id="{64C85845-0120-4D27-8026-F4ACB1CF1D9B}"/>
                    </a:ext>
                  </a:extLst>
                </p:cNvPr>
                <p:cNvSpPr/>
                <p:nvPr>
                  <p:custDataLst>
                    <p:tags r:id="rId7"/>
                  </p:custDataLst>
                </p:nvPr>
              </p:nvSpPr>
              <p:spPr>
                <a:xfrm>
                  <a:off x="3083560" y="1953136"/>
                  <a:ext cx="3810000" cy="3810000"/>
                </a:xfrm>
                <a:prstGeom prst="blockArc">
                  <a:avLst>
                    <a:gd name="adj1" fmla="val 16200000"/>
                    <a:gd name="adj2" fmla="val 18900000"/>
                    <a:gd name="adj3" fmla="val 25000"/>
                  </a:avLst>
                </a:prstGeom>
                <a:solidFill>
                  <a:schemeClr val="accent3">
                    <a:lumMod val="75000"/>
                  </a:schemeClr>
                </a:solidFill>
                <a:ln w="127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sp3d/>
                </a:bodyPr>
                <a:lstStyle/>
                <a:p>
                  <a:pPr algn="ctr"/>
                  <a:endParaRPr lang="en-IN" sz="1200">
                    <a:solidFill>
                      <a:srgbClr val="FFFFFF"/>
                    </a:solidFill>
                    <a:effectLst>
                      <a:glow>
                        <a:scrgbClr r="0" g="0" b="0"/>
                      </a:glow>
                    </a:effectLst>
                  </a:endParaRPr>
                </a:p>
              </p:txBody>
            </p:sp>
            <p:sp>
              <p:nvSpPr>
                <p:cNvPr id="200" name="Block Arc 199">
                  <a:extLst>
                    <a:ext uri="{FF2B5EF4-FFF2-40B4-BE49-F238E27FC236}">
                      <a16:creationId xmlns:a16="http://schemas.microsoft.com/office/drawing/2014/main" id="{416F473D-1F6F-4C3A-8F8F-9BDC719E9D86}"/>
                    </a:ext>
                  </a:extLst>
                </p:cNvPr>
                <p:cNvSpPr/>
                <p:nvPr>
                  <p:custDataLst>
                    <p:tags r:id="rId8"/>
                  </p:custDataLst>
                </p:nvPr>
              </p:nvSpPr>
              <p:spPr>
                <a:xfrm>
                  <a:off x="3083560" y="1953136"/>
                  <a:ext cx="3810000" cy="3810000"/>
                </a:xfrm>
                <a:prstGeom prst="blockArc">
                  <a:avLst>
                    <a:gd name="adj1" fmla="val 18900000"/>
                    <a:gd name="adj2" fmla="val 0"/>
                    <a:gd name="adj3" fmla="val 25000"/>
                  </a:avLst>
                </a:prstGeom>
                <a:solidFill>
                  <a:schemeClr val="accent4">
                    <a:lumMod val="75000"/>
                  </a:schemeClr>
                </a:solidFill>
                <a:ln w="127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sp3d/>
                </a:bodyPr>
                <a:lstStyle/>
                <a:p>
                  <a:pPr algn="ctr"/>
                  <a:endParaRPr lang="en-IN" sz="1200">
                    <a:solidFill>
                      <a:srgbClr val="FFFFFF"/>
                    </a:solidFill>
                    <a:effectLst>
                      <a:glow>
                        <a:scrgbClr r="0" g="0" b="0"/>
                      </a:glow>
                    </a:effectLst>
                  </a:endParaRPr>
                </a:p>
              </p:txBody>
            </p:sp>
            <p:sp>
              <p:nvSpPr>
                <p:cNvPr id="201" name="Oval 200">
                  <a:extLst>
                    <a:ext uri="{FF2B5EF4-FFF2-40B4-BE49-F238E27FC236}">
                      <a16:creationId xmlns:a16="http://schemas.microsoft.com/office/drawing/2014/main" id="{3EC9F1E7-BECC-4B5A-B99D-3B81F5CB64FF}"/>
                    </a:ext>
                  </a:extLst>
                </p:cNvPr>
                <p:cNvSpPr/>
                <p:nvPr/>
              </p:nvSpPr>
              <p:spPr>
                <a:xfrm>
                  <a:off x="4106674" y="2976250"/>
                  <a:ext cx="1763774" cy="1763774"/>
                </a:xfrm>
                <a:prstGeom prst="ellipse">
                  <a:avLst/>
                </a:prstGeom>
                <a:solidFill>
                  <a:schemeClr val="bg1"/>
                </a:solidFill>
                <a:ln>
                  <a:noFill/>
                </a:ln>
                <a:effectLst>
                  <a:outerShdw blurRad="63500" algn="c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12700" marR="5080" indent="1270" algn="ctr">
                    <a:lnSpc>
                      <a:spcPct val="100000"/>
                    </a:lnSpc>
                    <a:spcBef>
                      <a:spcPts val="105"/>
                    </a:spcBef>
                  </a:pPr>
                  <a:br>
                    <a:rPr lang="en-IN" b="1" dirty="0">
                      <a:solidFill>
                        <a:schemeClr val="bg2"/>
                      </a:solidFill>
                      <a:cs typeface="Verdana"/>
                    </a:rPr>
                  </a:br>
                  <a:endParaRPr lang="en-IN" b="1" dirty="0">
                    <a:solidFill>
                      <a:schemeClr val="bg2"/>
                    </a:solidFill>
                    <a:cs typeface="Verdana"/>
                  </a:endParaRPr>
                </a:p>
                <a:p>
                  <a:pPr marL="12700" marR="5080" indent="1270" algn="ctr">
                    <a:lnSpc>
                      <a:spcPct val="100000"/>
                    </a:lnSpc>
                    <a:spcBef>
                      <a:spcPts val="105"/>
                    </a:spcBef>
                  </a:pPr>
                  <a:endParaRPr lang="en-IN" sz="1600" b="1" dirty="0">
                    <a:solidFill>
                      <a:schemeClr val="bg2"/>
                    </a:solidFill>
                    <a:cs typeface="Verdana"/>
                  </a:endParaRPr>
                </a:p>
                <a:p>
                  <a:pPr marL="12700" marR="5080" indent="1270" algn="ctr">
                    <a:lnSpc>
                      <a:spcPct val="100000"/>
                    </a:lnSpc>
                  </a:pPr>
                  <a:endParaRPr lang="en-IN" sz="1600" b="1" dirty="0">
                    <a:solidFill>
                      <a:schemeClr val="bg2"/>
                    </a:solidFill>
                    <a:cs typeface="Verdana"/>
                  </a:endParaRPr>
                </a:p>
                <a:p>
                  <a:pPr marL="12700" marR="5080" indent="1270" algn="ctr">
                    <a:lnSpc>
                      <a:spcPct val="100000"/>
                    </a:lnSpc>
                  </a:pPr>
                  <a:endParaRPr lang="en-IN" sz="1600" b="1" dirty="0">
                    <a:solidFill>
                      <a:schemeClr val="bg2"/>
                    </a:solidFill>
                    <a:cs typeface="Verdana"/>
                  </a:endParaRPr>
                </a:p>
                <a:p>
                  <a:pPr marL="12700" marR="5080" algn="ctr">
                    <a:lnSpc>
                      <a:spcPct val="100000"/>
                    </a:lnSpc>
                  </a:pPr>
                  <a:endParaRPr lang="en-IN" sz="1600" dirty="0">
                    <a:solidFill>
                      <a:schemeClr val="accent3">
                        <a:lumMod val="75000"/>
                      </a:schemeClr>
                    </a:solidFill>
                    <a:cs typeface="Verdana"/>
                  </a:endParaRPr>
                </a:p>
                <a:p>
                  <a:pPr marL="12700" marR="5080" algn="ctr">
                    <a:lnSpc>
                      <a:spcPct val="100000"/>
                    </a:lnSpc>
                  </a:pPr>
                  <a:r>
                    <a:rPr lang="en-IN" sz="1600" dirty="0">
                      <a:solidFill>
                        <a:schemeClr val="accent3">
                          <a:lumMod val="75000"/>
                        </a:schemeClr>
                      </a:solidFill>
                      <a:cs typeface="Verdana"/>
                    </a:rPr>
                    <a:t> </a:t>
                  </a:r>
                </a:p>
              </p:txBody>
            </p:sp>
            <p:sp>
              <p:nvSpPr>
                <p:cNvPr id="202" name="Rectangle 201">
                  <a:extLst>
                    <a:ext uri="{FF2B5EF4-FFF2-40B4-BE49-F238E27FC236}">
                      <a16:creationId xmlns:a16="http://schemas.microsoft.com/office/drawing/2014/main" id="{7D2C196D-29AF-4C3E-8840-FE7325FBA1A7}"/>
                    </a:ext>
                  </a:extLst>
                </p:cNvPr>
                <p:cNvSpPr/>
                <p:nvPr/>
              </p:nvSpPr>
              <p:spPr>
                <a:xfrm>
                  <a:off x="5215004" y="2472251"/>
                  <a:ext cx="599965" cy="194544"/>
                </a:xfrm>
                <a:prstGeom prst="rect">
                  <a:avLst/>
                </a:prstGeom>
              </p:spPr>
              <p:txBody>
                <a:bodyPr wrap="none" lIns="0" tIns="0" rIns="0" bIns="0" anchor="ctr">
                  <a:spAutoFit/>
                </a:bodyPr>
                <a:lstStyle/>
                <a:p>
                  <a:pPr marL="12700" marR="5080" algn="ctr">
                    <a:spcBef>
                      <a:spcPts val="1330"/>
                    </a:spcBef>
                  </a:pPr>
                  <a:r>
                    <a:rPr lang="en-US" sz="1600" b="1" dirty="0">
                      <a:solidFill>
                        <a:schemeClr val="bg1"/>
                      </a:solidFill>
                    </a:rPr>
                    <a:t>Planning</a:t>
                  </a:r>
                </a:p>
              </p:txBody>
            </p:sp>
            <p:sp>
              <p:nvSpPr>
                <p:cNvPr id="203" name="Rectangle 202">
                  <a:extLst>
                    <a:ext uri="{FF2B5EF4-FFF2-40B4-BE49-F238E27FC236}">
                      <a16:creationId xmlns:a16="http://schemas.microsoft.com/office/drawing/2014/main" id="{CF01BDE4-7ABB-4525-BC48-AB3F05B4DE3A}"/>
                    </a:ext>
                  </a:extLst>
                </p:cNvPr>
                <p:cNvSpPr/>
                <p:nvPr/>
              </p:nvSpPr>
              <p:spPr>
                <a:xfrm>
                  <a:off x="5868693" y="3349665"/>
                  <a:ext cx="908027" cy="194544"/>
                </a:xfrm>
                <a:prstGeom prst="rect">
                  <a:avLst/>
                </a:prstGeom>
              </p:spPr>
              <p:txBody>
                <a:bodyPr wrap="square" lIns="0" tIns="0" rIns="0" bIns="0" anchor="ctr">
                  <a:spAutoFit/>
                </a:bodyPr>
                <a:lstStyle/>
                <a:p>
                  <a:pPr marL="12700" marR="5080" algn="ctr">
                    <a:spcBef>
                      <a:spcPts val="1330"/>
                    </a:spcBef>
                  </a:pPr>
                  <a:r>
                    <a:rPr lang="en-US" sz="1600" b="1" dirty="0">
                      <a:solidFill>
                        <a:schemeClr val="bg1"/>
                      </a:solidFill>
                    </a:rPr>
                    <a:t>Budgeting</a:t>
                  </a:r>
                </a:p>
              </p:txBody>
            </p:sp>
            <p:sp>
              <p:nvSpPr>
                <p:cNvPr id="204" name="Rectangle 203">
                  <a:extLst>
                    <a:ext uri="{FF2B5EF4-FFF2-40B4-BE49-F238E27FC236}">
                      <a16:creationId xmlns:a16="http://schemas.microsoft.com/office/drawing/2014/main" id="{2DDD8D5A-F5BE-485E-92B9-1BD56F2BD329}"/>
                    </a:ext>
                  </a:extLst>
                </p:cNvPr>
                <p:cNvSpPr/>
                <p:nvPr/>
              </p:nvSpPr>
              <p:spPr>
                <a:xfrm>
                  <a:off x="5868693" y="4336447"/>
                  <a:ext cx="908027" cy="194544"/>
                </a:xfrm>
                <a:prstGeom prst="rect">
                  <a:avLst/>
                </a:prstGeom>
              </p:spPr>
              <p:txBody>
                <a:bodyPr wrap="square" lIns="0" tIns="0" rIns="0" bIns="0" anchor="ctr">
                  <a:spAutoFit/>
                </a:bodyPr>
                <a:lstStyle/>
                <a:p>
                  <a:pPr marL="12700" marR="5080" algn="ctr">
                    <a:spcBef>
                      <a:spcPts val="1330"/>
                    </a:spcBef>
                  </a:pPr>
                  <a:r>
                    <a:rPr lang="en-US" sz="1600" b="1" dirty="0">
                      <a:solidFill>
                        <a:schemeClr val="bg1"/>
                      </a:solidFill>
                    </a:rPr>
                    <a:t>Payment</a:t>
                  </a:r>
                </a:p>
              </p:txBody>
            </p:sp>
            <p:sp>
              <p:nvSpPr>
                <p:cNvPr id="205" name="Rectangle 204">
                  <a:extLst>
                    <a:ext uri="{FF2B5EF4-FFF2-40B4-BE49-F238E27FC236}">
                      <a16:creationId xmlns:a16="http://schemas.microsoft.com/office/drawing/2014/main" id="{8D1A5E0F-66BA-4F71-AF24-4139C755EAA0}"/>
                    </a:ext>
                  </a:extLst>
                </p:cNvPr>
                <p:cNvSpPr/>
                <p:nvPr/>
              </p:nvSpPr>
              <p:spPr>
                <a:xfrm>
                  <a:off x="5035902" y="5066387"/>
                  <a:ext cx="1060098" cy="194544"/>
                </a:xfrm>
                <a:prstGeom prst="rect">
                  <a:avLst/>
                </a:prstGeom>
              </p:spPr>
              <p:txBody>
                <a:bodyPr wrap="square" lIns="0" tIns="0" rIns="0" bIns="0" anchor="ctr">
                  <a:spAutoFit/>
                </a:bodyPr>
                <a:lstStyle/>
                <a:p>
                  <a:pPr marL="12700" marR="5080" algn="ctr">
                    <a:spcBef>
                      <a:spcPts val="1330"/>
                    </a:spcBef>
                  </a:pPr>
                  <a:r>
                    <a:rPr lang="en-US" sz="1600" b="1" dirty="0">
                      <a:solidFill>
                        <a:schemeClr val="bg1"/>
                      </a:solidFill>
                    </a:rPr>
                    <a:t>Receipts</a:t>
                  </a:r>
                </a:p>
              </p:txBody>
            </p:sp>
            <p:sp>
              <p:nvSpPr>
                <p:cNvPr id="206" name="Rectangle 205">
                  <a:extLst>
                    <a:ext uri="{FF2B5EF4-FFF2-40B4-BE49-F238E27FC236}">
                      <a16:creationId xmlns:a16="http://schemas.microsoft.com/office/drawing/2014/main" id="{CFA5F232-D0DC-492A-928F-50C9CDA07DDD}"/>
                    </a:ext>
                  </a:extLst>
                </p:cNvPr>
                <p:cNvSpPr/>
                <p:nvPr/>
              </p:nvSpPr>
              <p:spPr>
                <a:xfrm>
                  <a:off x="3903061" y="5066387"/>
                  <a:ext cx="1080418" cy="194544"/>
                </a:xfrm>
                <a:prstGeom prst="rect">
                  <a:avLst/>
                </a:prstGeom>
              </p:spPr>
              <p:txBody>
                <a:bodyPr wrap="square" lIns="0" tIns="0" rIns="0" bIns="0" anchor="ctr">
                  <a:spAutoFit/>
                </a:bodyPr>
                <a:lstStyle/>
                <a:p>
                  <a:pPr marL="12700" marR="5080" algn="ctr">
                    <a:spcBef>
                      <a:spcPts val="1330"/>
                    </a:spcBef>
                  </a:pPr>
                  <a:r>
                    <a:rPr lang="en-US" sz="1600" b="1" dirty="0">
                      <a:solidFill>
                        <a:schemeClr val="bg1"/>
                      </a:solidFill>
                    </a:rPr>
                    <a:t>Accounting</a:t>
                  </a:r>
                </a:p>
              </p:txBody>
            </p:sp>
            <p:sp>
              <p:nvSpPr>
                <p:cNvPr id="207" name="Rectangle 206">
                  <a:extLst>
                    <a:ext uri="{FF2B5EF4-FFF2-40B4-BE49-F238E27FC236}">
                      <a16:creationId xmlns:a16="http://schemas.microsoft.com/office/drawing/2014/main" id="{D0D6847A-35DB-4494-9BCA-DC15A7B92FBB}"/>
                    </a:ext>
                  </a:extLst>
                </p:cNvPr>
                <p:cNvSpPr/>
                <p:nvPr/>
              </p:nvSpPr>
              <p:spPr>
                <a:xfrm>
                  <a:off x="3855653" y="2338406"/>
                  <a:ext cx="1132273" cy="415708"/>
                </a:xfrm>
                <a:prstGeom prst="rect">
                  <a:avLst/>
                </a:prstGeom>
              </p:spPr>
              <p:txBody>
                <a:bodyPr wrap="square" lIns="0" tIns="0" rIns="0" bIns="0" anchor="ctr">
                  <a:spAutoFit/>
                </a:bodyPr>
                <a:lstStyle/>
                <a:p>
                  <a:pPr marL="12700" marR="5080" algn="ctr">
                    <a:spcBef>
                      <a:spcPts val="1330"/>
                    </a:spcBef>
                  </a:pPr>
                  <a:r>
                    <a:rPr lang="en-US" sz="1600" b="1" dirty="0">
                      <a:solidFill>
                        <a:schemeClr val="bg1"/>
                      </a:solidFill>
                    </a:rPr>
                    <a:t>System Administration</a:t>
                  </a:r>
                </a:p>
              </p:txBody>
            </p:sp>
            <p:sp>
              <p:nvSpPr>
                <p:cNvPr id="208" name="Rectangle 207">
                  <a:extLst>
                    <a:ext uri="{FF2B5EF4-FFF2-40B4-BE49-F238E27FC236}">
                      <a16:creationId xmlns:a16="http://schemas.microsoft.com/office/drawing/2014/main" id="{8CDB38A4-1838-4712-92AA-9A55EE7A541B}"/>
                    </a:ext>
                  </a:extLst>
                </p:cNvPr>
                <p:cNvSpPr/>
                <p:nvPr/>
              </p:nvSpPr>
              <p:spPr>
                <a:xfrm>
                  <a:off x="3296902" y="3308050"/>
                  <a:ext cx="817898" cy="194544"/>
                </a:xfrm>
                <a:prstGeom prst="rect">
                  <a:avLst/>
                </a:prstGeom>
              </p:spPr>
              <p:txBody>
                <a:bodyPr wrap="square" lIns="0" tIns="0" rIns="0" bIns="0" anchor="ctr">
                  <a:spAutoFit/>
                </a:bodyPr>
                <a:lstStyle/>
                <a:p>
                  <a:pPr marL="12700" marR="5080" algn="ctr">
                    <a:spcBef>
                      <a:spcPts val="1330"/>
                    </a:spcBef>
                  </a:pPr>
                  <a:r>
                    <a:rPr lang="en-US" sz="1600" b="1" dirty="0">
                      <a:solidFill>
                        <a:schemeClr val="bg1"/>
                      </a:solidFill>
                    </a:rPr>
                    <a:t>Reports</a:t>
                  </a:r>
                </a:p>
              </p:txBody>
            </p:sp>
            <p:sp>
              <p:nvSpPr>
                <p:cNvPr id="209" name="Rectangle 208">
                  <a:extLst>
                    <a:ext uri="{FF2B5EF4-FFF2-40B4-BE49-F238E27FC236}">
                      <a16:creationId xmlns:a16="http://schemas.microsoft.com/office/drawing/2014/main" id="{2D17BD4C-BF31-4A38-A15E-42FDD98A69C4}"/>
                    </a:ext>
                  </a:extLst>
                </p:cNvPr>
                <p:cNvSpPr/>
                <p:nvPr/>
              </p:nvSpPr>
              <p:spPr>
                <a:xfrm>
                  <a:off x="3185142" y="4239175"/>
                  <a:ext cx="908027" cy="389089"/>
                </a:xfrm>
                <a:prstGeom prst="rect">
                  <a:avLst/>
                </a:prstGeom>
              </p:spPr>
              <p:txBody>
                <a:bodyPr wrap="square" lIns="0" tIns="0" rIns="0" bIns="0" anchor="ctr">
                  <a:spAutoFit/>
                </a:bodyPr>
                <a:lstStyle/>
                <a:p>
                  <a:pPr marL="12700" marR="5080" algn="ctr">
                    <a:spcBef>
                      <a:spcPts val="1330"/>
                    </a:spcBef>
                  </a:pPr>
                  <a:r>
                    <a:rPr lang="en-US" sz="1600" b="1" dirty="0">
                      <a:solidFill>
                        <a:schemeClr val="bg1"/>
                      </a:solidFill>
                    </a:rPr>
                    <a:t>Assets &amp; Inventory</a:t>
                  </a:r>
                </a:p>
              </p:txBody>
            </p:sp>
            <p:sp>
              <p:nvSpPr>
                <p:cNvPr id="210" name="Rectangle 209">
                  <a:extLst>
                    <a:ext uri="{FF2B5EF4-FFF2-40B4-BE49-F238E27FC236}">
                      <a16:creationId xmlns:a16="http://schemas.microsoft.com/office/drawing/2014/main" id="{7336C250-8640-4C88-B957-294A39823691}"/>
                    </a:ext>
                  </a:extLst>
                </p:cNvPr>
                <p:cNvSpPr/>
                <p:nvPr/>
              </p:nvSpPr>
              <p:spPr>
                <a:xfrm>
                  <a:off x="3158494" y="1708666"/>
                  <a:ext cx="3658866" cy="3084826"/>
                </a:xfrm>
                <a:prstGeom prst="rect">
                  <a:avLst/>
                </a:prstGeom>
              </p:spPr>
              <p:txBody>
                <a:bodyPr wrap="none" lIns="0" tIns="0" rIns="0" bIns="0" anchor="t">
                  <a:prstTxWarp prst="textArchUp">
                    <a:avLst/>
                  </a:prstTxWarp>
                  <a:noAutofit/>
                </a:bodyPr>
                <a:lstStyle/>
                <a:p>
                  <a:pPr marL="12700" marR="5080" algn="ctr">
                    <a:spcBef>
                      <a:spcPts val="1330"/>
                    </a:spcBef>
                  </a:pPr>
                  <a:endParaRPr lang="en-US" sz="2000" b="1" dirty="0"/>
                </a:p>
              </p:txBody>
            </p:sp>
            <p:sp>
              <p:nvSpPr>
                <p:cNvPr id="211" name="Rectangle 210">
                  <a:extLst>
                    <a:ext uri="{FF2B5EF4-FFF2-40B4-BE49-F238E27FC236}">
                      <a16:creationId xmlns:a16="http://schemas.microsoft.com/office/drawing/2014/main" id="{3E55785E-9B42-4F3D-9782-5E0F0A299881}"/>
                    </a:ext>
                  </a:extLst>
                </p:cNvPr>
                <p:cNvSpPr/>
                <p:nvPr/>
              </p:nvSpPr>
              <p:spPr>
                <a:xfrm>
                  <a:off x="3158494" y="2860760"/>
                  <a:ext cx="3658866" cy="3084826"/>
                </a:xfrm>
                <a:prstGeom prst="rect">
                  <a:avLst/>
                </a:prstGeom>
              </p:spPr>
              <p:txBody>
                <a:bodyPr wrap="none" lIns="0" tIns="0" rIns="0" bIns="0" anchor="b">
                  <a:prstTxWarp prst="textArchDown">
                    <a:avLst/>
                  </a:prstTxWarp>
                  <a:noAutofit/>
                </a:bodyPr>
                <a:lstStyle/>
                <a:p>
                  <a:pPr marL="12700" marR="5080" algn="ctr">
                    <a:spcBef>
                      <a:spcPts val="1330"/>
                    </a:spcBef>
                  </a:pPr>
                  <a:endParaRPr lang="en-US" sz="2000" b="1" dirty="0"/>
                </a:p>
              </p:txBody>
            </p:sp>
            <p:sp>
              <p:nvSpPr>
                <p:cNvPr id="212" name="Rectangle 211">
                  <a:extLst>
                    <a:ext uri="{FF2B5EF4-FFF2-40B4-BE49-F238E27FC236}">
                      <a16:creationId xmlns:a16="http://schemas.microsoft.com/office/drawing/2014/main" id="{50BB6643-C150-4AAF-A78C-047978E6B2FB}"/>
                    </a:ext>
                  </a:extLst>
                </p:cNvPr>
                <p:cNvSpPr/>
                <p:nvPr/>
              </p:nvSpPr>
              <p:spPr>
                <a:xfrm rot="5400000">
                  <a:off x="3763627" y="2284713"/>
                  <a:ext cx="3658866" cy="3084826"/>
                </a:xfrm>
                <a:prstGeom prst="rect">
                  <a:avLst/>
                </a:prstGeom>
              </p:spPr>
              <p:txBody>
                <a:bodyPr wrap="none" lIns="0" tIns="0" rIns="0" bIns="0" anchor="t">
                  <a:prstTxWarp prst="textArchUp">
                    <a:avLst/>
                  </a:prstTxWarp>
                  <a:noAutofit/>
                </a:bodyPr>
                <a:lstStyle/>
                <a:p>
                  <a:pPr marL="12700" marR="5080" algn="ctr">
                    <a:spcBef>
                      <a:spcPts val="1330"/>
                    </a:spcBef>
                  </a:pPr>
                  <a:endParaRPr lang="en-US" sz="2000" b="1" dirty="0"/>
                </a:p>
              </p:txBody>
            </p:sp>
            <p:sp>
              <p:nvSpPr>
                <p:cNvPr id="213" name="Rectangle 212">
                  <a:extLst>
                    <a:ext uri="{FF2B5EF4-FFF2-40B4-BE49-F238E27FC236}">
                      <a16:creationId xmlns:a16="http://schemas.microsoft.com/office/drawing/2014/main" id="{FCF0B0D9-E073-4443-A4A6-59E4E2D4965C}"/>
                    </a:ext>
                  </a:extLst>
                </p:cNvPr>
                <p:cNvSpPr/>
                <p:nvPr/>
              </p:nvSpPr>
              <p:spPr>
                <a:xfrm rot="16200000">
                  <a:off x="2523071" y="2330200"/>
                  <a:ext cx="3927928" cy="3262914"/>
                </a:xfrm>
                <a:prstGeom prst="rect">
                  <a:avLst/>
                </a:prstGeom>
              </p:spPr>
              <p:txBody>
                <a:bodyPr wrap="none" lIns="0" tIns="0" rIns="0" bIns="0" anchor="t">
                  <a:prstTxWarp prst="textArchUp">
                    <a:avLst>
                      <a:gd name="adj" fmla="val 10907504"/>
                    </a:avLst>
                  </a:prstTxWarp>
                  <a:noAutofit/>
                </a:bodyPr>
                <a:lstStyle/>
                <a:p>
                  <a:pPr marL="12700" marR="5080" algn="ctr">
                    <a:spcBef>
                      <a:spcPts val="1330"/>
                    </a:spcBef>
                  </a:pPr>
                  <a:endParaRPr lang="en-US" sz="2000" b="1" dirty="0"/>
                </a:p>
              </p:txBody>
            </p:sp>
          </p:grpSp>
          <p:pic>
            <p:nvPicPr>
              <p:cNvPr id="108" name="Picture 107"/>
              <p:cNvPicPr>
                <a:picLocks noChangeAspect="1"/>
              </p:cNvPicPr>
              <p:nvPr/>
            </p:nvPicPr>
            <p:blipFill rotWithShape="1">
              <a:blip r:embed="rId14">
                <a:extLst>
                  <a:ext uri="{BEBA8EAE-BF5A-486C-A8C5-ECC9F3942E4B}">
                    <a14:imgProps xmlns:a14="http://schemas.microsoft.com/office/drawing/2010/main">
                      <a14:imgLayer r:embed="rId15">
                        <a14:imgEffect>
                          <a14:saturation sat="200000"/>
                        </a14:imgEffect>
                      </a14:imgLayer>
                    </a14:imgProps>
                  </a:ext>
                  <a:ext uri="{28A0092B-C50C-407E-A947-70E740481C1C}">
                    <a14:useLocalDpi xmlns:a14="http://schemas.microsoft.com/office/drawing/2010/main" val="0"/>
                  </a:ext>
                </a:extLst>
              </a:blip>
              <a:srcRect r="40793"/>
              <a:stretch/>
            </p:blipFill>
            <p:spPr>
              <a:xfrm>
                <a:off x="1818911" y="2913501"/>
                <a:ext cx="1999858" cy="1257143"/>
              </a:xfrm>
              <a:prstGeom prst="rect">
                <a:avLst/>
              </a:prstGeom>
              <a:noFill/>
            </p:spPr>
          </p:pic>
          <p:grpSp>
            <p:nvGrpSpPr>
              <p:cNvPr id="109" name="Group 108">
                <a:extLst>
                  <a:ext uri="{FF2B5EF4-FFF2-40B4-BE49-F238E27FC236}">
                    <a16:creationId xmlns:a16="http://schemas.microsoft.com/office/drawing/2014/main" id="{A4AB721B-B6B7-4AC6-88D3-529C23C3D32E}"/>
                  </a:ext>
                </a:extLst>
              </p:cNvPr>
              <p:cNvGrpSpPr/>
              <p:nvPr/>
            </p:nvGrpSpPr>
            <p:grpSpPr>
              <a:xfrm>
                <a:off x="5011091" y="5812559"/>
                <a:ext cx="590902" cy="590902"/>
                <a:chOff x="10031173" y="4282580"/>
                <a:chExt cx="590902" cy="590902"/>
              </a:xfrm>
            </p:grpSpPr>
            <p:sp>
              <p:nvSpPr>
                <p:cNvPr id="182" name="Oval 181">
                  <a:extLst>
                    <a:ext uri="{FF2B5EF4-FFF2-40B4-BE49-F238E27FC236}">
                      <a16:creationId xmlns:a16="http://schemas.microsoft.com/office/drawing/2014/main" id="{E146636C-3C93-435E-B9C5-97ABA4BE7A25}"/>
                    </a:ext>
                  </a:extLst>
                </p:cNvPr>
                <p:cNvSpPr/>
                <p:nvPr/>
              </p:nvSpPr>
              <p:spPr>
                <a:xfrm>
                  <a:off x="10031173" y="4282580"/>
                  <a:ext cx="590902" cy="59090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184">
                  <a:extLst>
                    <a:ext uri="{FF2B5EF4-FFF2-40B4-BE49-F238E27FC236}">
                      <a16:creationId xmlns:a16="http://schemas.microsoft.com/office/drawing/2014/main" id="{E09F897B-C422-46B1-A6BD-BFCD0E8CFE5F}"/>
                    </a:ext>
                  </a:extLst>
                </p:cNvPr>
                <p:cNvGrpSpPr/>
                <p:nvPr/>
              </p:nvGrpSpPr>
              <p:grpSpPr>
                <a:xfrm>
                  <a:off x="10165274" y="4416681"/>
                  <a:ext cx="322700" cy="322700"/>
                  <a:chOff x="5860256" y="3193256"/>
                  <a:chExt cx="466725" cy="466725"/>
                </a:xfrm>
                <a:solidFill>
                  <a:schemeClr val="bg1"/>
                </a:solidFill>
              </p:grpSpPr>
              <p:sp>
                <p:nvSpPr>
                  <p:cNvPr id="187" name="Freeform: Shape 247">
                    <a:extLst>
                      <a:ext uri="{FF2B5EF4-FFF2-40B4-BE49-F238E27FC236}">
                        <a16:creationId xmlns:a16="http://schemas.microsoft.com/office/drawing/2014/main" id="{9598FEB2-C434-4798-B22C-307879964EF9}"/>
                      </a:ext>
                    </a:extLst>
                  </p:cNvPr>
                  <p:cNvSpPr/>
                  <p:nvPr/>
                </p:nvSpPr>
                <p:spPr>
                  <a:xfrm>
                    <a:off x="5860256" y="3193256"/>
                    <a:ext cx="466725" cy="466725"/>
                  </a:xfrm>
                  <a:custGeom>
                    <a:avLst/>
                    <a:gdLst>
                      <a:gd name="connsiteX0" fmla="*/ 435769 w 466725"/>
                      <a:gd name="connsiteY0" fmla="*/ 7144 h 466725"/>
                      <a:gd name="connsiteX1" fmla="*/ 35719 w 466725"/>
                      <a:gd name="connsiteY1" fmla="*/ 7144 h 466725"/>
                      <a:gd name="connsiteX2" fmla="*/ 7144 w 466725"/>
                      <a:gd name="connsiteY2" fmla="*/ 35719 h 466725"/>
                      <a:gd name="connsiteX3" fmla="*/ 7144 w 466725"/>
                      <a:gd name="connsiteY3" fmla="*/ 340519 h 466725"/>
                      <a:gd name="connsiteX4" fmla="*/ 35719 w 466725"/>
                      <a:gd name="connsiteY4" fmla="*/ 369094 h 466725"/>
                      <a:gd name="connsiteX5" fmla="*/ 178594 w 466725"/>
                      <a:gd name="connsiteY5" fmla="*/ 369094 h 466725"/>
                      <a:gd name="connsiteX6" fmla="*/ 178594 w 466725"/>
                      <a:gd name="connsiteY6" fmla="*/ 407171 h 466725"/>
                      <a:gd name="connsiteX7" fmla="*/ 150019 w 466725"/>
                      <a:gd name="connsiteY7" fmla="*/ 407171 h 466725"/>
                      <a:gd name="connsiteX8" fmla="*/ 141499 w 466725"/>
                      <a:gd name="connsiteY8" fmla="*/ 412440 h 466725"/>
                      <a:gd name="connsiteX9" fmla="*/ 122449 w 466725"/>
                      <a:gd name="connsiteY9" fmla="*/ 450563 h 466725"/>
                      <a:gd name="connsiteX10" fmla="*/ 122867 w 466725"/>
                      <a:gd name="connsiteY10" fmla="*/ 459828 h 466725"/>
                      <a:gd name="connsiteX11" fmla="*/ 130969 w 466725"/>
                      <a:gd name="connsiteY11" fmla="*/ 464344 h 466725"/>
                      <a:gd name="connsiteX12" fmla="*/ 340519 w 466725"/>
                      <a:gd name="connsiteY12" fmla="*/ 464344 h 466725"/>
                      <a:gd name="connsiteX13" fmla="*/ 348621 w 466725"/>
                      <a:gd name="connsiteY13" fmla="*/ 459828 h 466725"/>
                      <a:gd name="connsiteX14" fmla="*/ 349039 w 466725"/>
                      <a:gd name="connsiteY14" fmla="*/ 450563 h 466725"/>
                      <a:gd name="connsiteX15" fmla="*/ 329989 w 466725"/>
                      <a:gd name="connsiteY15" fmla="*/ 412440 h 466725"/>
                      <a:gd name="connsiteX16" fmla="*/ 321469 w 466725"/>
                      <a:gd name="connsiteY16" fmla="*/ 407171 h 466725"/>
                      <a:gd name="connsiteX17" fmla="*/ 292894 w 466725"/>
                      <a:gd name="connsiteY17" fmla="*/ 407171 h 466725"/>
                      <a:gd name="connsiteX18" fmla="*/ 292894 w 466725"/>
                      <a:gd name="connsiteY18" fmla="*/ 369094 h 466725"/>
                      <a:gd name="connsiteX19" fmla="*/ 435769 w 466725"/>
                      <a:gd name="connsiteY19" fmla="*/ 369094 h 466725"/>
                      <a:gd name="connsiteX20" fmla="*/ 464344 w 466725"/>
                      <a:gd name="connsiteY20" fmla="*/ 340519 h 466725"/>
                      <a:gd name="connsiteX21" fmla="*/ 464344 w 466725"/>
                      <a:gd name="connsiteY21" fmla="*/ 35719 h 466725"/>
                      <a:gd name="connsiteX22" fmla="*/ 435769 w 466725"/>
                      <a:gd name="connsiteY22" fmla="*/ 7144 h 466725"/>
                      <a:gd name="connsiteX23" fmla="*/ 35719 w 466725"/>
                      <a:gd name="connsiteY23" fmla="*/ 26194 h 466725"/>
                      <a:gd name="connsiteX24" fmla="*/ 435769 w 466725"/>
                      <a:gd name="connsiteY24" fmla="*/ 26194 h 466725"/>
                      <a:gd name="connsiteX25" fmla="*/ 445294 w 466725"/>
                      <a:gd name="connsiteY25" fmla="*/ 35719 h 466725"/>
                      <a:gd name="connsiteX26" fmla="*/ 445294 w 466725"/>
                      <a:gd name="connsiteY26" fmla="*/ 311944 h 466725"/>
                      <a:gd name="connsiteX27" fmla="*/ 26194 w 466725"/>
                      <a:gd name="connsiteY27" fmla="*/ 311944 h 466725"/>
                      <a:gd name="connsiteX28" fmla="*/ 26194 w 466725"/>
                      <a:gd name="connsiteY28" fmla="*/ 35719 h 466725"/>
                      <a:gd name="connsiteX29" fmla="*/ 35719 w 466725"/>
                      <a:gd name="connsiteY29" fmla="*/ 26194 h 466725"/>
                      <a:gd name="connsiteX30" fmla="*/ 315580 w 466725"/>
                      <a:gd name="connsiteY30" fmla="*/ 426221 h 466725"/>
                      <a:gd name="connsiteX31" fmla="*/ 325115 w 466725"/>
                      <a:gd name="connsiteY31" fmla="*/ 445294 h 466725"/>
                      <a:gd name="connsiteX32" fmla="*/ 146373 w 466725"/>
                      <a:gd name="connsiteY32" fmla="*/ 445294 h 466725"/>
                      <a:gd name="connsiteX33" fmla="*/ 155907 w 466725"/>
                      <a:gd name="connsiteY33" fmla="*/ 426221 h 466725"/>
                      <a:gd name="connsiteX34" fmla="*/ 178594 w 466725"/>
                      <a:gd name="connsiteY34" fmla="*/ 426221 h 466725"/>
                      <a:gd name="connsiteX35" fmla="*/ 178594 w 466725"/>
                      <a:gd name="connsiteY35" fmla="*/ 426244 h 466725"/>
                      <a:gd name="connsiteX36" fmla="*/ 292894 w 466725"/>
                      <a:gd name="connsiteY36" fmla="*/ 426244 h 466725"/>
                      <a:gd name="connsiteX37" fmla="*/ 292894 w 466725"/>
                      <a:gd name="connsiteY37" fmla="*/ 426221 h 466725"/>
                      <a:gd name="connsiteX38" fmla="*/ 315580 w 466725"/>
                      <a:gd name="connsiteY38" fmla="*/ 426221 h 466725"/>
                      <a:gd name="connsiteX39" fmla="*/ 273844 w 466725"/>
                      <a:gd name="connsiteY39" fmla="*/ 407171 h 466725"/>
                      <a:gd name="connsiteX40" fmla="*/ 197644 w 466725"/>
                      <a:gd name="connsiteY40" fmla="*/ 407171 h 466725"/>
                      <a:gd name="connsiteX41" fmla="*/ 197644 w 466725"/>
                      <a:gd name="connsiteY41" fmla="*/ 369094 h 466725"/>
                      <a:gd name="connsiteX42" fmla="*/ 273844 w 466725"/>
                      <a:gd name="connsiteY42" fmla="*/ 369094 h 466725"/>
                      <a:gd name="connsiteX43" fmla="*/ 273844 w 466725"/>
                      <a:gd name="connsiteY43" fmla="*/ 407171 h 466725"/>
                      <a:gd name="connsiteX44" fmla="*/ 435769 w 466725"/>
                      <a:gd name="connsiteY44" fmla="*/ 350044 h 466725"/>
                      <a:gd name="connsiteX45" fmla="*/ 292894 w 466725"/>
                      <a:gd name="connsiteY45" fmla="*/ 350044 h 466725"/>
                      <a:gd name="connsiteX46" fmla="*/ 178594 w 466725"/>
                      <a:gd name="connsiteY46" fmla="*/ 350044 h 466725"/>
                      <a:gd name="connsiteX47" fmla="*/ 35719 w 466725"/>
                      <a:gd name="connsiteY47" fmla="*/ 350044 h 466725"/>
                      <a:gd name="connsiteX48" fmla="*/ 26194 w 466725"/>
                      <a:gd name="connsiteY48" fmla="*/ 340519 h 466725"/>
                      <a:gd name="connsiteX49" fmla="*/ 26194 w 466725"/>
                      <a:gd name="connsiteY49" fmla="*/ 330994 h 466725"/>
                      <a:gd name="connsiteX50" fmla="*/ 445294 w 466725"/>
                      <a:gd name="connsiteY50" fmla="*/ 330994 h 466725"/>
                      <a:gd name="connsiteX51" fmla="*/ 445294 w 466725"/>
                      <a:gd name="connsiteY51" fmla="*/ 340519 h 466725"/>
                      <a:gd name="connsiteX52" fmla="*/ 435769 w 466725"/>
                      <a:gd name="connsiteY52" fmla="*/ 350044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66725" h="466725">
                        <a:moveTo>
                          <a:pt x="435769" y="7144"/>
                        </a:moveTo>
                        <a:lnTo>
                          <a:pt x="35719" y="7144"/>
                        </a:lnTo>
                        <a:cubicBezTo>
                          <a:pt x="19962" y="7144"/>
                          <a:pt x="7144" y="19962"/>
                          <a:pt x="7144" y="35719"/>
                        </a:cubicBezTo>
                        <a:lnTo>
                          <a:pt x="7144" y="340519"/>
                        </a:lnTo>
                        <a:cubicBezTo>
                          <a:pt x="7144" y="356276"/>
                          <a:pt x="19962" y="369094"/>
                          <a:pt x="35719" y="369094"/>
                        </a:cubicBezTo>
                        <a:lnTo>
                          <a:pt x="178594" y="369094"/>
                        </a:lnTo>
                        <a:lnTo>
                          <a:pt x="178594" y="407171"/>
                        </a:lnTo>
                        <a:lnTo>
                          <a:pt x="150019" y="407171"/>
                        </a:lnTo>
                        <a:cubicBezTo>
                          <a:pt x="146410" y="407171"/>
                          <a:pt x="143107" y="409207"/>
                          <a:pt x="141499" y="412440"/>
                        </a:cubicBezTo>
                        <a:lnTo>
                          <a:pt x="122449" y="450563"/>
                        </a:lnTo>
                        <a:cubicBezTo>
                          <a:pt x="120969" y="453512"/>
                          <a:pt x="121128" y="457019"/>
                          <a:pt x="122867" y="459828"/>
                        </a:cubicBezTo>
                        <a:cubicBezTo>
                          <a:pt x="124606" y="462637"/>
                          <a:pt x="127666" y="464344"/>
                          <a:pt x="130969" y="464344"/>
                        </a:cubicBezTo>
                        <a:lnTo>
                          <a:pt x="340519" y="464344"/>
                        </a:lnTo>
                        <a:cubicBezTo>
                          <a:pt x="343821" y="464344"/>
                          <a:pt x="346881" y="462637"/>
                          <a:pt x="348621" y="459828"/>
                        </a:cubicBezTo>
                        <a:cubicBezTo>
                          <a:pt x="350360" y="457019"/>
                          <a:pt x="350518" y="453512"/>
                          <a:pt x="349039" y="450563"/>
                        </a:cubicBezTo>
                        <a:lnTo>
                          <a:pt x="329989" y="412440"/>
                        </a:lnTo>
                        <a:cubicBezTo>
                          <a:pt x="328380" y="409207"/>
                          <a:pt x="325078" y="407171"/>
                          <a:pt x="321469" y="407171"/>
                        </a:cubicBezTo>
                        <a:lnTo>
                          <a:pt x="292894" y="407171"/>
                        </a:lnTo>
                        <a:lnTo>
                          <a:pt x="292894" y="369094"/>
                        </a:lnTo>
                        <a:lnTo>
                          <a:pt x="435769" y="369094"/>
                        </a:lnTo>
                        <a:cubicBezTo>
                          <a:pt x="451526" y="369094"/>
                          <a:pt x="464344" y="356276"/>
                          <a:pt x="464344" y="340519"/>
                        </a:cubicBezTo>
                        <a:lnTo>
                          <a:pt x="464344" y="35719"/>
                        </a:lnTo>
                        <a:cubicBezTo>
                          <a:pt x="464344" y="19962"/>
                          <a:pt x="451526" y="7144"/>
                          <a:pt x="435769" y="7144"/>
                        </a:cubicBezTo>
                        <a:close/>
                        <a:moveTo>
                          <a:pt x="35719" y="26194"/>
                        </a:moveTo>
                        <a:lnTo>
                          <a:pt x="435769" y="26194"/>
                        </a:lnTo>
                        <a:cubicBezTo>
                          <a:pt x="441025" y="26194"/>
                          <a:pt x="445294" y="30468"/>
                          <a:pt x="445294" y="35719"/>
                        </a:cubicBezTo>
                        <a:lnTo>
                          <a:pt x="445294" y="311944"/>
                        </a:lnTo>
                        <a:lnTo>
                          <a:pt x="26194" y="311944"/>
                        </a:lnTo>
                        <a:lnTo>
                          <a:pt x="26194" y="35719"/>
                        </a:lnTo>
                        <a:cubicBezTo>
                          <a:pt x="26194" y="30468"/>
                          <a:pt x="30463" y="26194"/>
                          <a:pt x="35719" y="26194"/>
                        </a:cubicBezTo>
                        <a:close/>
                        <a:moveTo>
                          <a:pt x="315580" y="426221"/>
                        </a:moveTo>
                        <a:lnTo>
                          <a:pt x="325115" y="445294"/>
                        </a:lnTo>
                        <a:lnTo>
                          <a:pt x="146373" y="445294"/>
                        </a:lnTo>
                        <a:lnTo>
                          <a:pt x="155907" y="426221"/>
                        </a:lnTo>
                        <a:lnTo>
                          <a:pt x="178594" y="426221"/>
                        </a:lnTo>
                        <a:lnTo>
                          <a:pt x="178594" y="426244"/>
                        </a:lnTo>
                        <a:lnTo>
                          <a:pt x="292894" y="426244"/>
                        </a:lnTo>
                        <a:lnTo>
                          <a:pt x="292894" y="426221"/>
                        </a:lnTo>
                        <a:lnTo>
                          <a:pt x="315580" y="426221"/>
                        </a:lnTo>
                        <a:close/>
                        <a:moveTo>
                          <a:pt x="273844" y="407171"/>
                        </a:moveTo>
                        <a:lnTo>
                          <a:pt x="197644" y="407171"/>
                        </a:lnTo>
                        <a:lnTo>
                          <a:pt x="197644" y="369094"/>
                        </a:lnTo>
                        <a:lnTo>
                          <a:pt x="273844" y="369094"/>
                        </a:lnTo>
                        <a:lnTo>
                          <a:pt x="273844" y="407171"/>
                        </a:lnTo>
                        <a:close/>
                        <a:moveTo>
                          <a:pt x="435769" y="350044"/>
                        </a:moveTo>
                        <a:lnTo>
                          <a:pt x="292894" y="350044"/>
                        </a:lnTo>
                        <a:lnTo>
                          <a:pt x="178594" y="350044"/>
                        </a:lnTo>
                        <a:lnTo>
                          <a:pt x="35719" y="350044"/>
                        </a:lnTo>
                        <a:cubicBezTo>
                          <a:pt x="30463" y="350044"/>
                          <a:pt x="26194" y="345770"/>
                          <a:pt x="26194" y="340519"/>
                        </a:cubicBezTo>
                        <a:lnTo>
                          <a:pt x="26194" y="330994"/>
                        </a:lnTo>
                        <a:lnTo>
                          <a:pt x="445294" y="330994"/>
                        </a:lnTo>
                        <a:lnTo>
                          <a:pt x="445294" y="340519"/>
                        </a:lnTo>
                        <a:cubicBezTo>
                          <a:pt x="445294" y="345770"/>
                          <a:pt x="441025" y="350044"/>
                          <a:pt x="435769" y="350044"/>
                        </a:cubicBezTo>
                        <a:close/>
                      </a:path>
                    </a:pathLst>
                  </a:custGeom>
                  <a:grpFill/>
                  <a:ln w="9525" cap="flat">
                    <a:noFill/>
                    <a:prstDash val="solid"/>
                    <a:miter/>
                  </a:ln>
                </p:spPr>
                <p:txBody>
                  <a:bodyPr rtlCol="0" anchor="ctr"/>
                  <a:lstStyle/>
                  <a:p>
                    <a:endParaRPr lang="en-US"/>
                  </a:p>
                </p:txBody>
              </p:sp>
              <p:sp>
                <p:nvSpPr>
                  <p:cNvPr id="190" name="Freeform: Shape 248">
                    <a:extLst>
                      <a:ext uri="{FF2B5EF4-FFF2-40B4-BE49-F238E27FC236}">
                        <a16:creationId xmlns:a16="http://schemas.microsoft.com/office/drawing/2014/main" id="{D7D82FEE-AB6A-4C45-B121-EA3B4B6627D2}"/>
                      </a:ext>
                    </a:extLst>
                  </p:cNvPr>
                  <p:cNvSpPr/>
                  <p:nvPr/>
                </p:nvSpPr>
                <p:spPr>
                  <a:xfrm>
                    <a:off x="5926931" y="3240881"/>
                    <a:ext cx="333375" cy="238125"/>
                  </a:xfrm>
                  <a:custGeom>
                    <a:avLst/>
                    <a:gdLst>
                      <a:gd name="connsiteX0" fmla="*/ 26194 w 333375"/>
                      <a:gd name="connsiteY0" fmla="*/ 235744 h 238125"/>
                      <a:gd name="connsiteX1" fmla="*/ 311944 w 333375"/>
                      <a:gd name="connsiteY1" fmla="*/ 235744 h 238125"/>
                      <a:gd name="connsiteX2" fmla="*/ 330994 w 333375"/>
                      <a:gd name="connsiteY2" fmla="*/ 216694 h 238125"/>
                      <a:gd name="connsiteX3" fmla="*/ 330994 w 333375"/>
                      <a:gd name="connsiteY3" fmla="*/ 26194 h 238125"/>
                      <a:gd name="connsiteX4" fmla="*/ 311944 w 333375"/>
                      <a:gd name="connsiteY4" fmla="*/ 7144 h 238125"/>
                      <a:gd name="connsiteX5" fmla="*/ 26194 w 333375"/>
                      <a:gd name="connsiteY5" fmla="*/ 7144 h 238125"/>
                      <a:gd name="connsiteX6" fmla="*/ 7144 w 333375"/>
                      <a:gd name="connsiteY6" fmla="*/ 26194 h 238125"/>
                      <a:gd name="connsiteX7" fmla="*/ 7144 w 333375"/>
                      <a:gd name="connsiteY7" fmla="*/ 216694 h 238125"/>
                      <a:gd name="connsiteX8" fmla="*/ 26194 w 333375"/>
                      <a:gd name="connsiteY8" fmla="*/ 235744 h 238125"/>
                      <a:gd name="connsiteX9" fmla="*/ 26194 w 333375"/>
                      <a:gd name="connsiteY9" fmla="*/ 216694 h 238125"/>
                      <a:gd name="connsiteX10" fmla="*/ 26194 w 333375"/>
                      <a:gd name="connsiteY10" fmla="*/ 83344 h 238125"/>
                      <a:gd name="connsiteX11" fmla="*/ 311947 w 333375"/>
                      <a:gd name="connsiteY11" fmla="*/ 83344 h 238125"/>
                      <a:gd name="connsiteX12" fmla="*/ 311953 w 333375"/>
                      <a:gd name="connsiteY12" fmla="*/ 216694 h 238125"/>
                      <a:gd name="connsiteX13" fmla="*/ 26194 w 333375"/>
                      <a:gd name="connsiteY13" fmla="*/ 216694 h 238125"/>
                      <a:gd name="connsiteX14" fmla="*/ 311944 w 333375"/>
                      <a:gd name="connsiteY14" fmla="*/ 26194 h 238125"/>
                      <a:gd name="connsiteX15" fmla="*/ 311946 w 333375"/>
                      <a:gd name="connsiteY15" fmla="*/ 64294 h 238125"/>
                      <a:gd name="connsiteX16" fmla="*/ 26194 w 333375"/>
                      <a:gd name="connsiteY16" fmla="*/ 64294 h 238125"/>
                      <a:gd name="connsiteX17" fmla="*/ 26194 w 333375"/>
                      <a:gd name="connsiteY17" fmla="*/ 26194 h 238125"/>
                      <a:gd name="connsiteX18" fmla="*/ 311944 w 333375"/>
                      <a:gd name="connsiteY18" fmla="*/ 2619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3375" h="238125">
                        <a:moveTo>
                          <a:pt x="26194" y="235744"/>
                        </a:moveTo>
                        <a:lnTo>
                          <a:pt x="311944" y="235744"/>
                        </a:lnTo>
                        <a:cubicBezTo>
                          <a:pt x="322445" y="235744"/>
                          <a:pt x="330994" y="227200"/>
                          <a:pt x="330994" y="216694"/>
                        </a:cubicBezTo>
                        <a:lnTo>
                          <a:pt x="330994" y="26194"/>
                        </a:lnTo>
                        <a:cubicBezTo>
                          <a:pt x="330994" y="15687"/>
                          <a:pt x="322445" y="7144"/>
                          <a:pt x="311944" y="7144"/>
                        </a:cubicBezTo>
                        <a:lnTo>
                          <a:pt x="26194" y="7144"/>
                        </a:lnTo>
                        <a:cubicBezTo>
                          <a:pt x="15692" y="7144"/>
                          <a:pt x="7144" y="15687"/>
                          <a:pt x="7144" y="26194"/>
                        </a:cubicBezTo>
                        <a:lnTo>
                          <a:pt x="7144" y="216694"/>
                        </a:lnTo>
                        <a:cubicBezTo>
                          <a:pt x="7144" y="227200"/>
                          <a:pt x="15692" y="235744"/>
                          <a:pt x="26194" y="235744"/>
                        </a:cubicBezTo>
                        <a:close/>
                        <a:moveTo>
                          <a:pt x="26194" y="216694"/>
                        </a:moveTo>
                        <a:lnTo>
                          <a:pt x="26194" y="83344"/>
                        </a:lnTo>
                        <a:lnTo>
                          <a:pt x="311947" y="83344"/>
                        </a:lnTo>
                        <a:lnTo>
                          <a:pt x="311953" y="216694"/>
                        </a:lnTo>
                        <a:lnTo>
                          <a:pt x="26194" y="216694"/>
                        </a:lnTo>
                        <a:close/>
                        <a:moveTo>
                          <a:pt x="311944" y="26194"/>
                        </a:moveTo>
                        <a:lnTo>
                          <a:pt x="311946" y="64294"/>
                        </a:lnTo>
                        <a:lnTo>
                          <a:pt x="26194" y="64294"/>
                        </a:lnTo>
                        <a:lnTo>
                          <a:pt x="26194" y="26194"/>
                        </a:lnTo>
                        <a:lnTo>
                          <a:pt x="311944" y="26194"/>
                        </a:lnTo>
                        <a:close/>
                      </a:path>
                    </a:pathLst>
                  </a:custGeom>
                  <a:grpFill/>
                  <a:ln w="9525" cap="flat">
                    <a:noFill/>
                    <a:prstDash val="solid"/>
                    <a:miter/>
                  </a:ln>
                </p:spPr>
                <p:txBody>
                  <a:bodyPr rtlCol="0" anchor="ctr"/>
                  <a:lstStyle/>
                  <a:p>
                    <a:endParaRPr lang="en-US"/>
                  </a:p>
                </p:txBody>
              </p:sp>
              <p:sp>
                <p:nvSpPr>
                  <p:cNvPr id="191" name="Freeform: Shape 249">
                    <a:extLst>
                      <a:ext uri="{FF2B5EF4-FFF2-40B4-BE49-F238E27FC236}">
                        <a16:creationId xmlns:a16="http://schemas.microsoft.com/office/drawing/2014/main" id="{82786BA9-4984-4C50-A614-DE7D070CD469}"/>
                      </a:ext>
                    </a:extLst>
                  </p:cNvPr>
                  <p:cNvSpPr/>
                  <p:nvPr/>
                </p:nvSpPr>
                <p:spPr>
                  <a:xfrm>
                    <a:off x="5974556" y="3345656"/>
                    <a:ext cx="85725" cy="85725"/>
                  </a:xfrm>
                  <a:custGeom>
                    <a:avLst/>
                    <a:gdLst>
                      <a:gd name="connsiteX0" fmla="*/ 73819 w 85725"/>
                      <a:gd name="connsiteY0" fmla="*/ 7144 h 85725"/>
                      <a:gd name="connsiteX1" fmla="*/ 16669 w 85725"/>
                      <a:gd name="connsiteY1" fmla="*/ 7144 h 85725"/>
                      <a:gd name="connsiteX2" fmla="*/ 7144 w 85725"/>
                      <a:gd name="connsiteY2" fmla="*/ 16669 h 85725"/>
                      <a:gd name="connsiteX3" fmla="*/ 7144 w 85725"/>
                      <a:gd name="connsiteY3" fmla="*/ 73819 h 85725"/>
                      <a:gd name="connsiteX4" fmla="*/ 16669 w 85725"/>
                      <a:gd name="connsiteY4" fmla="*/ 83344 h 85725"/>
                      <a:gd name="connsiteX5" fmla="*/ 73819 w 85725"/>
                      <a:gd name="connsiteY5" fmla="*/ 83344 h 85725"/>
                      <a:gd name="connsiteX6" fmla="*/ 83344 w 85725"/>
                      <a:gd name="connsiteY6" fmla="*/ 73819 h 85725"/>
                      <a:gd name="connsiteX7" fmla="*/ 83344 w 85725"/>
                      <a:gd name="connsiteY7" fmla="*/ 16669 h 85725"/>
                      <a:gd name="connsiteX8" fmla="*/ 73819 w 85725"/>
                      <a:gd name="connsiteY8" fmla="*/ 7144 h 85725"/>
                      <a:gd name="connsiteX9" fmla="*/ 64294 w 85725"/>
                      <a:gd name="connsiteY9" fmla="*/ 64294 h 85725"/>
                      <a:gd name="connsiteX10" fmla="*/ 26194 w 85725"/>
                      <a:gd name="connsiteY10" fmla="*/ 64294 h 85725"/>
                      <a:gd name="connsiteX11" fmla="*/ 26194 w 85725"/>
                      <a:gd name="connsiteY11" fmla="*/ 26194 h 85725"/>
                      <a:gd name="connsiteX12" fmla="*/ 64294 w 85725"/>
                      <a:gd name="connsiteY12" fmla="*/ 26194 h 85725"/>
                      <a:gd name="connsiteX13" fmla="*/ 64294 w 85725"/>
                      <a:gd name="connsiteY13" fmla="*/ 6429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725" h="85725">
                        <a:moveTo>
                          <a:pt x="73819" y="7144"/>
                        </a:moveTo>
                        <a:lnTo>
                          <a:pt x="16669" y="7144"/>
                        </a:lnTo>
                        <a:cubicBezTo>
                          <a:pt x="11404" y="7144"/>
                          <a:pt x="7144" y="11409"/>
                          <a:pt x="7144" y="16669"/>
                        </a:cubicBezTo>
                        <a:lnTo>
                          <a:pt x="7144" y="73819"/>
                        </a:lnTo>
                        <a:cubicBezTo>
                          <a:pt x="7144" y="79078"/>
                          <a:pt x="11404" y="83344"/>
                          <a:pt x="16669" y="83344"/>
                        </a:cubicBezTo>
                        <a:lnTo>
                          <a:pt x="73819" y="83344"/>
                        </a:lnTo>
                        <a:cubicBezTo>
                          <a:pt x="79083" y="83344"/>
                          <a:pt x="83344" y="79078"/>
                          <a:pt x="83344" y="73819"/>
                        </a:cubicBezTo>
                        <a:lnTo>
                          <a:pt x="83344" y="16669"/>
                        </a:lnTo>
                        <a:cubicBezTo>
                          <a:pt x="83344" y="11409"/>
                          <a:pt x="79083" y="7144"/>
                          <a:pt x="73819" y="7144"/>
                        </a:cubicBezTo>
                        <a:close/>
                        <a:moveTo>
                          <a:pt x="64294" y="64294"/>
                        </a:moveTo>
                        <a:lnTo>
                          <a:pt x="26194" y="64294"/>
                        </a:lnTo>
                        <a:lnTo>
                          <a:pt x="26194" y="26194"/>
                        </a:lnTo>
                        <a:lnTo>
                          <a:pt x="64294" y="26194"/>
                        </a:lnTo>
                        <a:lnTo>
                          <a:pt x="64294" y="64294"/>
                        </a:lnTo>
                        <a:close/>
                      </a:path>
                    </a:pathLst>
                  </a:custGeom>
                  <a:grpFill/>
                  <a:ln w="9525" cap="flat">
                    <a:noFill/>
                    <a:prstDash val="solid"/>
                    <a:miter/>
                  </a:ln>
                </p:spPr>
                <p:txBody>
                  <a:bodyPr rtlCol="0" anchor="ctr"/>
                  <a:lstStyle/>
                  <a:p>
                    <a:endParaRPr lang="en-US"/>
                  </a:p>
                </p:txBody>
              </p:sp>
              <p:sp>
                <p:nvSpPr>
                  <p:cNvPr id="192" name="Freeform: Shape 250">
                    <a:extLst>
                      <a:ext uri="{FF2B5EF4-FFF2-40B4-BE49-F238E27FC236}">
                        <a16:creationId xmlns:a16="http://schemas.microsoft.com/office/drawing/2014/main" id="{08BACBFA-FD00-4497-94E1-03B9DD38AC6F}"/>
                      </a:ext>
                    </a:extLst>
                  </p:cNvPr>
                  <p:cNvSpPr/>
                  <p:nvPr/>
                </p:nvSpPr>
                <p:spPr>
                  <a:xfrm>
                    <a:off x="6079331" y="3374231"/>
                    <a:ext cx="133350" cy="28575"/>
                  </a:xfrm>
                  <a:custGeom>
                    <a:avLst/>
                    <a:gdLst>
                      <a:gd name="connsiteX0" fmla="*/ 121444 w 133350"/>
                      <a:gd name="connsiteY0" fmla="*/ 7144 h 28575"/>
                      <a:gd name="connsiteX1" fmla="*/ 16669 w 133350"/>
                      <a:gd name="connsiteY1" fmla="*/ 7144 h 28575"/>
                      <a:gd name="connsiteX2" fmla="*/ 7144 w 133350"/>
                      <a:gd name="connsiteY2" fmla="*/ 16669 h 28575"/>
                      <a:gd name="connsiteX3" fmla="*/ 16669 w 133350"/>
                      <a:gd name="connsiteY3" fmla="*/ 26194 h 28575"/>
                      <a:gd name="connsiteX4" fmla="*/ 121444 w 133350"/>
                      <a:gd name="connsiteY4" fmla="*/ 26194 h 28575"/>
                      <a:gd name="connsiteX5" fmla="*/ 130969 w 133350"/>
                      <a:gd name="connsiteY5" fmla="*/ 16669 h 28575"/>
                      <a:gd name="connsiteX6" fmla="*/ 121444 w 13335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 h="28575">
                        <a:moveTo>
                          <a:pt x="121444" y="7144"/>
                        </a:moveTo>
                        <a:lnTo>
                          <a:pt x="16669" y="7144"/>
                        </a:lnTo>
                        <a:cubicBezTo>
                          <a:pt x="11404" y="7144"/>
                          <a:pt x="7144" y="11409"/>
                          <a:pt x="7144" y="16669"/>
                        </a:cubicBezTo>
                        <a:cubicBezTo>
                          <a:pt x="7144" y="21928"/>
                          <a:pt x="11404" y="26194"/>
                          <a:pt x="16669" y="26194"/>
                        </a:cubicBezTo>
                        <a:lnTo>
                          <a:pt x="121444" y="26194"/>
                        </a:lnTo>
                        <a:cubicBezTo>
                          <a:pt x="126708" y="26194"/>
                          <a:pt x="130969" y="21928"/>
                          <a:pt x="130969" y="16669"/>
                        </a:cubicBezTo>
                        <a:cubicBezTo>
                          <a:pt x="130969" y="11409"/>
                          <a:pt x="126708" y="7144"/>
                          <a:pt x="121444" y="7144"/>
                        </a:cubicBezTo>
                        <a:close/>
                      </a:path>
                    </a:pathLst>
                  </a:custGeom>
                  <a:grpFill/>
                  <a:ln w="9525" cap="flat">
                    <a:noFill/>
                    <a:prstDash val="solid"/>
                    <a:miter/>
                  </a:ln>
                </p:spPr>
                <p:txBody>
                  <a:bodyPr rtlCol="0" anchor="ctr"/>
                  <a:lstStyle/>
                  <a:p>
                    <a:endParaRPr lang="en-US"/>
                  </a:p>
                </p:txBody>
              </p:sp>
            </p:grpSp>
          </p:grpSp>
          <p:sp>
            <p:nvSpPr>
              <p:cNvPr id="110" name="Rectangle 109">
                <a:extLst>
                  <a:ext uri="{FF2B5EF4-FFF2-40B4-BE49-F238E27FC236}">
                    <a16:creationId xmlns:a16="http://schemas.microsoft.com/office/drawing/2014/main" id="{C51B2E75-DC41-4B81-9FFD-0D8FD77AA2FF}"/>
                  </a:ext>
                </a:extLst>
              </p:cNvPr>
              <p:cNvSpPr/>
              <p:nvPr/>
            </p:nvSpPr>
            <p:spPr>
              <a:xfrm>
                <a:off x="5832680" y="5973822"/>
                <a:ext cx="1176887" cy="291030"/>
              </a:xfrm>
              <a:prstGeom prst="rect">
                <a:avLst/>
              </a:prstGeom>
            </p:spPr>
            <p:txBody>
              <a:bodyPr wrap="square" lIns="0" tIns="0" rIns="0" bIns="0" anchor="ctr">
                <a:noAutofit/>
              </a:bodyPr>
              <a:lstStyle/>
              <a:p>
                <a:pPr marL="12700" marR="5080" lvl="0">
                  <a:spcBef>
                    <a:spcPts val="1330"/>
                  </a:spcBef>
                </a:pPr>
                <a:r>
                  <a:rPr lang="en-US" sz="1200" b="1" dirty="0">
                    <a:cs typeface="Verdana"/>
                  </a:rPr>
                  <a:t>Payroll System</a:t>
                </a:r>
              </a:p>
            </p:txBody>
          </p:sp>
          <p:sp>
            <p:nvSpPr>
              <p:cNvPr id="111" name="Rectangle 110">
                <a:extLst>
                  <a:ext uri="{FF2B5EF4-FFF2-40B4-BE49-F238E27FC236}">
                    <a16:creationId xmlns:a16="http://schemas.microsoft.com/office/drawing/2014/main" id="{74C1F623-F4A2-4723-A3CB-2CEBD21CF57A}"/>
                  </a:ext>
                </a:extLst>
              </p:cNvPr>
              <p:cNvSpPr/>
              <p:nvPr/>
            </p:nvSpPr>
            <p:spPr>
              <a:xfrm>
                <a:off x="6486110" y="4614962"/>
                <a:ext cx="1029374" cy="291030"/>
              </a:xfrm>
              <a:prstGeom prst="rect">
                <a:avLst/>
              </a:prstGeom>
            </p:spPr>
            <p:txBody>
              <a:bodyPr wrap="square" lIns="0" tIns="0" rIns="0" bIns="0" anchor="ctr">
                <a:noAutofit/>
              </a:bodyPr>
              <a:lstStyle/>
              <a:p>
                <a:pPr marL="12700" marR="5080" lvl="0">
                  <a:spcBef>
                    <a:spcPts val="1330"/>
                  </a:spcBef>
                </a:pPr>
                <a:r>
                  <a:rPr lang="en-US" sz="1200" b="1" dirty="0">
                    <a:cs typeface="Verdana"/>
                  </a:rPr>
                  <a:t>E-Tax</a:t>
                </a:r>
              </a:p>
            </p:txBody>
          </p:sp>
          <p:sp>
            <p:nvSpPr>
              <p:cNvPr id="113" name="Rectangle 112">
                <a:extLst>
                  <a:ext uri="{FF2B5EF4-FFF2-40B4-BE49-F238E27FC236}">
                    <a16:creationId xmlns:a16="http://schemas.microsoft.com/office/drawing/2014/main" id="{87AA306C-DF99-4E27-A9F9-A86BACD33FE5}"/>
                  </a:ext>
                </a:extLst>
              </p:cNvPr>
              <p:cNvSpPr/>
              <p:nvPr/>
            </p:nvSpPr>
            <p:spPr>
              <a:xfrm>
                <a:off x="6280756" y="1916955"/>
                <a:ext cx="1234728" cy="259856"/>
              </a:xfrm>
              <a:prstGeom prst="rect">
                <a:avLst/>
              </a:prstGeom>
            </p:spPr>
            <p:txBody>
              <a:bodyPr wrap="square" lIns="0" tIns="0" rIns="0" bIns="0" anchor="ctr">
                <a:noAutofit/>
              </a:bodyPr>
              <a:lstStyle/>
              <a:p>
                <a:pPr marL="12700" marR="5080" lvl="0">
                  <a:spcBef>
                    <a:spcPts val="1330"/>
                  </a:spcBef>
                </a:pPr>
                <a:r>
                  <a:rPr lang="en-US" sz="1200" b="1" dirty="0">
                    <a:cs typeface="Verdana"/>
                  </a:rPr>
                  <a:t>E-procurement</a:t>
                </a:r>
              </a:p>
            </p:txBody>
          </p:sp>
          <p:grpSp>
            <p:nvGrpSpPr>
              <p:cNvPr id="114" name="Group 113">
                <a:extLst>
                  <a:ext uri="{FF2B5EF4-FFF2-40B4-BE49-F238E27FC236}">
                    <a16:creationId xmlns:a16="http://schemas.microsoft.com/office/drawing/2014/main" id="{CB6BE137-A836-4F86-BFEF-976DD9E2162E}"/>
                  </a:ext>
                </a:extLst>
              </p:cNvPr>
              <p:cNvGrpSpPr/>
              <p:nvPr/>
            </p:nvGrpSpPr>
            <p:grpSpPr>
              <a:xfrm>
                <a:off x="5655599" y="4714389"/>
                <a:ext cx="590902" cy="590902"/>
                <a:chOff x="9625602" y="4961388"/>
                <a:chExt cx="590902" cy="590902"/>
              </a:xfrm>
            </p:grpSpPr>
            <p:sp>
              <p:nvSpPr>
                <p:cNvPr id="151" name="Oval 150">
                  <a:extLst>
                    <a:ext uri="{FF2B5EF4-FFF2-40B4-BE49-F238E27FC236}">
                      <a16:creationId xmlns:a16="http://schemas.microsoft.com/office/drawing/2014/main" id="{F8FBA7F9-851B-4A9B-8E9B-81FEB537F68F}"/>
                    </a:ext>
                  </a:extLst>
                </p:cNvPr>
                <p:cNvSpPr/>
                <p:nvPr/>
              </p:nvSpPr>
              <p:spPr>
                <a:xfrm>
                  <a:off x="9625602" y="4961388"/>
                  <a:ext cx="590902" cy="59090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71D68572-B348-43A7-B6D7-115156BBD4FB}"/>
                    </a:ext>
                  </a:extLst>
                </p:cNvPr>
                <p:cNvGrpSpPr/>
                <p:nvPr/>
              </p:nvGrpSpPr>
              <p:grpSpPr>
                <a:xfrm>
                  <a:off x="9753586" y="5089372"/>
                  <a:ext cx="334935" cy="334935"/>
                  <a:chOff x="5803106" y="3136106"/>
                  <a:chExt cx="581025" cy="581025"/>
                </a:xfrm>
                <a:solidFill>
                  <a:schemeClr val="bg1"/>
                </a:solidFill>
              </p:grpSpPr>
              <p:sp>
                <p:nvSpPr>
                  <p:cNvPr id="153" name="Freeform: Shape 263">
                    <a:extLst>
                      <a:ext uri="{FF2B5EF4-FFF2-40B4-BE49-F238E27FC236}">
                        <a16:creationId xmlns:a16="http://schemas.microsoft.com/office/drawing/2014/main" id="{E87B603A-F36C-465D-BF0D-B146BB6B93FC}"/>
                      </a:ext>
                    </a:extLst>
                  </p:cNvPr>
                  <p:cNvSpPr/>
                  <p:nvPr/>
                </p:nvSpPr>
                <p:spPr>
                  <a:xfrm>
                    <a:off x="5841206" y="3174206"/>
                    <a:ext cx="504825" cy="304800"/>
                  </a:xfrm>
                  <a:custGeom>
                    <a:avLst/>
                    <a:gdLst>
                      <a:gd name="connsiteX0" fmla="*/ 16669 w 504825"/>
                      <a:gd name="connsiteY0" fmla="*/ 302419 h 304800"/>
                      <a:gd name="connsiteX1" fmla="*/ 492919 w 504825"/>
                      <a:gd name="connsiteY1" fmla="*/ 302419 h 304800"/>
                      <a:gd name="connsiteX2" fmla="*/ 502444 w 504825"/>
                      <a:gd name="connsiteY2" fmla="*/ 292894 h 304800"/>
                      <a:gd name="connsiteX3" fmla="*/ 502444 w 504825"/>
                      <a:gd name="connsiteY3" fmla="*/ 16669 h 304800"/>
                      <a:gd name="connsiteX4" fmla="*/ 492919 w 504825"/>
                      <a:gd name="connsiteY4" fmla="*/ 7144 h 304800"/>
                      <a:gd name="connsiteX5" fmla="*/ 16669 w 504825"/>
                      <a:gd name="connsiteY5" fmla="*/ 7144 h 304800"/>
                      <a:gd name="connsiteX6" fmla="*/ 7144 w 504825"/>
                      <a:gd name="connsiteY6" fmla="*/ 16669 h 304800"/>
                      <a:gd name="connsiteX7" fmla="*/ 7144 w 504825"/>
                      <a:gd name="connsiteY7" fmla="*/ 292894 h 304800"/>
                      <a:gd name="connsiteX8" fmla="*/ 16669 w 504825"/>
                      <a:gd name="connsiteY8" fmla="*/ 302419 h 304800"/>
                      <a:gd name="connsiteX9" fmla="*/ 26194 w 504825"/>
                      <a:gd name="connsiteY9" fmla="*/ 26194 h 304800"/>
                      <a:gd name="connsiteX10" fmla="*/ 483394 w 504825"/>
                      <a:gd name="connsiteY10" fmla="*/ 26194 h 304800"/>
                      <a:gd name="connsiteX11" fmla="*/ 483394 w 504825"/>
                      <a:gd name="connsiteY11" fmla="*/ 283369 h 304800"/>
                      <a:gd name="connsiteX12" fmla="*/ 26194 w 504825"/>
                      <a:gd name="connsiteY12" fmla="*/ 283369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825" h="304800">
                        <a:moveTo>
                          <a:pt x="16669" y="302419"/>
                        </a:moveTo>
                        <a:lnTo>
                          <a:pt x="492919" y="302419"/>
                        </a:lnTo>
                        <a:cubicBezTo>
                          <a:pt x="498179" y="302419"/>
                          <a:pt x="502444" y="298154"/>
                          <a:pt x="502444" y="292894"/>
                        </a:cubicBezTo>
                        <a:lnTo>
                          <a:pt x="502444" y="16669"/>
                        </a:lnTo>
                        <a:cubicBezTo>
                          <a:pt x="502444" y="11408"/>
                          <a:pt x="498179" y="7144"/>
                          <a:pt x="492919" y="7144"/>
                        </a:cubicBezTo>
                        <a:lnTo>
                          <a:pt x="16669" y="7144"/>
                        </a:lnTo>
                        <a:cubicBezTo>
                          <a:pt x="11408" y="7144"/>
                          <a:pt x="7144" y="11408"/>
                          <a:pt x="7144" y="16669"/>
                        </a:cubicBezTo>
                        <a:lnTo>
                          <a:pt x="7144" y="292894"/>
                        </a:lnTo>
                        <a:cubicBezTo>
                          <a:pt x="7144" y="298154"/>
                          <a:pt x="11408" y="302419"/>
                          <a:pt x="16669" y="302419"/>
                        </a:cubicBezTo>
                        <a:close/>
                        <a:moveTo>
                          <a:pt x="26194" y="26194"/>
                        </a:moveTo>
                        <a:lnTo>
                          <a:pt x="483394" y="26194"/>
                        </a:lnTo>
                        <a:lnTo>
                          <a:pt x="483394" y="283369"/>
                        </a:lnTo>
                        <a:lnTo>
                          <a:pt x="26194" y="283369"/>
                        </a:lnTo>
                        <a:close/>
                      </a:path>
                    </a:pathLst>
                  </a:custGeom>
                  <a:grpFill/>
                  <a:ln w="9525" cap="flat">
                    <a:noFill/>
                    <a:prstDash val="solid"/>
                    <a:miter/>
                  </a:ln>
                </p:spPr>
                <p:txBody>
                  <a:bodyPr rtlCol="0" anchor="ctr"/>
                  <a:lstStyle/>
                  <a:p>
                    <a:endParaRPr lang="en-US"/>
                  </a:p>
                </p:txBody>
              </p:sp>
              <p:sp>
                <p:nvSpPr>
                  <p:cNvPr id="154" name="Freeform: Shape 264">
                    <a:extLst>
                      <a:ext uri="{FF2B5EF4-FFF2-40B4-BE49-F238E27FC236}">
                        <a16:creationId xmlns:a16="http://schemas.microsoft.com/office/drawing/2014/main" id="{1D5F7C66-EF18-4059-BA4F-476D233B1533}"/>
                      </a:ext>
                    </a:extLst>
                  </p:cNvPr>
                  <p:cNvSpPr/>
                  <p:nvPr/>
                </p:nvSpPr>
                <p:spPr>
                  <a:xfrm>
                    <a:off x="6069806" y="3526631"/>
                    <a:ext cx="47625" cy="28575"/>
                  </a:xfrm>
                  <a:custGeom>
                    <a:avLst/>
                    <a:gdLst>
                      <a:gd name="connsiteX0" fmla="*/ 7144 w 47625"/>
                      <a:gd name="connsiteY0" fmla="*/ 7144 h 28575"/>
                      <a:gd name="connsiteX1" fmla="*/ 45244 w 47625"/>
                      <a:gd name="connsiteY1" fmla="*/ 7144 h 28575"/>
                      <a:gd name="connsiteX2" fmla="*/ 45244 w 47625"/>
                      <a:gd name="connsiteY2" fmla="*/ 26194 h 28575"/>
                      <a:gd name="connsiteX3" fmla="*/ 7144 w 4762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47625" h="28575">
                        <a:moveTo>
                          <a:pt x="7144" y="7144"/>
                        </a:moveTo>
                        <a:lnTo>
                          <a:pt x="45244" y="7144"/>
                        </a:lnTo>
                        <a:lnTo>
                          <a:pt x="45244" y="26194"/>
                        </a:lnTo>
                        <a:lnTo>
                          <a:pt x="7144" y="26194"/>
                        </a:lnTo>
                        <a:close/>
                      </a:path>
                    </a:pathLst>
                  </a:custGeom>
                  <a:grpFill/>
                  <a:ln w="9525" cap="flat">
                    <a:noFill/>
                    <a:prstDash val="solid"/>
                    <a:miter/>
                  </a:ln>
                </p:spPr>
                <p:txBody>
                  <a:bodyPr rtlCol="0" anchor="ctr"/>
                  <a:lstStyle/>
                  <a:p>
                    <a:endParaRPr lang="en-US"/>
                  </a:p>
                </p:txBody>
              </p:sp>
              <p:sp>
                <p:nvSpPr>
                  <p:cNvPr id="155" name="Freeform: Shape 265">
                    <a:extLst>
                      <a:ext uri="{FF2B5EF4-FFF2-40B4-BE49-F238E27FC236}">
                        <a16:creationId xmlns:a16="http://schemas.microsoft.com/office/drawing/2014/main" id="{78C39AEF-9378-4C2B-8AB1-ADEEACED1A5B}"/>
                      </a:ext>
                    </a:extLst>
                  </p:cNvPr>
                  <p:cNvSpPr/>
                  <p:nvPr/>
                </p:nvSpPr>
                <p:spPr>
                  <a:xfrm>
                    <a:off x="5803106" y="3136106"/>
                    <a:ext cx="581025" cy="581025"/>
                  </a:xfrm>
                  <a:custGeom>
                    <a:avLst/>
                    <a:gdLst>
                      <a:gd name="connsiteX0" fmla="*/ 35719 w 581025"/>
                      <a:gd name="connsiteY0" fmla="*/ 454819 h 581025"/>
                      <a:gd name="connsiteX1" fmla="*/ 188119 w 581025"/>
                      <a:gd name="connsiteY1" fmla="*/ 454819 h 581025"/>
                      <a:gd name="connsiteX2" fmla="*/ 188119 w 581025"/>
                      <a:gd name="connsiteY2" fmla="*/ 559594 h 581025"/>
                      <a:gd name="connsiteX3" fmla="*/ 140494 w 581025"/>
                      <a:gd name="connsiteY3" fmla="*/ 559594 h 581025"/>
                      <a:gd name="connsiteX4" fmla="*/ 140494 w 581025"/>
                      <a:gd name="connsiteY4" fmla="*/ 578644 h 581025"/>
                      <a:gd name="connsiteX5" fmla="*/ 445294 w 581025"/>
                      <a:gd name="connsiteY5" fmla="*/ 578644 h 581025"/>
                      <a:gd name="connsiteX6" fmla="*/ 445294 w 581025"/>
                      <a:gd name="connsiteY6" fmla="*/ 559594 h 581025"/>
                      <a:gd name="connsiteX7" fmla="*/ 397669 w 581025"/>
                      <a:gd name="connsiteY7" fmla="*/ 559594 h 581025"/>
                      <a:gd name="connsiteX8" fmla="*/ 397669 w 581025"/>
                      <a:gd name="connsiteY8" fmla="*/ 454819 h 581025"/>
                      <a:gd name="connsiteX9" fmla="*/ 550069 w 581025"/>
                      <a:gd name="connsiteY9" fmla="*/ 454819 h 581025"/>
                      <a:gd name="connsiteX10" fmla="*/ 578644 w 581025"/>
                      <a:gd name="connsiteY10" fmla="*/ 426244 h 581025"/>
                      <a:gd name="connsiteX11" fmla="*/ 578644 w 581025"/>
                      <a:gd name="connsiteY11" fmla="*/ 35719 h 581025"/>
                      <a:gd name="connsiteX12" fmla="*/ 550069 w 581025"/>
                      <a:gd name="connsiteY12" fmla="*/ 7144 h 581025"/>
                      <a:gd name="connsiteX13" fmla="*/ 35719 w 581025"/>
                      <a:gd name="connsiteY13" fmla="*/ 7144 h 581025"/>
                      <a:gd name="connsiteX14" fmla="*/ 7144 w 581025"/>
                      <a:gd name="connsiteY14" fmla="*/ 35719 h 581025"/>
                      <a:gd name="connsiteX15" fmla="*/ 7144 w 581025"/>
                      <a:gd name="connsiteY15" fmla="*/ 426244 h 581025"/>
                      <a:gd name="connsiteX16" fmla="*/ 35719 w 581025"/>
                      <a:gd name="connsiteY16" fmla="*/ 454819 h 581025"/>
                      <a:gd name="connsiteX17" fmla="*/ 378619 w 581025"/>
                      <a:gd name="connsiteY17" fmla="*/ 559594 h 581025"/>
                      <a:gd name="connsiteX18" fmla="*/ 207169 w 581025"/>
                      <a:gd name="connsiteY18" fmla="*/ 559594 h 581025"/>
                      <a:gd name="connsiteX19" fmla="*/ 207169 w 581025"/>
                      <a:gd name="connsiteY19" fmla="*/ 454819 h 581025"/>
                      <a:gd name="connsiteX20" fmla="*/ 378619 w 581025"/>
                      <a:gd name="connsiteY20" fmla="*/ 454819 h 581025"/>
                      <a:gd name="connsiteX21" fmla="*/ 550069 w 581025"/>
                      <a:gd name="connsiteY21" fmla="*/ 435769 h 581025"/>
                      <a:gd name="connsiteX22" fmla="*/ 35719 w 581025"/>
                      <a:gd name="connsiteY22" fmla="*/ 435769 h 581025"/>
                      <a:gd name="connsiteX23" fmla="*/ 26194 w 581025"/>
                      <a:gd name="connsiteY23" fmla="*/ 426244 h 581025"/>
                      <a:gd name="connsiteX24" fmla="*/ 26194 w 581025"/>
                      <a:gd name="connsiteY24" fmla="*/ 378619 h 581025"/>
                      <a:gd name="connsiteX25" fmla="*/ 559594 w 581025"/>
                      <a:gd name="connsiteY25" fmla="*/ 378619 h 581025"/>
                      <a:gd name="connsiteX26" fmla="*/ 559594 w 581025"/>
                      <a:gd name="connsiteY26" fmla="*/ 426244 h 581025"/>
                      <a:gd name="connsiteX27" fmla="*/ 550069 w 581025"/>
                      <a:gd name="connsiteY27" fmla="*/ 435769 h 581025"/>
                      <a:gd name="connsiteX28" fmla="*/ 35719 w 581025"/>
                      <a:gd name="connsiteY28" fmla="*/ 26194 h 581025"/>
                      <a:gd name="connsiteX29" fmla="*/ 550069 w 581025"/>
                      <a:gd name="connsiteY29" fmla="*/ 26194 h 581025"/>
                      <a:gd name="connsiteX30" fmla="*/ 559594 w 581025"/>
                      <a:gd name="connsiteY30" fmla="*/ 35719 h 581025"/>
                      <a:gd name="connsiteX31" fmla="*/ 559594 w 581025"/>
                      <a:gd name="connsiteY31" fmla="*/ 359569 h 581025"/>
                      <a:gd name="connsiteX32" fmla="*/ 26194 w 581025"/>
                      <a:gd name="connsiteY32" fmla="*/ 359569 h 581025"/>
                      <a:gd name="connsiteX33" fmla="*/ 26194 w 581025"/>
                      <a:gd name="connsiteY33" fmla="*/ 35719 h 581025"/>
                      <a:gd name="connsiteX34" fmla="*/ 35719 w 581025"/>
                      <a:gd name="connsiteY34" fmla="*/ 2619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1025" h="581025">
                        <a:moveTo>
                          <a:pt x="35719" y="454819"/>
                        </a:moveTo>
                        <a:lnTo>
                          <a:pt x="188119" y="454819"/>
                        </a:lnTo>
                        <a:lnTo>
                          <a:pt x="188119" y="559594"/>
                        </a:lnTo>
                        <a:lnTo>
                          <a:pt x="140494" y="559594"/>
                        </a:lnTo>
                        <a:lnTo>
                          <a:pt x="140494" y="578644"/>
                        </a:lnTo>
                        <a:lnTo>
                          <a:pt x="445294" y="578644"/>
                        </a:lnTo>
                        <a:lnTo>
                          <a:pt x="445294" y="559594"/>
                        </a:lnTo>
                        <a:lnTo>
                          <a:pt x="397669" y="559594"/>
                        </a:lnTo>
                        <a:lnTo>
                          <a:pt x="397669" y="454819"/>
                        </a:lnTo>
                        <a:lnTo>
                          <a:pt x="550069" y="454819"/>
                        </a:lnTo>
                        <a:cubicBezTo>
                          <a:pt x="565851" y="454819"/>
                          <a:pt x="578644" y="442026"/>
                          <a:pt x="578644" y="426244"/>
                        </a:cubicBezTo>
                        <a:lnTo>
                          <a:pt x="578644" y="35719"/>
                        </a:lnTo>
                        <a:cubicBezTo>
                          <a:pt x="578644" y="19937"/>
                          <a:pt x="565851" y="7144"/>
                          <a:pt x="550069" y="7144"/>
                        </a:cubicBezTo>
                        <a:lnTo>
                          <a:pt x="35719" y="7144"/>
                        </a:lnTo>
                        <a:cubicBezTo>
                          <a:pt x="19937" y="7144"/>
                          <a:pt x="7144" y="19937"/>
                          <a:pt x="7144" y="35719"/>
                        </a:cubicBezTo>
                        <a:lnTo>
                          <a:pt x="7144" y="426244"/>
                        </a:lnTo>
                        <a:cubicBezTo>
                          <a:pt x="7144" y="442026"/>
                          <a:pt x="19937" y="454819"/>
                          <a:pt x="35719" y="454819"/>
                        </a:cubicBezTo>
                        <a:close/>
                        <a:moveTo>
                          <a:pt x="378619" y="559594"/>
                        </a:moveTo>
                        <a:lnTo>
                          <a:pt x="207169" y="559594"/>
                        </a:lnTo>
                        <a:lnTo>
                          <a:pt x="207169" y="454819"/>
                        </a:lnTo>
                        <a:lnTo>
                          <a:pt x="378619" y="454819"/>
                        </a:lnTo>
                        <a:close/>
                        <a:moveTo>
                          <a:pt x="550069" y="435769"/>
                        </a:moveTo>
                        <a:lnTo>
                          <a:pt x="35719" y="435769"/>
                        </a:lnTo>
                        <a:cubicBezTo>
                          <a:pt x="30458" y="435769"/>
                          <a:pt x="26194" y="431504"/>
                          <a:pt x="26194" y="426244"/>
                        </a:cubicBezTo>
                        <a:lnTo>
                          <a:pt x="26194" y="378619"/>
                        </a:lnTo>
                        <a:lnTo>
                          <a:pt x="559594" y="378619"/>
                        </a:lnTo>
                        <a:lnTo>
                          <a:pt x="559594" y="426244"/>
                        </a:lnTo>
                        <a:cubicBezTo>
                          <a:pt x="559594" y="431504"/>
                          <a:pt x="555329" y="435769"/>
                          <a:pt x="550069" y="435769"/>
                        </a:cubicBezTo>
                        <a:close/>
                        <a:moveTo>
                          <a:pt x="35719" y="26194"/>
                        </a:moveTo>
                        <a:lnTo>
                          <a:pt x="550069" y="26194"/>
                        </a:lnTo>
                        <a:cubicBezTo>
                          <a:pt x="555329" y="26194"/>
                          <a:pt x="559594" y="30458"/>
                          <a:pt x="559594" y="35719"/>
                        </a:cubicBezTo>
                        <a:lnTo>
                          <a:pt x="559594" y="359569"/>
                        </a:lnTo>
                        <a:lnTo>
                          <a:pt x="26194" y="359569"/>
                        </a:lnTo>
                        <a:lnTo>
                          <a:pt x="26194" y="35719"/>
                        </a:lnTo>
                        <a:cubicBezTo>
                          <a:pt x="26194" y="30458"/>
                          <a:pt x="30458" y="26194"/>
                          <a:pt x="35719" y="26194"/>
                        </a:cubicBezTo>
                        <a:close/>
                      </a:path>
                    </a:pathLst>
                  </a:custGeom>
                  <a:grpFill/>
                  <a:ln w="9525" cap="flat">
                    <a:noFill/>
                    <a:prstDash val="solid"/>
                    <a:miter/>
                  </a:ln>
                </p:spPr>
                <p:txBody>
                  <a:bodyPr rtlCol="0" anchor="ctr"/>
                  <a:lstStyle/>
                  <a:p>
                    <a:endParaRPr lang="en-US"/>
                  </a:p>
                </p:txBody>
              </p:sp>
              <p:sp>
                <p:nvSpPr>
                  <p:cNvPr id="156" name="Freeform: Shape 266">
                    <a:extLst>
                      <a:ext uri="{FF2B5EF4-FFF2-40B4-BE49-F238E27FC236}">
                        <a16:creationId xmlns:a16="http://schemas.microsoft.com/office/drawing/2014/main" id="{205F52A5-68AC-4BCD-A7F9-7A862A728068}"/>
                      </a:ext>
                    </a:extLst>
                  </p:cNvPr>
                  <p:cNvSpPr/>
                  <p:nvPr/>
                </p:nvSpPr>
                <p:spPr>
                  <a:xfrm>
                    <a:off x="6022011" y="3250230"/>
                    <a:ext cx="142875" cy="142875"/>
                  </a:xfrm>
                  <a:custGeom>
                    <a:avLst/>
                    <a:gdLst>
                      <a:gd name="connsiteX0" fmla="*/ 10103 w 142875"/>
                      <a:gd name="connsiteY0" fmla="*/ 124406 h 142875"/>
                      <a:gd name="connsiteX1" fmla="*/ 124406 w 142875"/>
                      <a:gd name="connsiteY1" fmla="*/ 10103 h 142875"/>
                      <a:gd name="connsiteX2" fmla="*/ 137876 w 142875"/>
                      <a:gd name="connsiteY2" fmla="*/ 23573 h 142875"/>
                      <a:gd name="connsiteX3" fmla="*/ 23573 w 142875"/>
                      <a:gd name="connsiteY3" fmla="*/ 137876 h 142875"/>
                    </a:gdLst>
                    <a:ahLst/>
                    <a:cxnLst>
                      <a:cxn ang="0">
                        <a:pos x="connsiteX0" y="connsiteY0"/>
                      </a:cxn>
                      <a:cxn ang="0">
                        <a:pos x="connsiteX1" y="connsiteY1"/>
                      </a:cxn>
                      <a:cxn ang="0">
                        <a:pos x="connsiteX2" y="connsiteY2"/>
                      </a:cxn>
                      <a:cxn ang="0">
                        <a:pos x="connsiteX3" y="connsiteY3"/>
                      </a:cxn>
                    </a:cxnLst>
                    <a:rect l="l" t="t" r="r" b="b"/>
                    <a:pathLst>
                      <a:path w="142875" h="142875">
                        <a:moveTo>
                          <a:pt x="10103" y="124406"/>
                        </a:moveTo>
                        <a:lnTo>
                          <a:pt x="124406" y="10103"/>
                        </a:lnTo>
                        <a:lnTo>
                          <a:pt x="137876" y="23573"/>
                        </a:lnTo>
                        <a:lnTo>
                          <a:pt x="23573" y="137876"/>
                        </a:lnTo>
                        <a:close/>
                      </a:path>
                    </a:pathLst>
                  </a:custGeom>
                  <a:grpFill/>
                  <a:ln w="9525" cap="flat">
                    <a:noFill/>
                    <a:prstDash val="solid"/>
                    <a:miter/>
                  </a:ln>
                </p:spPr>
                <p:txBody>
                  <a:bodyPr rtlCol="0" anchor="ctr"/>
                  <a:lstStyle/>
                  <a:p>
                    <a:endParaRPr lang="en-US"/>
                  </a:p>
                </p:txBody>
              </p:sp>
              <p:sp>
                <p:nvSpPr>
                  <p:cNvPr id="158" name="Freeform: Shape 267">
                    <a:extLst>
                      <a:ext uri="{FF2B5EF4-FFF2-40B4-BE49-F238E27FC236}">
                        <a16:creationId xmlns:a16="http://schemas.microsoft.com/office/drawing/2014/main" id="{32CE335C-A48F-4330-B73F-671766637065}"/>
                      </a:ext>
                    </a:extLst>
                  </p:cNvPr>
                  <p:cNvSpPr/>
                  <p:nvPr/>
                </p:nvSpPr>
                <p:spPr>
                  <a:xfrm>
                    <a:off x="6022181" y="3250406"/>
                    <a:ext cx="66675" cy="66675"/>
                  </a:xfrm>
                  <a:custGeom>
                    <a:avLst/>
                    <a:gdLst>
                      <a:gd name="connsiteX0" fmla="*/ 35719 w 66675"/>
                      <a:gd name="connsiteY0" fmla="*/ 64294 h 66675"/>
                      <a:gd name="connsiteX1" fmla="*/ 64294 w 66675"/>
                      <a:gd name="connsiteY1" fmla="*/ 35719 h 66675"/>
                      <a:gd name="connsiteX2" fmla="*/ 35719 w 66675"/>
                      <a:gd name="connsiteY2" fmla="*/ 7144 h 66675"/>
                      <a:gd name="connsiteX3" fmla="*/ 7144 w 66675"/>
                      <a:gd name="connsiteY3" fmla="*/ 35719 h 66675"/>
                      <a:gd name="connsiteX4" fmla="*/ 35719 w 66675"/>
                      <a:gd name="connsiteY4" fmla="*/ 64294 h 66675"/>
                      <a:gd name="connsiteX5" fmla="*/ 35719 w 66675"/>
                      <a:gd name="connsiteY5" fmla="*/ 26194 h 66675"/>
                      <a:gd name="connsiteX6" fmla="*/ 45244 w 66675"/>
                      <a:gd name="connsiteY6" fmla="*/ 35719 h 66675"/>
                      <a:gd name="connsiteX7" fmla="*/ 35719 w 66675"/>
                      <a:gd name="connsiteY7" fmla="*/ 45244 h 66675"/>
                      <a:gd name="connsiteX8" fmla="*/ 26194 w 66675"/>
                      <a:gd name="connsiteY8" fmla="*/ 35719 h 66675"/>
                      <a:gd name="connsiteX9" fmla="*/ 35719 w 66675"/>
                      <a:gd name="connsiteY9" fmla="*/ 261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66675">
                        <a:moveTo>
                          <a:pt x="35719" y="64294"/>
                        </a:moveTo>
                        <a:cubicBezTo>
                          <a:pt x="51501" y="64294"/>
                          <a:pt x="64294" y="51501"/>
                          <a:pt x="64294" y="35719"/>
                        </a:cubicBezTo>
                        <a:cubicBezTo>
                          <a:pt x="64294" y="19937"/>
                          <a:pt x="51501" y="7144"/>
                          <a:pt x="35719" y="7144"/>
                        </a:cubicBezTo>
                        <a:cubicBezTo>
                          <a:pt x="19937" y="7144"/>
                          <a:pt x="7144" y="19937"/>
                          <a:pt x="7144" y="35719"/>
                        </a:cubicBezTo>
                        <a:cubicBezTo>
                          <a:pt x="7144" y="51501"/>
                          <a:pt x="19937" y="64294"/>
                          <a:pt x="35719" y="64294"/>
                        </a:cubicBezTo>
                        <a:close/>
                        <a:moveTo>
                          <a:pt x="35719" y="26194"/>
                        </a:moveTo>
                        <a:cubicBezTo>
                          <a:pt x="40979" y="26194"/>
                          <a:pt x="45244" y="30458"/>
                          <a:pt x="45244" y="35719"/>
                        </a:cubicBezTo>
                        <a:cubicBezTo>
                          <a:pt x="45244" y="40979"/>
                          <a:pt x="40979" y="45244"/>
                          <a:pt x="35719" y="45244"/>
                        </a:cubicBezTo>
                        <a:cubicBezTo>
                          <a:pt x="30458" y="45244"/>
                          <a:pt x="26194" y="40979"/>
                          <a:pt x="26194" y="35719"/>
                        </a:cubicBezTo>
                        <a:cubicBezTo>
                          <a:pt x="26194" y="30458"/>
                          <a:pt x="30458" y="26194"/>
                          <a:pt x="35719" y="26194"/>
                        </a:cubicBezTo>
                        <a:close/>
                      </a:path>
                    </a:pathLst>
                  </a:custGeom>
                  <a:grpFill/>
                  <a:ln w="9525" cap="flat">
                    <a:noFill/>
                    <a:prstDash val="solid"/>
                    <a:miter/>
                  </a:ln>
                </p:spPr>
                <p:txBody>
                  <a:bodyPr rtlCol="0" anchor="ctr"/>
                  <a:lstStyle/>
                  <a:p>
                    <a:endParaRPr lang="en-US"/>
                  </a:p>
                </p:txBody>
              </p:sp>
              <p:sp>
                <p:nvSpPr>
                  <p:cNvPr id="159" name="Freeform: Shape 268">
                    <a:extLst>
                      <a:ext uri="{FF2B5EF4-FFF2-40B4-BE49-F238E27FC236}">
                        <a16:creationId xmlns:a16="http://schemas.microsoft.com/office/drawing/2014/main" id="{EA0B1ADD-D4A9-4AE4-83D1-A133BD208E8D}"/>
                      </a:ext>
                    </a:extLst>
                  </p:cNvPr>
                  <p:cNvSpPr/>
                  <p:nvPr/>
                </p:nvSpPr>
                <p:spPr>
                  <a:xfrm>
                    <a:off x="6098381" y="3326606"/>
                    <a:ext cx="66675" cy="66675"/>
                  </a:xfrm>
                  <a:custGeom>
                    <a:avLst/>
                    <a:gdLst>
                      <a:gd name="connsiteX0" fmla="*/ 35719 w 66675"/>
                      <a:gd name="connsiteY0" fmla="*/ 7144 h 66675"/>
                      <a:gd name="connsiteX1" fmla="*/ 7144 w 66675"/>
                      <a:gd name="connsiteY1" fmla="*/ 35719 h 66675"/>
                      <a:gd name="connsiteX2" fmla="*/ 35719 w 66675"/>
                      <a:gd name="connsiteY2" fmla="*/ 64294 h 66675"/>
                      <a:gd name="connsiteX3" fmla="*/ 64294 w 66675"/>
                      <a:gd name="connsiteY3" fmla="*/ 35719 h 66675"/>
                      <a:gd name="connsiteX4" fmla="*/ 35719 w 66675"/>
                      <a:gd name="connsiteY4" fmla="*/ 7144 h 66675"/>
                      <a:gd name="connsiteX5" fmla="*/ 35719 w 66675"/>
                      <a:gd name="connsiteY5" fmla="*/ 45244 h 66675"/>
                      <a:gd name="connsiteX6" fmla="*/ 26194 w 66675"/>
                      <a:gd name="connsiteY6" fmla="*/ 35719 h 66675"/>
                      <a:gd name="connsiteX7" fmla="*/ 35719 w 66675"/>
                      <a:gd name="connsiteY7" fmla="*/ 26194 h 66675"/>
                      <a:gd name="connsiteX8" fmla="*/ 45244 w 66675"/>
                      <a:gd name="connsiteY8" fmla="*/ 35719 h 66675"/>
                      <a:gd name="connsiteX9" fmla="*/ 35719 w 66675"/>
                      <a:gd name="connsiteY9" fmla="*/ 452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66675">
                        <a:moveTo>
                          <a:pt x="35719" y="7144"/>
                        </a:moveTo>
                        <a:cubicBezTo>
                          <a:pt x="19937" y="7144"/>
                          <a:pt x="7144" y="19937"/>
                          <a:pt x="7144" y="35719"/>
                        </a:cubicBezTo>
                        <a:cubicBezTo>
                          <a:pt x="7144" y="51501"/>
                          <a:pt x="19937" y="64294"/>
                          <a:pt x="35719" y="64294"/>
                        </a:cubicBezTo>
                        <a:cubicBezTo>
                          <a:pt x="51501" y="64294"/>
                          <a:pt x="64294" y="51501"/>
                          <a:pt x="64294" y="35719"/>
                        </a:cubicBezTo>
                        <a:cubicBezTo>
                          <a:pt x="64294" y="19937"/>
                          <a:pt x="51501" y="7144"/>
                          <a:pt x="35719" y="7144"/>
                        </a:cubicBezTo>
                        <a:close/>
                        <a:moveTo>
                          <a:pt x="35719" y="45244"/>
                        </a:moveTo>
                        <a:cubicBezTo>
                          <a:pt x="30458" y="45244"/>
                          <a:pt x="26194" y="40979"/>
                          <a:pt x="26194" y="35719"/>
                        </a:cubicBezTo>
                        <a:cubicBezTo>
                          <a:pt x="26194" y="30458"/>
                          <a:pt x="30458" y="26194"/>
                          <a:pt x="35719" y="26194"/>
                        </a:cubicBezTo>
                        <a:cubicBezTo>
                          <a:pt x="40979" y="26194"/>
                          <a:pt x="45244" y="30458"/>
                          <a:pt x="45244" y="35719"/>
                        </a:cubicBezTo>
                        <a:cubicBezTo>
                          <a:pt x="45244" y="40979"/>
                          <a:pt x="40979" y="45244"/>
                          <a:pt x="35719" y="45244"/>
                        </a:cubicBezTo>
                        <a:close/>
                      </a:path>
                    </a:pathLst>
                  </a:custGeom>
                  <a:grpFill/>
                  <a:ln w="9525" cap="flat">
                    <a:noFill/>
                    <a:prstDash val="solid"/>
                    <a:miter/>
                  </a:ln>
                </p:spPr>
                <p:txBody>
                  <a:bodyPr rtlCol="0" anchor="ctr"/>
                  <a:lstStyle/>
                  <a:p>
                    <a:endParaRPr lang="en-US"/>
                  </a:p>
                </p:txBody>
              </p:sp>
              <p:sp>
                <p:nvSpPr>
                  <p:cNvPr id="161" name="Freeform: Shape 269">
                    <a:extLst>
                      <a:ext uri="{FF2B5EF4-FFF2-40B4-BE49-F238E27FC236}">
                        <a16:creationId xmlns:a16="http://schemas.microsoft.com/office/drawing/2014/main" id="{6499150E-A7E4-4C10-AB8C-8E66FE2F3737}"/>
                      </a:ext>
                    </a:extLst>
                  </p:cNvPr>
                  <p:cNvSpPr/>
                  <p:nvPr/>
                </p:nvSpPr>
                <p:spPr>
                  <a:xfrm>
                    <a:off x="5879306" y="3269456"/>
                    <a:ext cx="133350" cy="104775"/>
                  </a:xfrm>
                  <a:custGeom>
                    <a:avLst/>
                    <a:gdLst>
                      <a:gd name="connsiteX0" fmla="*/ 7144 w 133350"/>
                      <a:gd name="connsiteY0" fmla="*/ 16669 h 104775"/>
                      <a:gd name="connsiteX1" fmla="*/ 7144 w 133350"/>
                      <a:gd name="connsiteY1" fmla="*/ 92869 h 104775"/>
                      <a:gd name="connsiteX2" fmla="*/ 16669 w 133350"/>
                      <a:gd name="connsiteY2" fmla="*/ 102394 h 104775"/>
                      <a:gd name="connsiteX3" fmla="*/ 130969 w 133350"/>
                      <a:gd name="connsiteY3" fmla="*/ 102394 h 104775"/>
                      <a:gd name="connsiteX4" fmla="*/ 130969 w 133350"/>
                      <a:gd name="connsiteY4" fmla="*/ 83344 h 104775"/>
                      <a:gd name="connsiteX5" fmla="*/ 26194 w 133350"/>
                      <a:gd name="connsiteY5" fmla="*/ 83344 h 104775"/>
                      <a:gd name="connsiteX6" fmla="*/ 26194 w 133350"/>
                      <a:gd name="connsiteY6" fmla="*/ 26194 h 104775"/>
                      <a:gd name="connsiteX7" fmla="*/ 130969 w 133350"/>
                      <a:gd name="connsiteY7" fmla="*/ 26194 h 104775"/>
                      <a:gd name="connsiteX8" fmla="*/ 130969 w 133350"/>
                      <a:gd name="connsiteY8" fmla="*/ 7144 h 104775"/>
                      <a:gd name="connsiteX9" fmla="*/ 16669 w 133350"/>
                      <a:gd name="connsiteY9" fmla="*/ 7144 h 104775"/>
                      <a:gd name="connsiteX10" fmla="*/ 7144 w 133350"/>
                      <a:gd name="connsiteY10" fmla="*/ 1666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 h="104775">
                        <a:moveTo>
                          <a:pt x="7144" y="16669"/>
                        </a:moveTo>
                        <a:lnTo>
                          <a:pt x="7144" y="92869"/>
                        </a:lnTo>
                        <a:cubicBezTo>
                          <a:pt x="7144" y="98129"/>
                          <a:pt x="11408" y="102394"/>
                          <a:pt x="16669" y="102394"/>
                        </a:cubicBezTo>
                        <a:lnTo>
                          <a:pt x="130969" y="102394"/>
                        </a:lnTo>
                        <a:lnTo>
                          <a:pt x="130969" y="83344"/>
                        </a:lnTo>
                        <a:lnTo>
                          <a:pt x="26194" y="83344"/>
                        </a:lnTo>
                        <a:lnTo>
                          <a:pt x="26194" y="26194"/>
                        </a:lnTo>
                        <a:lnTo>
                          <a:pt x="130969" y="26194"/>
                        </a:lnTo>
                        <a:lnTo>
                          <a:pt x="130969" y="7144"/>
                        </a:lnTo>
                        <a:lnTo>
                          <a:pt x="16669" y="7144"/>
                        </a:lnTo>
                        <a:cubicBezTo>
                          <a:pt x="11408" y="7144"/>
                          <a:pt x="7144" y="11408"/>
                          <a:pt x="7144" y="16669"/>
                        </a:cubicBezTo>
                        <a:close/>
                      </a:path>
                    </a:pathLst>
                  </a:custGeom>
                  <a:grpFill/>
                  <a:ln w="9525" cap="flat">
                    <a:noFill/>
                    <a:prstDash val="solid"/>
                    <a:miter/>
                  </a:ln>
                </p:spPr>
                <p:txBody>
                  <a:bodyPr rtlCol="0" anchor="ctr"/>
                  <a:lstStyle/>
                  <a:p>
                    <a:endParaRPr lang="en-US"/>
                  </a:p>
                </p:txBody>
              </p:sp>
              <p:sp>
                <p:nvSpPr>
                  <p:cNvPr id="162" name="Freeform: Shape 270">
                    <a:extLst>
                      <a:ext uri="{FF2B5EF4-FFF2-40B4-BE49-F238E27FC236}">
                        <a16:creationId xmlns:a16="http://schemas.microsoft.com/office/drawing/2014/main" id="{7C9A877D-13A7-4BBD-BC4B-3188144A4C92}"/>
                      </a:ext>
                    </a:extLst>
                  </p:cNvPr>
                  <p:cNvSpPr/>
                  <p:nvPr/>
                </p:nvSpPr>
                <p:spPr>
                  <a:xfrm>
                    <a:off x="6174581" y="3269456"/>
                    <a:ext cx="133350" cy="104775"/>
                  </a:xfrm>
                  <a:custGeom>
                    <a:avLst/>
                    <a:gdLst>
                      <a:gd name="connsiteX0" fmla="*/ 121444 w 133350"/>
                      <a:gd name="connsiteY0" fmla="*/ 7144 h 104775"/>
                      <a:gd name="connsiteX1" fmla="*/ 7144 w 133350"/>
                      <a:gd name="connsiteY1" fmla="*/ 7144 h 104775"/>
                      <a:gd name="connsiteX2" fmla="*/ 7144 w 133350"/>
                      <a:gd name="connsiteY2" fmla="*/ 26194 h 104775"/>
                      <a:gd name="connsiteX3" fmla="*/ 111919 w 133350"/>
                      <a:gd name="connsiteY3" fmla="*/ 26194 h 104775"/>
                      <a:gd name="connsiteX4" fmla="*/ 111919 w 133350"/>
                      <a:gd name="connsiteY4" fmla="*/ 83344 h 104775"/>
                      <a:gd name="connsiteX5" fmla="*/ 7144 w 133350"/>
                      <a:gd name="connsiteY5" fmla="*/ 83344 h 104775"/>
                      <a:gd name="connsiteX6" fmla="*/ 7144 w 133350"/>
                      <a:gd name="connsiteY6" fmla="*/ 102394 h 104775"/>
                      <a:gd name="connsiteX7" fmla="*/ 121444 w 133350"/>
                      <a:gd name="connsiteY7" fmla="*/ 102394 h 104775"/>
                      <a:gd name="connsiteX8" fmla="*/ 130969 w 133350"/>
                      <a:gd name="connsiteY8" fmla="*/ 92869 h 104775"/>
                      <a:gd name="connsiteX9" fmla="*/ 130969 w 133350"/>
                      <a:gd name="connsiteY9" fmla="*/ 16669 h 104775"/>
                      <a:gd name="connsiteX10" fmla="*/ 121444 w 133350"/>
                      <a:gd name="connsiteY10"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 h="104775">
                        <a:moveTo>
                          <a:pt x="121444" y="7144"/>
                        </a:moveTo>
                        <a:lnTo>
                          <a:pt x="7144" y="7144"/>
                        </a:lnTo>
                        <a:lnTo>
                          <a:pt x="7144" y="26194"/>
                        </a:lnTo>
                        <a:lnTo>
                          <a:pt x="111919" y="26194"/>
                        </a:lnTo>
                        <a:lnTo>
                          <a:pt x="111919" y="83344"/>
                        </a:lnTo>
                        <a:lnTo>
                          <a:pt x="7144" y="83344"/>
                        </a:lnTo>
                        <a:lnTo>
                          <a:pt x="7144" y="102394"/>
                        </a:lnTo>
                        <a:lnTo>
                          <a:pt x="121444" y="102394"/>
                        </a:lnTo>
                        <a:cubicBezTo>
                          <a:pt x="126704" y="102394"/>
                          <a:pt x="130969" y="98129"/>
                          <a:pt x="130969" y="92869"/>
                        </a:cubicBezTo>
                        <a:lnTo>
                          <a:pt x="130969" y="16669"/>
                        </a:lnTo>
                        <a:cubicBezTo>
                          <a:pt x="130969" y="11408"/>
                          <a:pt x="126704" y="7144"/>
                          <a:pt x="121444" y="7144"/>
                        </a:cubicBezTo>
                        <a:close/>
                      </a:path>
                    </a:pathLst>
                  </a:custGeom>
                  <a:grpFill/>
                  <a:ln w="9525" cap="flat">
                    <a:noFill/>
                    <a:prstDash val="solid"/>
                    <a:miter/>
                  </a:ln>
                </p:spPr>
                <p:txBody>
                  <a:bodyPr rtlCol="0" anchor="ctr"/>
                  <a:lstStyle/>
                  <a:p>
                    <a:endParaRPr lang="en-US"/>
                  </a:p>
                </p:txBody>
              </p:sp>
            </p:grpSp>
          </p:grpSp>
          <p:sp>
            <p:nvSpPr>
              <p:cNvPr id="115" name="Rectangle 114">
                <a:extLst>
                  <a:ext uri="{FF2B5EF4-FFF2-40B4-BE49-F238E27FC236}">
                    <a16:creationId xmlns:a16="http://schemas.microsoft.com/office/drawing/2014/main" id="{2CAF2D8F-2553-496C-8169-AD44ACE38066}"/>
                  </a:ext>
                </a:extLst>
              </p:cNvPr>
              <p:cNvSpPr/>
              <p:nvPr/>
            </p:nvSpPr>
            <p:spPr>
              <a:xfrm>
                <a:off x="6367278" y="2916752"/>
                <a:ext cx="1175329" cy="291030"/>
              </a:xfrm>
              <a:prstGeom prst="rect">
                <a:avLst/>
              </a:prstGeom>
            </p:spPr>
            <p:txBody>
              <a:bodyPr wrap="square" lIns="0" tIns="0" rIns="0" bIns="0" anchor="ctr">
                <a:noAutofit/>
              </a:bodyPr>
              <a:lstStyle/>
              <a:p>
                <a:pPr marL="12700" marR="5080" lvl="0">
                  <a:spcBef>
                    <a:spcPts val="1330"/>
                  </a:spcBef>
                </a:pPr>
                <a:r>
                  <a:rPr lang="en-US" sz="1200" b="1" dirty="0">
                    <a:cs typeface="Verdana"/>
                  </a:rPr>
                  <a:t>E-Banking (National Bank)</a:t>
                </a:r>
              </a:p>
            </p:txBody>
          </p:sp>
          <p:sp>
            <p:nvSpPr>
              <p:cNvPr id="117" name="Oval 116">
                <a:extLst>
                  <a:ext uri="{FF2B5EF4-FFF2-40B4-BE49-F238E27FC236}">
                    <a16:creationId xmlns:a16="http://schemas.microsoft.com/office/drawing/2014/main" id="{5BEB52A9-4DA8-48FE-A8EB-8FB67BD8A643}"/>
                  </a:ext>
                </a:extLst>
              </p:cNvPr>
              <p:cNvSpPr/>
              <p:nvPr/>
            </p:nvSpPr>
            <p:spPr>
              <a:xfrm>
                <a:off x="4930980" y="3753977"/>
                <a:ext cx="233496" cy="229098"/>
              </a:xfrm>
              <a:prstGeom prst="ellipse">
                <a:avLst/>
              </a:prstGeom>
              <a:solidFill>
                <a:srgbClr val="B086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100" b="1" dirty="0">
                  <a:latin typeface="Arial" panose="020B0604020202020204" pitchFamily="34" charset="0"/>
                  <a:ea typeface="Avenir Heavy" charset="0"/>
                  <a:cs typeface="Arial" panose="020B0604020202020204" pitchFamily="34" charset="0"/>
                </a:endParaRPr>
              </a:p>
            </p:txBody>
          </p:sp>
          <p:sp>
            <p:nvSpPr>
              <p:cNvPr id="118" name="Oval 117">
                <a:extLst>
                  <a:ext uri="{FF2B5EF4-FFF2-40B4-BE49-F238E27FC236}">
                    <a16:creationId xmlns:a16="http://schemas.microsoft.com/office/drawing/2014/main" id="{5BEB52A9-4DA8-48FE-A8EB-8FB67BD8A643}"/>
                  </a:ext>
                </a:extLst>
              </p:cNvPr>
              <p:cNvSpPr/>
              <p:nvPr/>
            </p:nvSpPr>
            <p:spPr>
              <a:xfrm>
                <a:off x="4747711" y="4382635"/>
                <a:ext cx="233496" cy="229098"/>
              </a:xfrm>
              <a:prstGeom prst="ellipse">
                <a:avLst/>
              </a:prstGeom>
              <a:solidFill>
                <a:srgbClr val="B086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100" b="1" dirty="0">
                  <a:latin typeface="Arial" panose="020B0604020202020204" pitchFamily="34" charset="0"/>
                  <a:ea typeface="Avenir Heavy" charset="0"/>
                  <a:cs typeface="Arial" panose="020B0604020202020204" pitchFamily="34" charset="0"/>
                </a:endParaRPr>
              </a:p>
            </p:txBody>
          </p:sp>
          <p:sp>
            <p:nvSpPr>
              <p:cNvPr id="119" name="Oval 118">
                <a:extLst>
                  <a:ext uri="{FF2B5EF4-FFF2-40B4-BE49-F238E27FC236}">
                    <a16:creationId xmlns:a16="http://schemas.microsoft.com/office/drawing/2014/main" id="{5BEB52A9-4DA8-48FE-A8EB-8FB67BD8A643}"/>
                  </a:ext>
                </a:extLst>
              </p:cNvPr>
              <p:cNvSpPr/>
              <p:nvPr/>
            </p:nvSpPr>
            <p:spPr>
              <a:xfrm>
                <a:off x="4436110" y="4912761"/>
                <a:ext cx="233496" cy="229098"/>
              </a:xfrm>
              <a:prstGeom prst="ellipse">
                <a:avLst/>
              </a:prstGeom>
              <a:solidFill>
                <a:srgbClr val="B086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100" b="1" dirty="0">
                  <a:latin typeface="Arial" panose="020B0604020202020204" pitchFamily="34" charset="0"/>
                  <a:ea typeface="Avenir Heavy" charset="0"/>
                  <a:cs typeface="Arial" panose="020B0604020202020204" pitchFamily="34" charset="0"/>
                </a:endParaRPr>
              </a:p>
            </p:txBody>
          </p:sp>
          <p:sp>
            <p:nvSpPr>
              <p:cNvPr id="120" name="Oval 119">
                <a:extLst>
                  <a:ext uri="{FF2B5EF4-FFF2-40B4-BE49-F238E27FC236}">
                    <a16:creationId xmlns:a16="http://schemas.microsoft.com/office/drawing/2014/main" id="{5BEB52A9-4DA8-48FE-A8EB-8FB67BD8A643}"/>
                  </a:ext>
                </a:extLst>
              </p:cNvPr>
              <p:cNvSpPr/>
              <p:nvPr/>
            </p:nvSpPr>
            <p:spPr>
              <a:xfrm>
                <a:off x="4917021" y="2995744"/>
                <a:ext cx="233496" cy="229098"/>
              </a:xfrm>
              <a:prstGeom prst="ellipse">
                <a:avLst/>
              </a:prstGeom>
              <a:solidFill>
                <a:srgbClr val="B086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100" b="1" dirty="0">
                  <a:latin typeface="Arial" panose="020B0604020202020204" pitchFamily="34" charset="0"/>
                  <a:ea typeface="Avenir Heavy" charset="0"/>
                  <a:cs typeface="Arial" panose="020B0604020202020204" pitchFamily="34" charset="0"/>
                </a:endParaRPr>
              </a:p>
            </p:txBody>
          </p:sp>
          <p:grpSp>
            <p:nvGrpSpPr>
              <p:cNvPr id="121" name="Group 120"/>
              <p:cNvGrpSpPr/>
              <p:nvPr/>
            </p:nvGrpSpPr>
            <p:grpSpPr>
              <a:xfrm>
                <a:off x="5542780" y="2176811"/>
                <a:ext cx="590902" cy="590902"/>
                <a:chOff x="6572940" y="3419769"/>
                <a:chExt cx="590902" cy="590902"/>
              </a:xfrm>
            </p:grpSpPr>
            <p:sp>
              <p:nvSpPr>
                <p:cNvPr id="146" name="Oval 145">
                  <a:extLst>
                    <a:ext uri="{FF2B5EF4-FFF2-40B4-BE49-F238E27FC236}">
                      <a16:creationId xmlns:a16="http://schemas.microsoft.com/office/drawing/2014/main" id="{CE58510D-6C57-4277-B63F-4C6029DE880E}"/>
                    </a:ext>
                  </a:extLst>
                </p:cNvPr>
                <p:cNvSpPr/>
                <p:nvPr/>
              </p:nvSpPr>
              <p:spPr>
                <a:xfrm>
                  <a:off x="6572940" y="3419769"/>
                  <a:ext cx="590902" cy="59090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146">
                  <a:extLst>
                    <a:ext uri="{FF2B5EF4-FFF2-40B4-BE49-F238E27FC236}">
                      <a16:creationId xmlns:a16="http://schemas.microsoft.com/office/drawing/2014/main" id="{674827B6-0D47-4A42-925F-310ED7603036}"/>
                    </a:ext>
                  </a:extLst>
                </p:cNvPr>
                <p:cNvGrpSpPr/>
                <p:nvPr/>
              </p:nvGrpSpPr>
              <p:grpSpPr>
                <a:xfrm flipH="1">
                  <a:off x="6713173" y="3518755"/>
                  <a:ext cx="332804" cy="339318"/>
                  <a:chOff x="999921" y="4737682"/>
                  <a:chExt cx="866775" cy="819100"/>
                </a:xfrm>
                <a:solidFill>
                  <a:schemeClr val="bg1"/>
                </a:solidFill>
              </p:grpSpPr>
              <p:sp>
                <p:nvSpPr>
                  <p:cNvPr id="148" name="Freeform: Shape 8">
                    <a:extLst>
                      <a:ext uri="{FF2B5EF4-FFF2-40B4-BE49-F238E27FC236}">
                        <a16:creationId xmlns:a16="http://schemas.microsoft.com/office/drawing/2014/main" id="{CF3799CF-EF5D-4C36-A835-E4BA7E1F5194}"/>
                      </a:ext>
                    </a:extLst>
                  </p:cNvPr>
                  <p:cNvSpPr/>
                  <p:nvPr/>
                </p:nvSpPr>
                <p:spPr>
                  <a:xfrm>
                    <a:off x="1336658" y="4879604"/>
                    <a:ext cx="190500" cy="190500"/>
                  </a:xfrm>
                  <a:custGeom>
                    <a:avLst/>
                    <a:gdLst>
                      <a:gd name="connsiteX0" fmla="*/ 98584 w 190500"/>
                      <a:gd name="connsiteY0" fmla="*/ 190024 h 190500"/>
                      <a:gd name="connsiteX1" fmla="*/ 7144 w 190500"/>
                      <a:gd name="connsiteY1" fmla="*/ 98584 h 190500"/>
                      <a:gd name="connsiteX2" fmla="*/ 98584 w 190500"/>
                      <a:gd name="connsiteY2" fmla="*/ 7144 h 190500"/>
                      <a:gd name="connsiteX3" fmla="*/ 190024 w 190500"/>
                      <a:gd name="connsiteY3" fmla="*/ 98584 h 190500"/>
                      <a:gd name="connsiteX4" fmla="*/ 98584 w 190500"/>
                      <a:gd name="connsiteY4" fmla="*/ 190024 h 190500"/>
                      <a:gd name="connsiteX5" fmla="*/ 98584 w 190500"/>
                      <a:gd name="connsiteY5" fmla="*/ 35719 h 190500"/>
                      <a:gd name="connsiteX6" fmla="*/ 35719 w 190500"/>
                      <a:gd name="connsiteY6" fmla="*/ 98584 h 190500"/>
                      <a:gd name="connsiteX7" fmla="*/ 98584 w 190500"/>
                      <a:gd name="connsiteY7" fmla="*/ 161449 h 190500"/>
                      <a:gd name="connsiteX8" fmla="*/ 161449 w 190500"/>
                      <a:gd name="connsiteY8" fmla="*/ 98584 h 190500"/>
                      <a:gd name="connsiteX9" fmla="*/ 98584 w 190500"/>
                      <a:gd name="connsiteY9" fmla="*/ 35719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190500">
                        <a:moveTo>
                          <a:pt x="98584" y="190024"/>
                        </a:moveTo>
                        <a:cubicBezTo>
                          <a:pt x="48101" y="190024"/>
                          <a:pt x="7144" y="149066"/>
                          <a:pt x="7144" y="98584"/>
                        </a:cubicBezTo>
                        <a:cubicBezTo>
                          <a:pt x="7144" y="48101"/>
                          <a:pt x="48101" y="7144"/>
                          <a:pt x="98584" y="7144"/>
                        </a:cubicBezTo>
                        <a:cubicBezTo>
                          <a:pt x="149066" y="7144"/>
                          <a:pt x="190024" y="48101"/>
                          <a:pt x="190024" y="98584"/>
                        </a:cubicBezTo>
                        <a:cubicBezTo>
                          <a:pt x="190024" y="149066"/>
                          <a:pt x="149066" y="190024"/>
                          <a:pt x="98584" y="190024"/>
                        </a:cubicBezTo>
                        <a:close/>
                        <a:moveTo>
                          <a:pt x="98584" y="35719"/>
                        </a:moveTo>
                        <a:cubicBezTo>
                          <a:pt x="64294" y="35719"/>
                          <a:pt x="35719" y="64294"/>
                          <a:pt x="35719" y="98584"/>
                        </a:cubicBezTo>
                        <a:cubicBezTo>
                          <a:pt x="35719" y="132874"/>
                          <a:pt x="64294" y="161449"/>
                          <a:pt x="98584" y="161449"/>
                        </a:cubicBezTo>
                        <a:cubicBezTo>
                          <a:pt x="132874" y="161449"/>
                          <a:pt x="161449" y="132874"/>
                          <a:pt x="161449" y="98584"/>
                        </a:cubicBezTo>
                        <a:cubicBezTo>
                          <a:pt x="161449" y="64294"/>
                          <a:pt x="132874" y="35719"/>
                          <a:pt x="98584" y="35719"/>
                        </a:cubicBezTo>
                        <a:close/>
                      </a:path>
                    </a:pathLst>
                  </a:custGeom>
                  <a:grpFill/>
                  <a:ln w="9525" cap="flat">
                    <a:noFill/>
                    <a:prstDash val="solid"/>
                    <a:miter/>
                  </a:ln>
                </p:spPr>
                <p:txBody>
                  <a:bodyPr rtlCol="0" anchor="ctr"/>
                  <a:lstStyle/>
                  <a:p>
                    <a:endParaRPr lang="en-IN"/>
                  </a:p>
                </p:txBody>
              </p:sp>
              <p:sp>
                <p:nvSpPr>
                  <p:cNvPr id="149" name="Freeform: Shape 9">
                    <a:extLst>
                      <a:ext uri="{FF2B5EF4-FFF2-40B4-BE49-F238E27FC236}">
                        <a16:creationId xmlns:a16="http://schemas.microsoft.com/office/drawing/2014/main" id="{C73A464E-D546-4597-A0C5-8200B445E14A}"/>
                      </a:ext>
                    </a:extLst>
                  </p:cNvPr>
                  <p:cNvSpPr/>
                  <p:nvPr/>
                </p:nvSpPr>
                <p:spPr>
                  <a:xfrm>
                    <a:off x="1194736" y="4737682"/>
                    <a:ext cx="476250" cy="476250"/>
                  </a:xfrm>
                  <a:custGeom>
                    <a:avLst/>
                    <a:gdLst>
                      <a:gd name="connsiteX0" fmla="*/ 268129 w 476250"/>
                      <a:gd name="connsiteY0" fmla="*/ 473869 h 476250"/>
                      <a:gd name="connsiteX1" fmla="*/ 212884 w 476250"/>
                      <a:gd name="connsiteY1" fmla="*/ 473869 h 476250"/>
                      <a:gd name="connsiteX2" fmla="*/ 198596 w 476250"/>
                      <a:gd name="connsiteY2" fmla="*/ 461486 h 476250"/>
                      <a:gd name="connsiteX3" fmla="*/ 190976 w 476250"/>
                      <a:gd name="connsiteY3" fmla="*/ 411956 h 476250"/>
                      <a:gd name="connsiteX4" fmla="*/ 153829 w 476250"/>
                      <a:gd name="connsiteY4" fmla="*/ 396716 h 476250"/>
                      <a:gd name="connsiteX5" fmla="*/ 113824 w 476250"/>
                      <a:gd name="connsiteY5" fmla="*/ 426244 h 476250"/>
                      <a:gd name="connsiteX6" fmla="*/ 94774 w 476250"/>
                      <a:gd name="connsiteY6" fmla="*/ 425291 h 476250"/>
                      <a:gd name="connsiteX7" fmla="*/ 55721 w 476250"/>
                      <a:gd name="connsiteY7" fmla="*/ 386239 h 476250"/>
                      <a:gd name="connsiteX8" fmla="*/ 54769 w 476250"/>
                      <a:gd name="connsiteY8" fmla="*/ 367189 h 476250"/>
                      <a:gd name="connsiteX9" fmla="*/ 84296 w 476250"/>
                      <a:gd name="connsiteY9" fmla="*/ 327184 h 476250"/>
                      <a:gd name="connsiteX10" fmla="*/ 69056 w 476250"/>
                      <a:gd name="connsiteY10" fmla="*/ 290036 h 476250"/>
                      <a:gd name="connsiteX11" fmla="*/ 19526 w 476250"/>
                      <a:gd name="connsiteY11" fmla="*/ 282416 h 476250"/>
                      <a:gd name="connsiteX12" fmla="*/ 7144 w 476250"/>
                      <a:gd name="connsiteY12" fmla="*/ 268129 h 476250"/>
                      <a:gd name="connsiteX13" fmla="*/ 7144 w 476250"/>
                      <a:gd name="connsiteY13" fmla="*/ 212884 h 476250"/>
                      <a:gd name="connsiteX14" fmla="*/ 19526 w 476250"/>
                      <a:gd name="connsiteY14" fmla="*/ 198596 h 476250"/>
                      <a:gd name="connsiteX15" fmla="*/ 69056 w 476250"/>
                      <a:gd name="connsiteY15" fmla="*/ 190976 h 476250"/>
                      <a:gd name="connsiteX16" fmla="*/ 84296 w 476250"/>
                      <a:gd name="connsiteY16" fmla="*/ 153829 h 476250"/>
                      <a:gd name="connsiteX17" fmla="*/ 54769 w 476250"/>
                      <a:gd name="connsiteY17" fmla="*/ 113824 h 476250"/>
                      <a:gd name="connsiteX18" fmla="*/ 55721 w 476250"/>
                      <a:gd name="connsiteY18" fmla="*/ 94774 h 476250"/>
                      <a:gd name="connsiteX19" fmla="*/ 94774 w 476250"/>
                      <a:gd name="connsiteY19" fmla="*/ 55721 h 476250"/>
                      <a:gd name="connsiteX20" fmla="*/ 113824 w 476250"/>
                      <a:gd name="connsiteY20" fmla="*/ 54769 h 476250"/>
                      <a:gd name="connsiteX21" fmla="*/ 153829 w 476250"/>
                      <a:gd name="connsiteY21" fmla="*/ 84296 h 476250"/>
                      <a:gd name="connsiteX22" fmla="*/ 190976 w 476250"/>
                      <a:gd name="connsiteY22" fmla="*/ 69056 h 476250"/>
                      <a:gd name="connsiteX23" fmla="*/ 198596 w 476250"/>
                      <a:gd name="connsiteY23" fmla="*/ 19526 h 476250"/>
                      <a:gd name="connsiteX24" fmla="*/ 212884 w 476250"/>
                      <a:gd name="connsiteY24" fmla="*/ 7144 h 476250"/>
                      <a:gd name="connsiteX25" fmla="*/ 268129 w 476250"/>
                      <a:gd name="connsiteY25" fmla="*/ 7144 h 476250"/>
                      <a:gd name="connsiteX26" fmla="*/ 282416 w 476250"/>
                      <a:gd name="connsiteY26" fmla="*/ 19526 h 476250"/>
                      <a:gd name="connsiteX27" fmla="*/ 290036 w 476250"/>
                      <a:gd name="connsiteY27" fmla="*/ 69056 h 476250"/>
                      <a:gd name="connsiteX28" fmla="*/ 327184 w 476250"/>
                      <a:gd name="connsiteY28" fmla="*/ 84296 h 476250"/>
                      <a:gd name="connsiteX29" fmla="*/ 367189 w 476250"/>
                      <a:gd name="connsiteY29" fmla="*/ 54769 h 476250"/>
                      <a:gd name="connsiteX30" fmla="*/ 386239 w 476250"/>
                      <a:gd name="connsiteY30" fmla="*/ 55721 h 476250"/>
                      <a:gd name="connsiteX31" fmla="*/ 425291 w 476250"/>
                      <a:gd name="connsiteY31" fmla="*/ 94774 h 476250"/>
                      <a:gd name="connsiteX32" fmla="*/ 426244 w 476250"/>
                      <a:gd name="connsiteY32" fmla="*/ 113824 h 476250"/>
                      <a:gd name="connsiteX33" fmla="*/ 396716 w 476250"/>
                      <a:gd name="connsiteY33" fmla="*/ 153829 h 476250"/>
                      <a:gd name="connsiteX34" fmla="*/ 411956 w 476250"/>
                      <a:gd name="connsiteY34" fmla="*/ 190976 h 476250"/>
                      <a:gd name="connsiteX35" fmla="*/ 461486 w 476250"/>
                      <a:gd name="connsiteY35" fmla="*/ 198596 h 476250"/>
                      <a:gd name="connsiteX36" fmla="*/ 473869 w 476250"/>
                      <a:gd name="connsiteY36" fmla="*/ 212884 h 476250"/>
                      <a:gd name="connsiteX37" fmla="*/ 473869 w 476250"/>
                      <a:gd name="connsiteY37" fmla="*/ 268129 h 476250"/>
                      <a:gd name="connsiteX38" fmla="*/ 461486 w 476250"/>
                      <a:gd name="connsiteY38" fmla="*/ 282416 h 476250"/>
                      <a:gd name="connsiteX39" fmla="*/ 411956 w 476250"/>
                      <a:gd name="connsiteY39" fmla="*/ 290036 h 476250"/>
                      <a:gd name="connsiteX40" fmla="*/ 396716 w 476250"/>
                      <a:gd name="connsiteY40" fmla="*/ 327184 h 476250"/>
                      <a:gd name="connsiteX41" fmla="*/ 426244 w 476250"/>
                      <a:gd name="connsiteY41" fmla="*/ 367189 h 476250"/>
                      <a:gd name="connsiteX42" fmla="*/ 425291 w 476250"/>
                      <a:gd name="connsiteY42" fmla="*/ 386239 h 476250"/>
                      <a:gd name="connsiteX43" fmla="*/ 386239 w 476250"/>
                      <a:gd name="connsiteY43" fmla="*/ 425291 h 476250"/>
                      <a:gd name="connsiteX44" fmla="*/ 367189 w 476250"/>
                      <a:gd name="connsiteY44" fmla="*/ 426244 h 476250"/>
                      <a:gd name="connsiteX45" fmla="*/ 327184 w 476250"/>
                      <a:gd name="connsiteY45" fmla="*/ 396716 h 476250"/>
                      <a:gd name="connsiteX46" fmla="*/ 290036 w 476250"/>
                      <a:gd name="connsiteY46" fmla="*/ 411956 h 476250"/>
                      <a:gd name="connsiteX47" fmla="*/ 282416 w 476250"/>
                      <a:gd name="connsiteY47" fmla="*/ 461486 h 476250"/>
                      <a:gd name="connsiteX48" fmla="*/ 268129 w 476250"/>
                      <a:gd name="connsiteY48" fmla="*/ 473869 h 476250"/>
                      <a:gd name="connsiteX49" fmla="*/ 225266 w 476250"/>
                      <a:gd name="connsiteY49" fmla="*/ 445294 h 476250"/>
                      <a:gd name="connsiteX50" fmla="*/ 255746 w 476250"/>
                      <a:gd name="connsiteY50" fmla="*/ 445294 h 476250"/>
                      <a:gd name="connsiteX51" fmla="*/ 262414 w 476250"/>
                      <a:gd name="connsiteY51" fmla="*/ 398621 h 476250"/>
                      <a:gd name="connsiteX52" fmla="*/ 273844 w 476250"/>
                      <a:gd name="connsiteY52" fmla="*/ 387191 h 476250"/>
                      <a:gd name="connsiteX53" fmla="*/ 320516 w 476250"/>
                      <a:gd name="connsiteY53" fmla="*/ 368141 h 476250"/>
                      <a:gd name="connsiteX54" fmla="*/ 336709 w 476250"/>
                      <a:gd name="connsiteY54" fmla="*/ 369094 h 476250"/>
                      <a:gd name="connsiteX55" fmla="*/ 374809 w 476250"/>
                      <a:gd name="connsiteY55" fmla="*/ 397669 h 476250"/>
                      <a:gd name="connsiteX56" fmla="*/ 396716 w 476250"/>
                      <a:gd name="connsiteY56" fmla="*/ 375761 h 476250"/>
                      <a:gd name="connsiteX57" fmla="*/ 368141 w 476250"/>
                      <a:gd name="connsiteY57" fmla="*/ 337661 h 476250"/>
                      <a:gd name="connsiteX58" fmla="*/ 367189 w 476250"/>
                      <a:gd name="connsiteY58" fmla="*/ 321469 h 476250"/>
                      <a:gd name="connsiteX59" fmla="*/ 386239 w 476250"/>
                      <a:gd name="connsiteY59" fmla="*/ 274796 h 476250"/>
                      <a:gd name="connsiteX60" fmla="*/ 397669 w 476250"/>
                      <a:gd name="connsiteY60" fmla="*/ 263366 h 476250"/>
                      <a:gd name="connsiteX61" fmla="*/ 444341 w 476250"/>
                      <a:gd name="connsiteY61" fmla="*/ 256699 h 476250"/>
                      <a:gd name="connsiteX62" fmla="*/ 444341 w 476250"/>
                      <a:gd name="connsiteY62" fmla="*/ 226219 h 476250"/>
                      <a:gd name="connsiteX63" fmla="*/ 397669 w 476250"/>
                      <a:gd name="connsiteY63" fmla="*/ 219551 h 476250"/>
                      <a:gd name="connsiteX64" fmla="*/ 386239 w 476250"/>
                      <a:gd name="connsiteY64" fmla="*/ 208121 h 476250"/>
                      <a:gd name="connsiteX65" fmla="*/ 367189 w 476250"/>
                      <a:gd name="connsiteY65" fmla="*/ 161449 h 476250"/>
                      <a:gd name="connsiteX66" fmla="*/ 368141 w 476250"/>
                      <a:gd name="connsiteY66" fmla="*/ 145256 h 476250"/>
                      <a:gd name="connsiteX67" fmla="*/ 396716 w 476250"/>
                      <a:gd name="connsiteY67" fmla="*/ 107156 h 476250"/>
                      <a:gd name="connsiteX68" fmla="*/ 374809 w 476250"/>
                      <a:gd name="connsiteY68" fmla="*/ 85249 h 476250"/>
                      <a:gd name="connsiteX69" fmla="*/ 336709 w 476250"/>
                      <a:gd name="connsiteY69" fmla="*/ 113824 h 476250"/>
                      <a:gd name="connsiteX70" fmla="*/ 320516 w 476250"/>
                      <a:gd name="connsiteY70" fmla="*/ 114776 h 476250"/>
                      <a:gd name="connsiteX71" fmla="*/ 273844 w 476250"/>
                      <a:gd name="connsiteY71" fmla="*/ 95726 h 476250"/>
                      <a:gd name="connsiteX72" fmla="*/ 262414 w 476250"/>
                      <a:gd name="connsiteY72" fmla="*/ 84296 h 476250"/>
                      <a:gd name="connsiteX73" fmla="*/ 255746 w 476250"/>
                      <a:gd name="connsiteY73" fmla="*/ 37624 h 476250"/>
                      <a:gd name="connsiteX74" fmla="*/ 225266 w 476250"/>
                      <a:gd name="connsiteY74" fmla="*/ 37624 h 476250"/>
                      <a:gd name="connsiteX75" fmla="*/ 218599 w 476250"/>
                      <a:gd name="connsiteY75" fmla="*/ 84296 h 476250"/>
                      <a:gd name="connsiteX76" fmla="*/ 207169 w 476250"/>
                      <a:gd name="connsiteY76" fmla="*/ 95726 h 476250"/>
                      <a:gd name="connsiteX77" fmla="*/ 160496 w 476250"/>
                      <a:gd name="connsiteY77" fmla="*/ 114776 h 476250"/>
                      <a:gd name="connsiteX78" fmla="*/ 144304 w 476250"/>
                      <a:gd name="connsiteY78" fmla="*/ 113824 h 476250"/>
                      <a:gd name="connsiteX79" fmla="*/ 106204 w 476250"/>
                      <a:gd name="connsiteY79" fmla="*/ 85249 h 476250"/>
                      <a:gd name="connsiteX80" fmla="*/ 84296 w 476250"/>
                      <a:gd name="connsiteY80" fmla="*/ 107156 h 476250"/>
                      <a:gd name="connsiteX81" fmla="*/ 112871 w 476250"/>
                      <a:gd name="connsiteY81" fmla="*/ 145256 h 476250"/>
                      <a:gd name="connsiteX82" fmla="*/ 113824 w 476250"/>
                      <a:gd name="connsiteY82" fmla="*/ 161449 h 476250"/>
                      <a:gd name="connsiteX83" fmla="*/ 94774 w 476250"/>
                      <a:gd name="connsiteY83" fmla="*/ 208121 h 476250"/>
                      <a:gd name="connsiteX84" fmla="*/ 83344 w 476250"/>
                      <a:gd name="connsiteY84" fmla="*/ 219551 h 476250"/>
                      <a:gd name="connsiteX85" fmla="*/ 36671 w 476250"/>
                      <a:gd name="connsiteY85" fmla="*/ 226219 h 476250"/>
                      <a:gd name="connsiteX86" fmla="*/ 36671 w 476250"/>
                      <a:gd name="connsiteY86" fmla="*/ 256699 h 476250"/>
                      <a:gd name="connsiteX87" fmla="*/ 83344 w 476250"/>
                      <a:gd name="connsiteY87" fmla="*/ 263366 h 476250"/>
                      <a:gd name="connsiteX88" fmla="*/ 94774 w 476250"/>
                      <a:gd name="connsiteY88" fmla="*/ 274796 h 476250"/>
                      <a:gd name="connsiteX89" fmla="*/ 113824 w 476250"/>
                      <a:gd name="connsiteY89" fmla="*/ 321469 h 476250"/>
                      <a:gd name="connsiteX90" fmla="*/ 112871 w 476250"/>
                      <a:gd name="connsiteY90" fmla="*/ 337661 h 476250"/>
                      <a:gd name="connsiteX91" fmla="*/ 84296 w 476250"/>
                      <a:gd name="connsiteY91" fmla="*/ 375761 h 476250"/>
                      <a:gd name="connsiteX92" fmla="*/ 106204 w 476250"/>
                      <a:gd name="connsiteY92" fmla="*/ 397669 h 476250"/>
                      <a:gd name="connsiteX93" fmla="*/ 144304 w 476250"/>
                      <a:gd name="connsiteY93" fmla="*/ 369094 h 476250"/>
                      <a:gd name="connsiteX94" fmla="*/ 160496 w 476250"/>
                      <a:gd name="connsiteY94" fmla="*/ 368141 h 476250"/>
                      <a:gd name="connsiteX95" fmla="*/ 207169 w 476250"/>
                      <a:gd name="connsiteY95" fmla="*/ 387191 h 476250"/>
                      <a:gd name="connsiteX96" fmla="*/ 218599 w 476250"/>
                      <a:gd name="connsiteY96" fmla="*/ 398621 h 476250"/>
                      <a:gd name="connsiteX97" fmla="*/ 225266 w 476250"/>
                      <a:gd name="connsiteY97" fmla="*/ 445294 h 476250"/>
                      <a:gd name="connsiteX98" fmla="*/ 459581 w 476250"/>
                      <a:gd name="connsiteY98" fmla="*/ 268129 h 476250"/>
                      <a:gd name="connsiteX99" fmla="*/ 459581 w 476250"/>
                      <a:gd name="connsiteY99" fmla="*/ 268129 h 476250"/>
                      <a:gd name="connsiteX100" fmla="*/ 459581 w 476250"/>
                      <a:gd name="connsiteY100" fmla="*/ 268129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476250" h="476250">
                        <a:moveTo>
                          <a:pt x="268129" y="473869"/>
                        </a:moveTo>
                        <a:lnTo>
                          <a:pt x="212884" y="473869"/>
                        </a:lnTo>
                        <a:cubicBezTo>
                          <a:pt x="206216" y="473869"/>
                          <a:pt x="199549" y="469106"/>
                          <a:pt x="198596" y="461486"/>
                        </a:cubicBezTo>
                        <a:lnTo>
                          <a:pt x="190976" y="411956"/>
                        </a:lnTo>
                        <a:cubicBezTo>
                          <a:pt x="177641" y="408146"/>
                          <a:pt x="165259" y="403384"/>
                          <a:pt x="153829" y="396716"/>
                        </a:cubicBezTo>
                        <a:lnTo>
                          <a:pt x="113824" y="426244"/>
                        </a:lnTo>
                        <a:cubicBezTo>
                          <a:pt x="108109" y="430054"/>
                          <a:pt x="100489" y="430054"/>
                          <a:pt x="94774" y="425291"/>
                        </a:cubicBezTo>
                        <a:lnTo>
                          <a:pt x="55721" y="386239"/>
                        </a:lnTo>
                        <a:cubicBezTo>
                          <a:pt x="50959" y="381476"/>
                          <a:pt x="50006" y="372904"/>
                          <a:pt x="54769" y="367189"/>
                        </a:cubicBezTo>
                        <a:lnTo>
                          <a:pt x="84296" y="327184"/>
                        </a:lnTo>
                        <a:cubicBezTo>
                          <a:pt x="77629" y="315754"/>
                          <a:pt x="72866" y="302419"/>
                          <a:pt x="69056" y="290036"/>
                        </a:cubicBezTo>
                        <a:lnTo>
                          <a:pt x="19526" y="282416"/>
                        </a:lnTo>
                        <a:cubicBezTo>
                          <a:pt x="12859" y="281464"/>
                          <a:pt x="7144" y="275749"/>
                          <a:pt x="7144" y="268129"/>
                        </a:cubicBezTo>
                        <a:lnTo>
                          <a:pt x="7144" y="212884"/>
                        </a:lnTo>
                        <a:cubicBezTo>
                          <a:pt x="7144" y="206216"/>
                          <a:pt x="11906" y="199549"/>
                          <a:pt x="19526" y="198596"/>
                        </a:cubicBezTo>
                        <a:lnTo>
                          <a:pt x="69056" y="190976"/>
                        </a:lnTo>
                        <a:cubicBezTo>
                          <a:pt x="72866" y="177641"/>
                          <a:pt x="77629" y="165259"/>
                          <a:pt x="84296" y="153829"/>
                        </a:cubicBezTo>
                        <a:lnTo>
                          <a:pt x="54769" y="113824"/>
                        </a:lnTo>
                        <a:cubicBezTo>
                          <a:pt x="50959" y="108109"/>
                          <a:pt x="50959" y="100489"/>
                          <a:pt x="55721" y="94774"/>
                        </a:cubicBezTo>
                        <a:lnTo>
                          <a:pt x="94774" y="55721"/>
                        </a:lnTo>
                        <a:cubicBezTo>
                          <a:pt x="99536" y="50959"/>
                          <a:pt x="108109" y="50006"/>
                          <a:pt x="113824" y="54769"/>
                        </a:cubicBezTo>
                        <a:lnTo>
                          <a:pt x="153829" y="84296"/>
                        </a:lnTo>
                        <a:cubicBezTo>
                          <a:pt x="165259" y="77629"/>
                          <a:pt x="178594" y="72866"/>
                          <a:pt x="190976" y="69056"/>
                        </a:cubicBezTo>
                        <a:lnTo>
                          <a:pt x="198596" y="19526"/>
                        </a:lnTo>
                        <a:cubicBezTo>
                          <a:pt x="199549" y="12859"/>
                          <a:pt x="205264" y="7144"/>
                          <a:pt x="212884" y="7144"/>
                        </a:cubicBezTo>
                        <a:lnTo>
                          <a:pt x="268129" y="7144"/>
                        </a:lnTo>
                        <a:cubicBezTo>
                          <a:pt x="274796" y="7144"/>
                          <a:pt x="281464" y="11906"/>
                          <a:pt x="282416" y="19526"/>
                        </a:cubicBezTo>
                        <a:lnTo>
                          <a:pt x="290036" y="69056"/>
                        </a:lnTo>
                        <a:cubicBezTo>
                          <a:pt x="303371" y="72866"/>
                          <a:pt x="315754" y="77629"/>
                          <a:pt x="327184" y="84296"/>
                        </a:cubicBezTo>
                        <a:lnTo>
                          <a:pt x="367189" y="54769"/>
                        </a:lnTo>
                        <a:cubicBezTo>
                          <a:pt x="372904" y="50959"/>
                          <a:pt x="380524" y="50959"/>
                          <a:pt x="386239" y="55721"/>
                        </a:cubicBezTo>
                        <a:lnTo>
                          <a:pt x="425291" y="94774"/>
                        </a:lnTo>
                        <a:cubicBezTo>
                          <a:pt x="430054" y="99536"/>
                          <a:pt x="431006" y="108109"/>
                          <a:pt x="426244" y="113824"/>
                        </a:cubicBezTo>
                        <a:lnTo>
                          <a:pt x="396716" y="153829"/>
                        </a:lnTo>
                        <a:cubicBezTo>
                          <a:pt x="403384" y="165259"/>
                          <a:pt x="408146" y="178594"/>
                          <a:pt x="411956" y="190976"/>
                        </a:cubicBezTo>
                        <a:lnTo>
                          <a:pt x="461486" y="198596"/>
                        </a:lnTo>
                        <a:cubicBezTo>
                          <a:pt x="468154" y="199549"/>
                          <a:pt x="473869" y="205264"/>
                          <a:pt x="473869" y="212884"/>
                        </a:cubicBezTo>
                        <a:lnTo>
                          <a:pt x="473869" y="268129"/>
                        </a:lnTo>
                        <a:cubicBezTo>
                          <a:pt x="473869" y="274796"/>
                          <a:pt x="469106" y="281464"/>
                          <a:pt x="461486" y="282416"/>
                        </a:cubicBezTo>
                        <a:lnTo>
                          <a:pt x="411956" y="290036"/>
                        </a:lnTo>
                        <a:cubicBezTo>
                          <a:pt x="408146" y="303371"/>
                          <a:pt x="403384" y="315754"/>
                          <a:pt x="396716" y="327184"/>
                        </a:cubicBezTo>
                        <a:lnTo>
                          <a:pt x="426244" y="367189"/>
                        </a:lnTo>
                        <a:cubicBezTo>
                          <a:pt x="430054" y="372904"/>
                          <a:pt x="430054" y="380524"/>
                          <a:pt x="425291" y="386239"/>
                        </a:cubicBezTo>
                        <a:lnTo>
                          <a:pt x="386239" y="425291"/>
                        </a:lnTo>
                        <a:cubicBezTo>
                          <a:pt x="381476" y="430054"/>
                          <a:pt x="372904" y="431006"/>
                          <a:pt x="367189" y="426244"/>
                        </a:cubicBezTo>
                        <a:lnTo>
                          <a:pt x="327184" y="396716"/>
                        </a:lnTo>
                        <a:cubicBezTo>
                          <a:pt x="315754" y="403384"/>
                          <a:pt x="302419" y="408146"/>
                          <a:pt x="290036" y="411956"/>
                        </a:cubicBezTo>
                        <a:lnTo>
                          <a:pt x="282416" y="461486"/>
                        </a:lnTo>
                        <a:cubicBezTo>
                          <a:pt x="281464" y="469106"/>
                          <a:pt x="274796" y="473869"/>
                          <a:pt x="268129" y="473869"/>
                        </a:cubicBezTo>
                        <a:close/>
                        <a:moveTo>
                          <a:pt x="225266" y="445294"/>
                        </a:moveTo>
                        <a:lnTo>
                          <a:pt x="255746" y="445294"/>
                        </a:lnTo>
                        <a:lnTo>
                          <a:pt x="262414" y="398621"/>
                        </a:lnTo>
                        <a:cubicBezTo>
                          <a:pt x="263366" y="392906"/>
                          <a:pt x="267176" y="388144"/>
                          <a:pt x="273844" y="387191"/>
                        </a:cubicBezTo>
                        <a:cubicBezTo>
                          <a:pt x="290036" y="383381"/>
                          <a:pt x="306229" y="376714"/>
                          <a:pt x="320516" y="368141"/>
                        </a:cubicBezTo>
                        <a:cubicBezTo>
                          <a:pt x="325279" y="365284"/>
                          <a:pt x="331946" y="365284"/>
                          <a:pt x="336709" y="369094"/>
                        </a:cubicBezTo>
                        <a:lnTo>
                          <a:pt x="374809" y="397669"/>
                        </a:lnTo>
                        <a:lnTo>
                          <a:pt x="396716" y="375761"/>
                        </a:lnTo>
                        <a:lnTo>
                          <a:pt x="368141" y="337661"/>
                        </a:lnTo>
                        <a:cubicBezTo>
                          <a:pt x="364331" y="332899"/>
                          <a:pt x="364331" y="326231"/>
                          <a:pt x="367189" y="321469"/>
                        </a:cubicBezTo>
                        <a:cubicBezTo>
                          <a:pt x="376714" y="307181"/>
                          <a:pt x="382429" y="290989"/>
                          <a:pt x="386239" y="274796"/>
                        </a:cubicBezTo>
                        <a:cubicBezTo>
                          <a:pt x="387191" y="269081"/>
                          <a:pt x="391954" y="264319"/>
                          <a:pt x="397669" y="263366"/>
                        </a:cubicBezTo>
                        <a:lnTo>
                          <a:pt x="444341" y="256699"/>
                        </a:lnTo>
                        <a:lnTo>
                          <a:pt x="444341" y="226219"/>
                        </a:lnTo>
                        <a:lnTo>
                          <a:pt x="397669" y="219551"/>
                        </a:lnTo>
                        <a:cubicBezTo>
                          <a:pt x="391954" y="218599"/>
                          <a:pt x="387191" y="214789"/>
                          <a:pt x="386239" y="208121"/>
                        </a:cubicBezTo>
                        <a:cubicBezTo>
                          <a:pt x="382429" y="191929"/>
                          <a:pt x="375761" y="175736"/>
                          <a:pt x="367189" y="161449"/>
                        </a:cubicBezTo>
                        <a:cubicBezTo>
                          <a:pt x="364331" y="156686"/>
                          <a:pt x="364331" y="150019"/>
                          <a:pt x="368141" y="145256"/>
                        </a:cubicBezTo>
                        <a:lnTo>
                          <a:pt x="396716" y="107156"/>
                        </a:lnTo>
                        <a:lnTo>
                          <a:pt x="374809" y="85249"/>
                        </a:lnTo>
                        <a:lnTo>
                          <a:pt x="336709" y="113824"/>
                        </a:lnTo>
                        <a:cubicBezTo>
                          <a:pt x="331946" y="117634"/>
                          <a:pt x="325279" y="117634"/>
                          <a:pt x="320516" y="114776"/>
                        </a:cubicBezTo>
                        <a:cubicBezTo>
                          <a:pt x="306229" y="105251"/>
                          <a:pt x="290036" y="99536"/>
                          <a:pt x="273844" y="95726"/>
                        </a:cubicBezTo>
                        <a:cubicBezTo>
                          <a:pt x="268129" y="94774"/>
                          <a:pt x="263366" y="90011"/>
                          <a:pt x="262414" y="84296"/>
                        </a:cubicBezTo>
                        <a:lnTo>
                          <a:pt x="255746" y="37624"/>
                        </a:lnTo>
                        <a:lnTo>
                          <a:pt x="225266" y="37624"/>
                        </a:lnTo>
                        <a:lnTo>
                          <a:pt x="218599" y="84296"/>
                        </a:lnTo>
                        <a:cubicBezTo>
                          <a:pt x="217646" y="90011"/>
                          <a:pt x="213836" y="94774"/>
                          <a:pt x="207169" y="95726"/>
                        </a:cubicBezTo>
                        <a:cubicBezTo>
                          <a:pt x="190976" y="99536"/>
                          <a:pt x="174784" y="106204"/>
                          <a:pt x="160496" y="114776"/>
                        </a:cubicBezTo>
                        <a:cubicBezTo>
                          <a:pt x="155734" y="117634"/>
                          <a:pt x="149066" y="117634"/>
                          <a:pt x="144304" y="113824"/>
                        </a:cubicBezTo>
                        <a:lnTo>
                          <a:pt x="106204" y="85249"/>
                        </a:lnTo>
                        <a:lnTo>
                          <a:pt x="84296" y="107156"/>
                        </a:lnTo>
                        <a:lnTo>
                          <a:pt x="112871" y="145256"/>
                        </a:lnTo>
                        <a:cubicBezTo>
                          <a:pt x="116681" y="150019"/>
                          <a:pt x="116681" y="156686"/>
                          <a:pt x="113824" y="161449"/>
                        </a:cubicBezTo>
                        <a:cubicBezTo>
                          <a:pt x="104299" y="175736"/>
                          <a:pt x="98584" y="191929"/>
                          <a:pt x="94774" y="208121"/>
                        </a:cubicBezTo>
                        <a:cubicBezTo>
                          <a:pt x="93821" y="213836"/>
                          <a:pt x="89059" y="218599"/>
                          <a:pt x="83344" y="219551"/>
                        </a:cubicBezTo>
                        <a:lnTo>
                          <a:pt x="36671" y="226219"/>
                        </a:lnTo>
                        <a:lnTo>
                          <a:pt x="36671" y="256699"/>
                        </a:lnTo>
                        <a:lnTo>
                          <a:pt x="83344" y="263366"/>
                        </a:lnTo>
                        <a:cubicBezTo>
                          <a:pt x="89059" y="264319"/>
                          <a:pt x="93821" y="268129"/>
                          <a:pt x="94774" y="274796"/>
                        </a:cubicBezTo>
                        <a:cubicBezTo>
                          <a:pt x="98584" y="290989"/>
                          <a:pt x="105251" y="307181"/>
                          <a:pt x="113824" y="321469"/>
                        </a:cubicBezTo>
                        <a:cubicBezTo>
                          <a:pt x="116681" y="326231"/>
                          <a:pt x="116681" y="332899"/>
                          <a:pt x="112871" y="337661"/>
                        </a:cubicBezTo>
                        <a:lnTo>
                          <a:pt x="84296" y="375761"/>
                        </a:lnTo>
                        <a:lnTo>
                          <a:pt x="106204" y="397669"/>
                        </a:lnTo>
                        <a:lnTo>
                          <a:pt x="144304" y="369094"/>
                        </a:lnTo>
                        <a:cubicBezTo>
                          <a:pt x="149066" y="365284"/>
                          <a:pt x="155734" y="365284"/>
                          <a:pt x="160496" y="368141"/>
                        </a:cubicBezTo>
                        <a:cubicBezTo>
                          <a:pt x="174784" y="377666"/>
                          <a:pt x="190976" y="383381"/>
                          <a:pt x="207169" y="387191"/>
                        </a:cubicBezTo>
                        <a:cubicBezTo>
                          <a:pt x="212884" y="388144"/>
                          <a:pt x="217646" y="392906"/>
                          <a:pt x="218599" y="398621"/>
                        </a:cubicBezTo>
                        <a:lnTo>
                          <a:pt x="225266" y="445294"/>
                        </a:lnTo>
                        <a:close/>
                        <a:moveTo>
                          <a:pt x="459581" y="268129"/>
                        </a:moveTo>
                        <a:lnTo>
                          <a:pt x="459581" y="268129"/>
                        </a:lnTo>
                        <a:lnTo>
                          <a:pt x="459581" y="268129"/>
                        </a:lnTo>
                        <a:close/>
                      </a:path>
                    </a:pathLst>
                  </a:custGeom>
                  <a:grpFill/>
                  <a:ln w="9525" cap="flat">
                    <a:noFill/>
                    <a:prstDash val="solid"/>
                    <a:miter/>
                  </a:ln>
                </p:spPr>
                <p:txBody>
                  <a:bodyPr rtlCol="0" anchor="ctr"/>
                  <a:lstStyle/>
                  <a:p>
                    <a:endParaRPr lang="en-IN"/>
                  </a:p>
                </p:txBody>
              </p:sp>
              <p:sp>
                <p:nvSpPr>
                  <p:cNvPr id="150" name="Freeform: Shape 10">
                    <a:extLst>
                      <a:ext uri="{FF2B5EF4-FFF2-40B4-BE49-F238E27FC236}">
                        <a16:creationId xmlns:a16="http://schemas.microsoft.com/office/drawing/2014/main" id="{5295EB51-B8F6-4E00-B2CB-121CC82D5E70}"/>
                      </a:ext>
                    </a:extLst>
                  </p:cNvPr>
                  <p:cNvSpPr/>
                  <p:nvPr/>
                </p:nvSpPr>
                <p:spPr>
                  <a:xfrm>
                    <a:off x="999921" y="5271032"/>
                    <a:ext cx="866775" cy="285750"/>
                  </a:xfrm>
                  <a:custGeom>
                    <a:avLst/>
                    <a:gdLst>
                      <a:gd name="connsiteX0" fmla="*/ 853469 w 866775"/>
                      <a:gd name="connsiteY0" fmla="*/ 251034 h 285750"/>
                      <a:gd name="connsiteX1" fmla="*/ 732501 w 866775"/>
                      <a:gd name="connsiteY1" fmla="*/ 245319 h 285750"/>
                      <a:gd name="connsiteX2" fmla="*/ 418176 w 866775"/>
                      <a:gd name="connsiteY2" fmla="*/ 218649 h 285750"/>
                      <a:gd name="connsiteX3" fmla="*/ 364836 w 866775"/>
                      <a:gd name="connsiteY3" fmla="*/ 204361 h 285750"/>
                      <a:gd name="connsiteX4" fmla="*/ 57179 w 866775"/>
                      <a:gd name="connsiteY4" fmla="*/ 131971 h 285750"/>
                      <a:gd name="connsiteX5" fmla="*/ 35271 w 866775"/>
                      <a:gd name="connsiteY5" fmla="*/ 123399 h 285750"/>
                      <a:gd name="connsiteX6" fmla="*/ 38129 w 866775"/>
                      <a:gd name="connsiteY6" fmla="*/ 111016 h 285750"/>
                      <a:gd name="connsiteX7" fmla="*/ 120044 w 866775"/>
                      <a:gd name="connsiteY7" fmla="*/ 79584 h 285750"/>
                      <a:gd name="connsiteX8" fmla="*/ 121949 w 866775"/>
                      <a:gd name="connsiteY8" fmla="*/ 79584 h 285750"/>
                      <a:gd name="connsiteX9" fmla="*/ 280064 w 866775"/>
                      <a:gd name="connsiteY9" fmla="*/ 104349 h 285750"/>
                      <a:gd name="connsiteX10" fmla="*/ 281969 w 866775"/>
                      <a:gd name="connsiteY10" fmla="*/ 108159 h 285750"/>
                      <a:gd name="connsiteX11" fmla="*/ 327689 w 866775"/>
                      <a:gd name="connsiteY11" fmla="*/ 127209 h 285750"/>
                      <a:gd name="connsiteX12" fmla="*/ 471516 w 866775"/>
                      <a:gd name="connsiteY12" fmla="*/ 155784 h 285750"/>
                      <a:gd name="connsiteX13" fmla="*/ 472469 w 866775"/>
                      <a:gd name="connsiteY13" fmla="*/ 155784 h 285750"/>
                      <a:gd name="connsiteX14" fmla="*/ 542001 w 866775"/>
                      <a:gd name="connsiteY14" fmla="*/ 159594 h 285750"/>
                      <a:gd name="connsiteX15" fmla="*/ 645824 w 866775"/>
                      <a:gd name="connsiteY15" fmla="*/ 140544 h 285750"/>
                      <a:gd name="connsiteX16" fmla="*/ 650586 w 866775"/>
                      <a:gd name="connsiteY16" fmla="*/ 120541 h 285750"/>
                      <a:gd name="connsiteX17" fmla="*/ 630584 w 866775"/>
                      <a:gd name="connsiteY17" fmla="*/ 115779 h 285750"/>
                      <a:gd name="connsiteX18" fmla="*/ 476279 w 866775"/>
                      <a:gd name="connsiteY18" fmla="*/ 126256 h 285750"/>
                      <a:gd name="connsiteX19" fmla="*/ 332451 w 866775"/>
                      <a:gd name="connsiteY19" fmla="*/ 97681 h 285750"/>
                      <a:gd name="connsiteX20" fmla="*/ 305781 w 866775"/>
                      <a:gd name="connsiteY20" fmla="*/ 91014 h 285750"/>
                      <a:gd name="connsiteX21" fmla="*/ 307686 w 866775"/>
                      <a:gd name="connsiteY21" fmla="*/ 68154 h 285750"/>
                      <a:gd name="connsiteX22" fmla="*/ 381029 w 866775"/>
                      <a:gd name="connsiteY22" fmla="*/ 36721 h 285750"/>
                      <a:gd name="connsiteX23" fmla="*/ 483899 w 866775"/>
                      <a:gd name="connsiteY23" fmla="*/ 56724 h 285750"/>
                      <a:gd name="connsiteX24" fmla="*/ 486756 w 866775"/>
                      <a:gd name="connsiteY24" fmla="*/ 55771 h 285750"/>
                      <a:gd name="connsiteX25" fmla="*/ 841086 w 866775"/>
                      <a:gd name="connsiteY25" fmla="*/ 96729 h 285750"/>
                      <a:gd name="connsiteX26" fmla="*/ 861089 w 866775"/>
                      <a:gd name="connsiteY26" fmla="*/ 93871 h 285750"/>
                      <a:gd name="connsiteX27" fmla="*/ 858231 w 866775"/>
                      <a:gd name="connsiteY27" fmla="*/ 73869 h 285750"/>
                      <a:gd name="connsiteX28" fmla="*/ 612486 w 866775"/>
                      <a:gd name="connsiteY28" fmla="*/ 8146 h 285750"/>
                      <a:gd name="connsiteX29" fmla="*/ 482946 w 866775"/>
                      <a:gd name="connsiteY29" fmla="*/ 27196 h 285750"/>
                      <a:gd name="connsiteX30" fmla="*/ 386744 w 866775"/>
                      <a:gd name="connsiteY30" fmla="*/ 8146 h 285750"/>
                      <a:gd name="connsiteX31" fmla="*/ 385791 w 866775"/>
                      <a:gd name="connsiteY31" fmla="*/ 8146 h 285750"/>
                      <a:gd name="connsiteX32" fmla="*/ 281016 w 866775"/>
                      <a:gd name="connsiteY32" fmla="*/ 60534 h 285750"/>
                      <a:gd name="connsiteX33" fmla="*/ 278159 w 866775"/>
                      <a:gd name="connsiteY33" fmla="*/ 73869 h 285750"/>
                      <a:gd name="connsiteX34" fmla="*/ 127664 w 866775"/>
                      <a:gd name="connsiteY34" fmla="*/ 51009 h 285750"/>
                      <a:gd name="connsiteX35" fmla="*/ 10506 w 866775"/>
                      <a:gd name="connsiteY35" fmla="*/ 104349 h 285750"/>
                      <a:gd name="connsiteX36" fmla="*/ 12411 w 866775"/>
                      <a:gd name="connsiteY36" fmla="*/ 141496 h 285750"/>
                      <a:gd name="connsiteX37" fmla="*/ 49559 w 866775"/>
                      <a:gd name="connsiteY37" fmla="*/ 158641 h 285750"/>
                      <a:gd name="connsiteX38" fmla="*/ 358169 w 866775"/>
                      <a:gd name="connsiteY38" fmla="*/ 231031 h 285750"/>
                      <a:gd name="connsiteX39" fmla="*/ 411509 w 866775"/>
                      <a:gd name="connsiteY39" fmla="*/ 245319 h 285750"/>
                      <a:gd name="connsiteX40" fmla="*/ 733454 w 866775"/>
                      <a:gd name="connsiteY40" fmla="*/ 272941 h 285750"/>
                      <a:gd name="connsiteX41" fmla="*/ 846801 w 866775"/>
                      <a:gd name="connsiteY41" fmla="*/ 277704 h 285750"/>
                      <a:gd name="connsiteX42" fmla="*/ 850611 w 866775"/>
                      <a:gd name="connsiteY42" fmla="*/ 278656 h 285750"/>
                      <a:gd name="connsiteX43" fmla="*/ 863946 w 866775"/>
                      <a:gd name="connsiteY43" fmla="*/ 268179 h 285750"/>
                      <a:gd name="connsiteX44" fmla="*/ 853469 w 866775"/>
                      <a:gd name="connsiteY44" fmla="*/ 251034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66775" h="285750">
                        <a:moveTo>
                          <a:pt x="853469" y="251034"/>
                        </a:moveTo>
                        <a:cubicBezTo>
                          <a:pt x="826799" y="244366"/>
                          <a:pt x="784889" y="244366"/>
                          <a:pt x="732501" y="245319"/>
                        </a:cubicBezTo>
                        <a:cubicBezTo>
                          <a:pt x="648681" y="247224"/>
                          <a:pt x="532476" y="249129"/>
                          <a:pt x="418176" y="218649"/>
                        </a:cubicBezTo>
                        <a:lnTo>
                          <a:pt x="364836" y="204361"/>
                        </a:lnTo>
                        <a:lnTo>
                          <a:pt x="57179" y="131971"/>
                        </a:lnTo>
                        <a:cubicBezTo>
                          <a:pt x="51464" y="129114"/>
                          <a:pt x="39081" y="126256"/>
                          <a:pt x="35271" y="123399"/>
                        </a:cubicBezTo>
                        <a:cubicBezTo>
                          <a:pt x="35271" y="121494"/>
                          <a:pt x="36224" y="117684"/>
                          <a:pt x="38129" y="111016"/>
                        </a:cubicBezTo>
                        <a:cubicBezTo>
                          <a:pt x="48606" y="73869"/>
                          <a:pt x="105756" y="75774"/>
                          <a:pt x="120044" y="79584"/>
                        </a:cubicBezTo>
                        <a:cubicBezTo>
                          <a:pt x="120996" y="79584"/>
                          <a:pt x="120996" y="79584"/>
                          <a:pt x="121949" y="79584"/>
                        </a:cubicBezTo>
                        <a:lnTo>
                          <a:pt x="280064" y="104349"/>
                        </a:lnTo>
                        <a:cubicBezTo>
                          <a:pt x="281016" y="105301"/>
                          <a:pt x="281016" y="106254"/>
                          <a:pt x="281969" y="108159"/>
                        </a:cubicBezTo>
                        <a:cubicBezTo>
                          <a:pt x="291494" y="122446"/>
                          <a:pt x="309591" y="125304"/>
                          <a:pt x="327689" y="127209"/>
                        </a:cubicBezTo>
                        <a:lnTo>
                          <a:pt x="471516" y="155784"/>
                        </a:lnTo>
                        <a:lnTo>
                          <a:pt x="472469" y="155784"/>
                        </a:lnTo>
                        <a:cubicBezTo>
                          <a:pt x="478184" y="156736"/>
                          <a:pt x="507711" y="159594"/>
                          <a:pt x="542001" y="159594"/>
                        </a:cubicBezTo>
                        <a:cubicBezTo>
                          <a:pt x="579149" y="159594"/>
                          <a:pt x="621059" y="155784"/>
                          <a:pt x="645824" y="140544"/>
                        </a:cubicBezTo>
                        <a:cubicBezTo>
                          <a:pt x="652491" y="136734"/>
                          <a:pt x="654396" y="127209"/>
                          <a:pt x="650586" y="120541"/>
                        </a:cubicBezTo>
                        <a:cubicBezTo>
                          <a:pt x="646776" y="113874"/>
                          <a:pt x="637251" y="111969"/>
                          <a:pt x="630584" y="115779"/>
                        </a:cubicBezTo>
                        <a:cubicBezTo>
                          <a:pt x="598199" y="135781"/>
                          <a:pt x="509616" y="130066"/>
                          <a:pt x="476279" y="126256"/>
                        </a:cubicBezTo>
                        <a:lnTo>
                          <a:pt x="332451" y="97681"/>
                        </a:lnTo>
                        <a:cubicBezTo>
                          <a:pt x="323879" y="96729"/>
                          <a:pt x="307686" y="93871"/>
                          <a:pt x="305781" y="91014"/>
                        </a:cubicBezTo>
                        <a:cubicBezTo>
                          <a:pt x="305781" y="90061"/>
                          <a:pt x="302924" y="86251"/>
                          <a:pt x="307686" y="68154"/>
                        </a:cubicBezTo>
                        <a:cubicBezTo>
                          <a:pt x="312449" y="49104"/>
                          <a:pt x="340071" y="31959"/>
                          <a:pt x="381029" y="36721"/>
                        </a:cubicBezTo>
                        <a:lnTo>
                          <a:pt x="483899" y="56724"/>
                        </a:lnTo>
                        <a:lnTo>
                          <a:pt x="486756" y="55771"/>
                        </a:lnTo>
                        <a:cubicBezTo>
                          <a:pt x="488661" y="54819"/>
                          <a:pt x="705831" y="-7094"/>
                          <a:pt x="841086" y="96729"/>
                        </a:cubicBezTo>
                        <a:cubicBezTo>
                          <a:pt x="847754" y="101491"/>
                          <a:pt x="856326" y="100539"/>
                          <a:pt x="861089" y="93871"/>
                        </a:cubicBezTo>
                        <a:cubicBezTo>
                          <a:pt x="865851" y="87204"/>
                          <a:pt x="864899" y="78631"/>
                          <a:pt x="858231" y="73869"/>
                        </a:cubicBezTo>
                        <a:cubicBezTo>
                          <a:pt x="797271" y="27196"/>
                          <a:pt x="712499" y="4336"/>
                          <a:pt x="612486" y="8146"/>
                        </a:cubicBezTo>
                        <a:cubicBezTo>
                          <a:pt x="546764" y="11004"/>
                          <a:pt x="496281" y="23386"/>
                          <a:pt x="482946" y="27196"/>
                        </a:cubicBezTo>
                        <a:lnTo>
                          <a:pt x="386744" y="8146"/>
                        </a:lnTo>
                        <a:lnTo>
                          <a:pt x="385791" y="8146"/>
                        </a:lnTo>
                        <a:cubicBezTo>
                          <a:pt x="327689" y="1479"/>
                          <a:pt x="288636" y="29101"/>
                          <a:pt x="281016" y="60534"/>
                        </a:cubicBezTo>
                        <a:cubicBezTo>
                          <a:pt x="280064" y="64344"/>
                          <a:pt x="279111" y="69106"/>
                          <a:pt x="278159" y="73869"/>
                        </a:cubicBezTo>
                        <a:lnTo>
                          <a:pt x="127664" y="51009"/>
                        </a:lnTo>
                        <a:cubicBezTo>
                          <a:pt x="93374" y="43389"/>
                          <a:pt x="24794" y="50056"/>
                          <a:pt x="10506" y="104349"/>
                        </a:cubicBezTo>
                        <a:cubicBezTo>
                          <a:pt x="7649" y="115779"/>
                          <a:pt x="3839" y="130066"/>
                          <a:pt x="12411" y="141496"/>
                        </a:cubicBezTo>
                        <a:cubicBezTo>
                          <a:pt x="19079" y="150069"/>
                          <a:pt x="31461" y="153879"/>
                          <a:pt x="49559" y="158641"/>
                        </a:cubicBezTo>
                        <a:lnTo>
                          <a:pt x="358169" y="231031"/>
                        </a:lnTo>
                        <a:lnTo>
                          <a:pt x="411509" y="245319"/>
                        </a:lnTo>
                        <a:cubicBezTo>
                          <a:pt x="530571" y="276751"/>
                          <a:pt x="647729" y="274846"/>
                          <a:pt x="733454" y="272941"/>
                        </a:cubicBezTo>
                        <a:cubicBezTo>
                          <a:pt x="783936" y="271989"/>
                          <a:pt x="823941" y="271036"/>
                          <a:pt x="846801" y="277704"/>
                        </a:cubicBezTo>
                        <a:cubicBezTo>
                          <a:pt x="847754" y="277704"/>
                          <a:pt x="849659" y="278656"/>
                          <a:pt x="850611" y="278656"/>
                        </a:cubicBezTo>
                        <a:cubicBezTo>
                          <a:pt x="857279" y="278656"/>
                          <a:pt x="862994" y="274846"/>
                          <a:pt x="863946" y="268179"/>
                        </a:cubicBezTo>
                        <a:cubicBezTo>
                          <a:pt x="865851" y="260559"/>
                          <a:pt x="861089" y="252939"/>
                          <a:pt x="853469" y="251034"/>
                        </a:cubicBezTo>
                        <a:close/>
                      </a:path>
                    </a:pathLst>
                  </a:custGeom>
                  <a:grpFill/>
                  <a:ln w="9525" cap="flat">
                    <a:noFill/>
                    <a:prstDash val="solid"/>
                    <a:miter/>
                  </a:ln>
                </p:spPr>
                <p:txBody>
                  <a:bodyPr rtlCol="0" anchor="ctr"/>
                  <a:lstStyle/>
                  <a:p>
                    <a:endParaRPr lang="en-IN"/>
                  </a:p>
                </p:txBody>
              </p:sp>
            </p:grpSp>
          </p:grpSp>
          <p:grpSp>
            <p:nvGrpSpPr>
              <p:cNvPr id="122" name="Group 121"/>
              <p:cNvGrpSpPr/>
              <p:nvPr/>
            </p:nvGrpSpPr>
            <p:grpSpPr>
              <a:xfrm>
                <a:off x="5900545" y="3485971"/>
                <a:ext cx="590902" cy="590902"/>
                <a:chOff x="6628921" y="4422038"/>
                <a:chExt cx="590902" cy="590902"/>
              </a:xfrm>
            </p:grpSpPr>
            <p:sp>
              <p:nvSpPr>
                <p:cNvPr id="129" name="Oval 128">
                  <a:extLst>
                    <a:ext uri="{FF2B5EF4-FFF2-40B4-BE49-F238E27FC236}">
                      <a16:creationId xmlns:a16="http://schemas.microsoft.com/office/drawing/2014/main" id="{CE58510D-6C57-4277-B63F-4C6029DE880E}"/>
                    </a:ext>
                  </a:extLst>
                </p:cNvPr>
                <p:cNvSpPr/>
                <p:nvPr/>
              </p:nvSpPr>
              <p:spPr>
                <a:xfrm>
                  <a:off x="6628921" y="4422038"/>
                  <a:ext cx="590902" cy="59090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478B3397-DB20-4B9B-8C35-F0412BA1BAB1}"/>
                    </a:ext>
                  </a:extLst>
                </p:cNvPr>
                <p:cNvGrpSpPr/>
                <p:nvPr/>
              </p:nvGrpSpPr>
              <p:grpSpPr>
                <a:xfrm>
                  <a:off x="6778337" y="4572178"/>
                  <a:ext cx="302765" cy="276129"/>
                  <a:chOff x="5803106" y="3169438"/>
                  <a:chExt cx="581025" cy="514348"/>
                </a:xfrm>
                <a:solidFill>
                  <a:schemeClr val="bg1"/>
                </a:solidFill>
              </p:grpSpPr>
              <p:sp>
                <p:nvSpPr>
                  <p:cNvPr id="131" name="Freeform: Shape 152">
                    <a:extLst>
                      <a:ext uri="{FF2B5EF4-FFF2-40B4-BE49-F238E27FC236}">
                        <a16:creationId xmlns:a16="http://schemas.microsoft.com/office/drawing/2014/main" id="{1A67AABD-B57B-490C-9451-48611E1BE363}"/>
                      </a:ext>
                    </a:extLst>
                  </p:cNvPr>
                  <p:cNvSpPr/>
                  <p:nvPr/>
                </p:nvSpPr>
                <p:spPr>
                  <a:xfrm>
                    <a:off x="5955506" y="3217068"/>
                    <a:ext cx="428625" cy="66675"/>
                  </a:xfrm>
                  <a:custGeom>
                    <a:avLst/>
                    <a:gdLst>
                      <a:gd name="connsiteX0" fmla="*/ 26194 w 428625"/>
                      <a:gd name="connsiteY0" fmla="*/ 45244 h 66675"/>
                      <a:gd name="connsiteX1" fmla="*/ 407194 w 428625"/>
                      <a:gd name="connsiteY1" fmla="*/ 45244 h 66675"/>
                      <a:gd name="connsiteX2" fmla="*/ 407194 w 428625"/>
                      <a:gd name="connsiteY2" fmla="*/ 26194 h 66675"/>
                      <a:gd name="connsiteX3" fmla="*/ 26194 w 428625"/>
                      <a:gd name="connsiteY3" fmla="*/ 26194 h 66675"/>
                      <a:gd name="connsiteX4" fmla="*/ 26194 w 428625"/>
                      <a:gd name="connsiteY4" fmla="*/ 45244 h 66675"/>
                      <a:gd name="connsiteX5" fmla="*/ 416719 w 428625"/>
                      <a:gd name="connsiteY5" fmla="*/ 64294 h 66675"/>
                      <a:gd name="connsiteX6" fmla="*/ 16669 w 428625"/>
                      <a:gd name="connsiteY6" fmla="*/ 64294 h 66675"/>
                      <a:gd name="connsiteX7" fmla="*/ 7144 w 428625"/>
                      <a:gd name="connsiteY7" fmla="*/ 54769 h 66675"/>
                      <a:gd name="connsiteX8" fmla="*/ 7144 w 428625"/>
                      <a:gd name="connsiteY8" fmla="*/ 16669 h 66675"/>
                      <a:gd name="connsiteX9" fmla="*/ 16669 w 428625"/>
                      <a:gd name="connsiteY9" fmla="*/ 7144 h 66675"/>
                      <a:gd name="connsiteX10" fmla="*/ 416719 w 428625"/>
                      <a:gd name="connsiteY10" fmla="*/ 7144 h 66675"/>
                      <a:gd name="connsiteX11" fmla="*/ 426244 w 428625"/>
                      <a:gd name="connsiteY11" fmla="*/ 16669 h 66675"/>
                      <a:gd name="connsiteX12" fmla="*/ 426244 w 428625"/>
                      <a:gd name="connsiteY12" fmla="*/ 54769 h 66675"/>
                      <a:gd name="connsiteX13" fmla="*/ 416719 w 428625"/>
                      <a:gd name="connsiteY13" fmla="*/ 64294 h 66675"/>
                      <a:gd name="connsiteX14" fmla="*/ 416719 w 428625"/>
                      <a:gd name="connsiteY14"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8625" h="66675">
                        <a:moveTo>
                          <a:pt x="26194" y="45244"/>
                        </a:moveTo>
                        <a:lnTo>
                          <a:pt x="407194" y="45244"/>
                        </a:lnTo>
                        <a:lnTo>
                          <a:pt x="407194" y="26194"/>
                        </a:lnTo>
                        <a:lnTo>
                          <a:pt x="26194" y="26194"/>
                        </a:lnTo>
                        <a:lnTo>
                          <a:pt x="26194" y="45244"/>
                        </a:lnTo>
                        <a:close/>
                        <a:moveTo>
                          <a:pt x="416719" y="64294"/>
                        </a:moveTo>
                        <a:lnTo>
                          <a:pt x="16669" y="64294"/>
                        </a:lnTo>
                        <a:cubicBezTo>
                          <a:pt x="11401" y="64294"/>
                          <a:pt x="7144" y="60027"/>
                          <a:pt x="7144" y="54769"/>
                        </a:cubicBezTo>
                        <a:lnTo>
                          <a:pt x="7144" y="16669"/>
                        </a:lnTo>
                        <a:cubicBezTo>
                          <a:pt x="7144" y="11401"/>
                          <a:pt x="11401" y="7144"/>
                          <a:pt x="16669" y="7144"/>
                        </a:cubicBezTo>
                        <a:lnTo>
                          <a:pt x="416719" y="7144"/>
                        </a:lnTo>
                        <a:cubicBezTo>
                          <a:pt x="421986" y="7144"/>
                          <a:pt x="426244" y="11401"/>
                          <a:pt x="426244" y="16669"/>
                        </a:cubicBezTo>
                        <a:lnTo>
                          <a:pt x="426244" y="54769"/>
                        </a:lnTo>
                        <a:cubicBezTo>
                          <a:pt x="426244" y="60027"/>
                          <a:pt x="421986" y="64294"/>
                          <a:pt x="416719" y="64294"/>
                        </a:cubicBezTo>
                        <a:lnTo>
                          <a:pt x="416719" y="64294"/>
                        </a:lnTo>
                        <a:close/>
                      </a:path>
                    </a:pathLst>
                  </a:custGeom>
                  <a:grpFill/>
                  <a:ln w="9525" cap="flat">
                    <a:noFill/>
                    <a:prstDash val="solid"/>
                    <a:miter/>
                  </a:ln>
                </p:spPr>
                <p:txBody>
                  <a:bodyPr rtlCol="0" anchor="ctr"/>
                  <a:lstStyle/>
                  <a:p>
                    <a:endParaRPr lang="en-US" dirty="0">
                      <a:latin typeface="Arial Regular"/>
                    </a:endParaRPr>
                  </a:p>
                </p:txBody>
              </p:sp>
              <p:sp>
                <p:nvSpPr>
                  <p:cNvPr id="132" name="Freeform: Shape 153">
                    <a:extLst>
                      <a:ext uri="{FF2B5EF4-FFF2-40B4-BE49-F238E27FC236}">
                        <a16:creationId xmlns:a16="http://schemas.microsoft.com/office/drawing/2014/main" id="{A05AD4AC-F690-43ED-A580-EDB6C61D5190}"/>
                      </a:ext>
                    </a:extLst>
                  </p:cNvPr>
                  <p:cNvSpPr/>
                  <p:nvPr/>
                </p:nvSpPr>
                <p:spPr>
                  <a:xfrm>
                    <a:off x="6003131" y="3312313"/>
                    <a:ext cx="114300" cy="28575"/>
                  </a:xfrm>
                  <a:custGeom>
                    <a:avLst/>
                    <a:gdLst>
                      <a:gd name="connsiteX0" fmla="*/ 102394 w 114300"/>
                      <a:gd name="connsiteY0" fmla="*/ 26194 h 28575"/>
                      <a:gd name="connsiteX1" fmla="*/ 16669 w 114300"/>
                      <a:gd name="connsiteY1" fmla="*/ 26194 h 28575"/>
                      <a:gd name="connsiteX2" fmla="*/ 7144 w 114300"/>
                      <a:gd name="connsiteY2" fmla="*/ 16669 h 28575"/>
                      <a:gd name="connsiteX3" fmla="*/ 16669 w 114300"/>
                      <a:gd name="connsiteY3" fmla="*/ 7144 h 28575"/>
                      <a:gd name="connsiteX4" fmla="*/ 102394 w 114300"/>
                      <a:gd name="connsiteY4" fmla="*/ 7144 h 28575"/>
                      <a:gd name="connsiteX5" fmla="*/ 111919 w 114300"/>
                      <a:gd name="connsiteY5" fmla="*/ 16669 h 28575"/>
                      <a:gd name="connsiteX6" fmla="*/ 102394 w 114300"/>
                      <a:gd name="connsiteY6" fmla="*/ 2619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28575">
                        <a:moveTo>
                          <a:pt x="102394" y="26194"/>
                        </a:moveTo>
                        <a:lnTo>
                          <a:pt x="16669" y="26194"/>
                        </a:lnTo>
                        <a:cubicBezTo>
                          <a:pt x="11401" y="26194"/>
                          <a:pt x="7144" y="21927"/>
                          <a:pt x="7144" y="16669"/>
                        </a:cubicBezTo>
                        <a:cubicBezTo>
                          <a:pt x="7144" y="11411"/>
                          <a:pt x="11401" y="7144"/>
                          <a:pt x="16669" y="7144"/>
                        </a:cubicBezTo>
                        <a:lnTo>
                          <a:pt x="102394" y="7144"/>
                        </a:lnTo>
                        <a:cubicBezTo>
                          <a:pt x="107661" y="7144"/>
                          <a:pt x="111919" y="11411"/>
                          <a:pt x="111919" y="16669"/>
                        </a:cubicBezTo>
                        <a:cubicBezTo>
                          <a:pt x="111919" y="21927"/>
                          <a:pt x="107661" y="26194"/>
                          <a:pt x="102394" y="26194"/>
                        </a:cubicBezTo>
                      </a:path>
                    </a:pathLst>
                  </a:custGeom>
                  <a:grpFill/>
                  <a:ln w="9525" cap="flat">
                    <a:noFill/>
                    <a:prstDash val="solid"/>
                    <a:miter/>
                  </a:ln>
                </p:spPr>
                <p:txBody>
                  <a:bodyPr rtlCol="0" anchor="ctr"/>
                  <a:lstStyle/>
                  <a:p>
                    <a:endParaRPr lang="en-US" dirty="0">
                      <a:latin typeface="Arial Regular"/>
                    </a:endParaRPr>
                  </a:p>
                </p:txBody>
              </p:sp>
              <p:sp>
                <p:nvSpPr>
                  <p:cNvPr id="133" name="Freeform: Shape 154">
                    <a:extLst>
                      <a:ext uri="{FF2B5EF4-FFF2-40B4-BE49-F238E27FC236}">
                        <a16:creationId xmlns:a16="http://schemas.microsoft.com/office/drawing/2014/main" id="{920F0742-0E48-4190-8C41-438A5767F696}"/>
                      </a:ext>
                    </a:extLst>
                  </p:cNvPr>
                  <p:cNvSpPr/>
                  <p:nvPr/>
                </p:nvSpPr>
                <p:spPr>
                  <a:xfrm>
                    <a:off x="6222206" y="3312313"/>
                    <a:ext cx="114300" cy="28575"/>
                  </a:xfrm>
                  <a:custGeom>
                    <a:avLst/>
                    <a:gdLst>
                      <a:gd name="connsiteX0" fmla="*/ 102394 w 114300"/>
                      <a:gd name="connsiteY0" fmla="*/ 26194 h 28575"/>
                      <a:gd name="connsiteX1" fmla="*/ 16669 w 114300"/>
                      <a:gd name="connsiteY1" fmla="*/ 26194 h 28575"/>
                      <a:gd name="connsiteX2" fmla="*/ 7144 w 114300"/>
                      <a:gd name="connsiteY2" fmla="*/ 16669 h 28575"/>
                      <a:gd name="connsiteX3" fmla="*/ 16669 w 114300"/>
                      <a:gd name="connsiteY3" fmla="*/ 7144 h 28575"/>
                      <a:gd name="connsiteX4" fmla="*/ 102394 w 114300"/>
                      <a:gd name="connsiteY4" fmla="*/ 7144 h 28575"/>
                      <a:gd name="connsiteX5" fmla="*/ 111919 w 114300"/>
                      <a:gd name="connsiteY5" fmla="*/ 16669 h 28575"/>
                      <a:gd name="connsiteX6" fmla="*/ 102394 w 114300"/>
                      <a:gd name="connsiteY6" fmla="*/ 2619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28575">
                        <a:moveTo>
                          <a:pt x="102394" y="26194"/>
                        </a:moveTo>
                        <a:lnTo>
                          <a:pt x="16669" y="26194"/>
                        </a:lnTo>
                        <a:cubicBezTo>
                          <a:pt x="11401" y="26194"/>
                          <a:pt x="7144" y="21927"/>
                          <a:pt x="7144" y="16669"/>
                        </a:cubicBezTo>
                        <a:cubicBezTo>
                          <a:pt x="7144" y="11411"/>
                          <a:pt x="11401" y="7144"/>
                          <a:pt x="16669" y="7144"/>
                        </a:cubicBezTo>
                        <a:lnTo>
                          <a:pt x="102394" y="7144"/>
                        </a:lnTo>
                        <a:cubicBezTo>
                          <a:pt x="107661" y="7144"/>
                          <a:pt x="111919" y="11411"/>
                          <a:pt x="111919" y="16669"/>
                        </a:cubicBezTo>
                        <a:cubicBezTo>
                          <a:pt x="111919" y="21927"/>
                          <a:pt x="107661" y="26194"/>
                          <a:pt x="102394" y="26194"/>
                        </a:cubicBezTo>
                      </a:path>
                    </a:pathLst>
                  </a:custGeom>
                  <a:grpFill/>
                  <a:ln w="9525" cap="flat">
                    <a:noFill/>
                    <a:prstDash val="solid"/>
                    <a:miter/>
                  </a:ln>
                </p:spPr>
                <p:txBody>
                  <a:bodyPr rtlCol="0" anchor="ctr"/>
                  <a:lstStyle/>
                  <a:p>
                    <a:endParaRPr lang="en-US" dirty="0">
                      <a:latin typeface="Arial Regular"/>
                    </a:endParaRPr>
                  </a:p>
                </p:txBody>
              </p:sp>
              <p:sp>
                <p:nvSpPr>
                  <p:cNvPr id="134" name="Freeform: Shape 155">
                    <a:extLst>
                      <a:ext uri="{FF2B5EF4-FFF2-40B4-BE49-F238E27FC236}">
                        <a16:creationId xmlns:a16="http://schemas.microsoft.com/office/drawing/2014/main" id="{746C7E06-2482-4229-9486-8ADC9D3D8A1C}"/>
                      </a:ext>
                    </a:extLst>
                  </p:cNvPr>
                  <p:cNvSpPr/>
                  <p:nvPr/>
                </p:nvSpPr>
                <p:spPr>
                  <a:xfrm>
                    <a:off x="6136481" y="3312313"/>
                    <a:ext cx="66675" cy="28575"/>
                  </a:xfrm>
                  <a:custGeom>
                    <a:avLst/>
                    <a:gdLst>
                      <a:gd name="connsiteX0" fmla="*/ 54769 w 66675"/>
                      <a:gd name="connsiteY0" fmla="*/ 26194 h 28575"/>
                      <a:gd name="connsiteX1" fmla="*/ 16669 w 66675"/>
                      <a:gd name="connsiteY1" fmla="*/ 26194 h 28575"/>
                      <a:gd name="connsiteX2" fmla="*/ 7144 w 66675"/>
                      <a:gd name="connsiteY2" fmla="*/ 16669 h 28575"/>
                      <a:gd name="connsiteX3" fmla="*/ 16669 w 66675"/>
                      <a:gd name="connsiteY3" fmla="*/ 7144 h 28575"/>
                      <a:gd name="connsiteX4" fmla="*/ 54769 w 66675"/>
                      <a:gd name="connsiteY4" fmla="*/ 7144 h 28575"/>
                      <a:gd name="connsiteX5" fmla="*/ 64294 w 66675"/>
                      <a:gd name="connsiteY5" fmla="*/ 16669 h 28575"/>
                      <a:gd name="connsiteX6" fmla="*/ 54769 w 66675"/>
                      <a:gd name="connsiteY6" fmla="*/ 2619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28575">
                        <a:moveTo>
                          <a:pt x="54769" y="26194"/>
                        </a:moveTo>
                        <a:lnTo>
                          <a:pt x="16669" y="26194"/>
                        </a:lnTo>
                        <a:cubicBezTo>
                          <a:pt x="11401" y="26194"/>
                          <a:pt x="7144" y="21927"/>
                          <a:pt x="7144" y="16669"/>
                        </a:cubicBezTo>
                        <a:cubicBezTo>
                          <a:pt x="7144" y="11411"/>
                          <a:pt x="11401" y="7144"/>
                          <a:pt x="16669" y="7144"/>
                        </a:cubicBezTo>
                        <a:lnTo>
                          <a:pt x="54769" y="7144"/>
                        </a:lnTo>
                        <a:cubicBezTo>
                          <a:pt x="60036" y="7144"/>
                          <a:pt x="64294" y="11411"/>
                          <a:pt x="64294" y="16669"/>
                        </a:cubicBezTo>
                        <a:cubicBezTo>
                          <a:pt x="64294" y="21927"/>
                          <a:pt x="60036" y="26194"/>
                          <a:pt x="54769" y="26194"/>
                        </a:cubicBezTo>
                      </a:path>
                    </a:pathLst>
                  </a:custGeom>
                  <a:grpFill/>
                  <a:ln w="9525" cap="flat">
                    <a:noFill/>
                    <a:prstDash val="solid"/>
                    <a:miter/>
                  </a:ln>
                </p:spPr>
                <p:txBody>
                  <a:bodyPr rtlCol="0" anchor="ctr"/>
                  <a:lstStyle/>
                  <a:p>
                    <a:endParaRPr lang="en-US" dirty="0">
                      <a:latin typeface="Arial Regular"/>
                    </a:endParaRPr>
                  </a:p>
                </p:txBody>
              </p:sp>
              <p:sp>
                <p:nvSpPr>
                  <p:cNvPr id="135" name="Freeform: Shape 156">
                    <a:extLst>
                      <a:ext uri="{FF2B5EF4-FFF2-40B4-BE49-F238E27FC236}">
                        <a16:creationId xmlns:a16="http://schemas.microsoft.com/office/drawing/2014/main" id="{2AD5D798-0A09-4AD0-B9BE-D8508E68F86E}"/>
                      </a:ext>
                    </a:extLst>
                  </p:cNvPr>
                  <p:cNvSpPr/>
                  <p:nvPr/>
                </p:nvSpPr>
                <p:spPr>
                  <a:xfrm>
                    <a:off x="5803106" y="3359938"/>
                    <a:ext cx="314325" cy="314325"/>
                  </a:xfrm>
                  <a:custGeom>
                    <a:avLst/>
                    <a:gdLst>
                      <a:gd name="connsiteX0" fmla="*/ 159544 w 314325"/>
                      <a:gd name="connsiteY0" fmla="*/ 26194 h 314325"/>
                      <a:gd name="connsiteX1" fmla="*/ 26194 w 314325"/>
                      <a:gd name="connsiteY1" fmla="*/ 159544 h 314325"/>
                      <a:gd name="connsiteX2" fmla="*/ 159544 w 314325"/>
                      <a:gd name="connsiteY2" fmla="*/ 292894 h 314325"/>
                      <a:gd name="connsiteX3" fmla="*/ 292894 w 314325"/>
                      <a:gd name="connsiteY3" fmla="*/ 159544 h 314325"/>
                      <a:gd name="connsiteX4" fmla="*/ 159544 w 314325"/>
                      <a:gd name="connsiteY4" fmla="*/ 26194 h 314325"/>
                      <a:gd name="connsiteX5" fmla="*/ 159544 w 314325"/>
                      <a:gd name="connsiteY5" fmla="*/ 311944 h 314325"/>
                      <a:gd name="connsiteX6" fmla="*/ 7144 w 314325"/>
                      <a:gd name="connsiteY6" fmla="*/ 159544 h 314325"/>
                      <a:gd name="connsiteX7" fmla="*/ 159544 w 314325"/>
                      <a:gd name="connsiteY7" fmla="*/ 7144 h 314325"/>
                      <a:gd name="connsiteX8" fmla="*/ 311944 w 314325"/>
                      <a:gd name="connsiteY8" fmla="*/ 159544 h 314325"/>
                      <a:gd name="connsiteX9" fmla="*/ 159544 w 314325"/>
                      <a:gd name="connsiteY9" fmla="*/ 31194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325" h="314325">
                        <a:moveTo>
                          <a:pt x="159544" y="26194"/>
                        </a:moveTo>
                        <a:cubicBezTo>
                          <a:pt x="86011" y="26194"/>
                          <a:pt x="26194" y="86011"/>
                          <a:pt x="26194" y="159544"/>
                        </a:cubicBezTo>
                        <a:cubicBezTo>
                          <a:pt x="26194" y="233077"/>
                          <a:pt x="86011" y="292894"/>
                          <a:pt x="159544" y="292894"/>
                        </a:cubicBezTo>
                        <a:cubicBezTo>
                          <a:pt x="233077" y="292894"/>
                          <a:pt x="292894" y="233077"/>
                          <a:pt x="292894" y="159544"/>
                        </a:cubicBezTo>
                        <a:cubicBezTo>
                          <a:pt x="292894" y="86011"/>
                          <a:pt x="233077" y="26194"/>
                          <a:pt x="159544" y="26194"/>
                        </a:cubicBezTo>
                        <a:moveTo>
                          <a:pt x="159544" y="311944"/>
                        </a:moveTo>
                        <a:cubicBezTo>
                          <a:pt x="75514" y="311944"/>
                          <a:pt x="7144" y="243573"/>
                          <a:pt x="7144" y="159544"/>
                        </a:cubicBezTo>
                        <a:cubicBezTo>
                          <a:pt x="7144" y="75514"/>
                          <a:pt x="75514" y="7144"/>
                          <a:pt x="159544" y="7144"/>
                        </a:cubicBezTo>
                        <a:cubicBezTo>
                          <a:pt x="243573" y="7144"/>
                          <a:pt x="311944" y="75514"/>
                          <a:pt x="311944" y="159544"/>
                        </a:cubicBezTo>
                        <a:cubicBezTo>
                          <a:pt x="311944" y="243573"/>
                          <a:pt x="243573" y="311944"/>
                          <a:pt x="159544" y="311944"/>
                        </a:cubicBezTo>
                      </a:path>
                    </a:pathLst>
                  </a:custGeom>
                  <a:grpFill/>
                  <a:ln w="9525" cap="flat">
                    <a:noFill/>
                    <a:prstDash val="solid"/>
                    <a:miter/>
                  </a:ln>
                </p:spPr>
                <p:txBody>
                  <a:bodyPr rtlCol="0" anchor="ctr"/>
                  <a:lstStyle/>
                  <a:p>
                    <a:endParaRPr lang="en-US" dirty="0">
                      <a:latin typeface="Arial Regular"/>
                    </a:endParaRPr>
                  </a:p>
                </p:txBody>
              </p:sp>
              <p:sp>
                <p:nvSpPr>
                  <p:cNvPr id="136" name="Freeform: Shape 157">
                    <a:extLst>
                      <a:ext uri="{FF2B5EF4-FFF2-40B4-BE49-F238E27FC236}">
                        <a16:creationId xmlns:a16="http://schemas.microsoft.com/office/drawing/2014/main" id="{67511E47-4903-4282-A8A9-2775766253CF}"/>
                      </a:ext>
                    </a:extLst>
                  </p:cNvPr>
                  <p:cNvSpPr/>
                  <p:nvPr/>
                </p:nvSpPr>
                <p:spPr>
                  <a:xfrm>
                    <a:off x="5869781" y="3359938"/>
                    <a:ext cx="180975" cy="314325"/>
                  </a:xfrm>
                  <a:custGeom>
                    <a:avLst/>
                    <a:gdLst>
                      <a:gd name="connsiteX0" fmla="*/ 92869 w 180975"/>
                      <a:gd name="connsiteY0" fmla="*/ 26194 h 314325"/>
                      <a:gd name="connsiteX1" fmla="*/ 26194 w 180975"/>
                      <a:gd name="connsiteY1" fmla="*/ 159544 h 314325"/>
                      <a:gd name="connsiteX2" fmla="*/ 92869 w 180975"/>
                      <a:gd name="connsiteY2" fmla="*/ 292894 h 314325"/>
                      <a:gd name="connsiteX3" fmla="*/ 159544 w 180975"/>
                      <a:gd name="connsiteY3" fmla="*/ 159544 h 314325"/>
                      <a:gd name="connsiteX4" fmla="*/ 92869 w 180975"/>
                      <a:gd name="connsiteY4" fmla="*/ 26194 h 314325"/>
                      <a:gd name="connsiteX5" fmla="*/ 92869 w 180975"/>
                      <a:gd name="connsiteY5" fmla="*/ 311944 h 314325"/>
                      <a:gd name="connsiteX6" fmla="*/ 7144 w 180975"/>
                      <a:gd name="connsiteY6" fmla="*/ 159544 h 314325"/>
                      <a:gd name="connsiteX7" fmla="*/ 92869 w 180975"/>
                      <a:gd name="connsiteY7" fmla="*/ 7144 h 314325"/>
                      <a:gd name="connsiteX8" fmla="*/ 178594 w 180975"/>
                      <a:gd name="connsiteY8" fmla="*/ 159544 h 314325"/>
                      <a:gd name="connsiteX9" fmla="*/ 92869 w 180975"/>
                      <a:gd name="connsiteY9" fmla="*/ 31194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975" h="314325">
                        <a:moveTo>
                          <a:pt x="92869" y="26194"/>
                        </a:moveTo>
                        <a:cubicBezTo>
                          <a:pt x="56731" y="26194"/>
                          <a:pt x="26194" y="87259"/>
                          <a:pt x="26194" y="159544"/>
                        </a:cubicBezTo>
                        <a:cubicBezTo>
                          <a:pt x="26194" y="231829"/>
                          <a:pt x="56731" y="292894"/>
                          <a:pt x="92869" y="292894"/>
                        </a:cubicBezTo>
                        <a:cubicBezTo>
                          <a:pt x="129007" y="292894"/>
                          <a:pt x="159544" y="231829"/>
                          <a:pt x="159544" y="159544"/>
                        </a:cubicBezTo>
                        <a:cubicBezTo>
                          <a:pt x="159544" y="87259"/>
                          <a:pt x="129007" y="26194"/>
                          <a:pt x="92869" y="26194"/>
                        </a:cubicBezTo>
                        <a:moveTo>
                          <a:pt x="92869" y="311944"/>
                        </a:moveTo>
                        <a:cubicBezTo>
                          <a:pt x="44796" y="311944"/>
                          <a:pt x="7144" y="245002"/>
                          <a:pt x="7144" y="159544"/>
                        </a:cubicBezTo>
                        <a:cubicBezTo>
                          <a:pt x="7144" y="74085"/>
                          <a:pt x="44796" y="7144"/>
                          <a:pt x="92869" y="7144"/>
                        </a:cubicBezTo>
                        <a:cubicBezTo>
                          <a:pt x="140941" y="7144"/>
                          <a:pt x="178594" y="74085"/>
                          <a:pt x="178594" y="159544"/>
                        </a:cubicBezTo>
                        <a:cubicBezTo>
                          <a:pt x="178594" y="245002"/>
                          <a:pt x="140941" y="311944"/>
                          <a:pt x="92869" y="311944"/>
                        </a:cubicBezTo>
                      </a:path>
                    </a:pathLst>
                  </a:custGeom>
                  <a:grpFill/>
                  <a:ln w="9525" cap="flat">
                    <a:noFill/>
                    <a:prstDash val="solid"/>
                    <a:miter/>
                  </a:ln>
                </p:spPr>
                <p:txBody>
                  <a:bodyPr rtlCol="0" anchor="ctr"/>
                  <a:lstStyle/>
                  <a:p>
                    <a:endParaRPr lang="en-US" dirty="0">
                      <a:latin typeface="Arial Regular"/>
                    </a:endParaRPr>
                  </a:p>
                </p:txBody>
              </p:sp>
              <p:sp>
                <p:nvSpPr>
                  <p:cNvPr id="137" name="Freeform: Shape 158">
                    <a:extLst>
                      <a:ext uri="{FF2B5EF4-FFF2-40B4-BE49-F238E27FC236}">
                        <a16:creationId xmlns:a16="http://schemas.microsoft.com/office/drawing/2014/main" id="{C3F14AFC-C48E-4DCE-AF3D-8E1A07E51FFE}"/>
                      </a:ext>
                    </a:extLst>
                  </p:cNvPr>
                  <p:cNvSpPr/>
                  <p:nvPr/>
                </p:nvSpPr>
                <p:spPr>
                  <a:xfrm>
                    <a:off x="5812631" y="3502818"/>
                    <a:ext cx="295275" cy="28575"/>
                  </a:xfrm>
                  <a:custGeom>
                    <a:avLst/>
                    <a:gdLst>
                      <a:gd name="connsiteX0" fmla="*/ 7144 w 295275"/>
                      <a:gd name="connsiteY0" fmla="*/ 26194 h 28575"/>
                      <a:gd name="connsiteX1" fmla="*/ 292894 w 295275"/>
                      <a:gd name="connsiteY1" fmla="*/ 26194 h 28575"/>
                      <a:gd name="connsiteX2" fmla="*/ 292894 w 295275"/>
                      <a:gd name="connsiteY2" fmla="*/ 7144 h 28575"/>
                      <a:gd name="connsiteX3" fmla="*/ 7144 w 295275"/>
                      <a:gd name="connsiteY3" fmla="*/ 7144 h 28575"/>
                    </a:gdLst>
                    <a:ahLst/>
                    <a:cxnLst>
                      <a:cxn ang="0">
                        <a:pos x="connsiteX0" y="connsiteY0"/>
                      </a:cxn>
                      <a:cxn ang="0">
                        <a:pos x="connsiteX1" y="connsiteY1"/>
                      </a:cxn>
                      <a:cxn ang="0">
                        <a:pos x="connsiteX2" y="connsiteY2"/>
                      </a:cxn>
                      <a:cxn ang="0">
                        <a:pos x="connsiteX3" y="connsiteY3"/>
                      </a:cxn>
                    </a:cxnLst>
                    <a:rect l="l" t="t" r="r" b="b"/>
                    <a:pathLst>
                      <a:path w="295275" h="28575">
                        <a:moveTo>
                          <a:pt x="7144" y="26194"/>
                        </a:moveTo>
                        <a:lnTo>
                          <a:pt x="292894" y="26194"/>
                        </a:lnTo>
                        <a:lnTo>
                          <a:pt x="292894" y="7144"/>
                        </a:lnTo>
                        <a:lnTo>
                          <a:pt x="7144" y="7144"/>
                        </a:lnTo>
                        <a:close/>
                      </a:path>
                    </a:pathLst>
                  </a:custGeom>
                  <a:grpFill/>
                  <a:ln w="9525" cap="flat">
                    <a:noFill/>
                    <a:prstDash val="solid"/>
                    <a:miter/>
                  </a:ln>
                </p:spPr>
                <p:txBody>
                  <a:bodyPr rtlCol="0" anchor="ctr"/>
                  <a:lstStyle/>
                  <a:p>
                    <a:endParaRPr lang="en-US" dirty="0">
                      <a:latin typeface="Arial Regular"/>
                    </a:endParaRPr>
                  </a:p>
                </p:txBody>
              </p:sp>
              <p:sp>
                <p:nvSpPr>
                  <p:cNvPr id="138" name="Freeform: Shape 159">
                    <a:extLst>
                      <a:ext uri="{FF2B5EF4-FFF2-40B4-BE49-F238E27FC236}">
                        <a16:creationId xmlns:a16="http://schemas.microsoft.com/office/drawing/2014/main" id="{1598BE6C-F08B-4863-8D7D-54D90F7117E4}"/>
                      </a:ext>
                    </a:extLst>
                  </p:cNvPr>
                  <p:cNvSpPr/>
                  <p:nvPr/>
                </p:nvSpPr>
                <p:spPr>
                  <a:xfrm>
                    <a:off x="5945981" y="3369468"/>
                    <a:ext cx="28575" cy="295275"/>
                  </a:xfrm>
                  <a:custGeom>
                    <a:avLst/>
                    <a:gdLst>
                      <a:gd name="connsiteX0" fmla="*/ 7144 w 28575"/>
                      <a:gd name="connsiteY0" fmla="*/ 292894 h 295275"/>
                      <a:gd name="connsiteX1" fmla="*/ 26194 w 28575"/>
                      <a:gd name="connsiteY1" fmla="*/ 292894 h 295275"/>
                      <a:gd name="connsiteX2" fmla="*/ 26194 w 28575"/>
                      <a:gd name="connsiteY2" fmla="*/ 7144 h 295275"/>
                      <a:gd name="connsiteX3" fmla="*/ 7144 w 28575"/>
                      <a:gd name="connsiteY3" fmla="*/ 7144 h 295275"/>
                    </a:gdLst>
                    <a:ahLst/>
                    <a:cxnLst>
                      <a:cxn ang="0">
                        <a:pos x="connsiteX0" y="connsiteY0"/>
                      </a:cxn>
                      <a:cxn ang="0">
                        <a:pos x="connsiteX1" y="connsiteY1"/>
                      </a:cxn>
                      <a:cxn ang="0">
                        <a:pos x="connsiteX2" y="connsiteY2"/>
                      </a:cxn>
                      <a:cxn ang="0">
                        <a:pos x="connsiteX3" y="connsiteY3"/>
                      </a:cxn>
                    </a:cxnLst>
                    <a:rect l="l" t="t" r="r" b="b"/>
                    <a:pathLst>
                      <a:path w="28575" h="295275">
                        <a:moveTo>
                          <a:pt x="7144" y="292894"/>
                        </a:moveTo>
                        <a:lnTo>
                          <a:pt x="26194" y="292894"/>
                        </a:lnTo>
                        <a:lnTo>
                          <a:pt x="26194" y="7144"/>
                        </a:lnTo>
                        <a:lnTo>
                          <a:pt x="7144" y="7144"/>
                        </a:lnTo>
                        <a:close/>
                      </a:path>
                    </a:pathLst>
                  </a:custGeom>
                  <a:grpFill/>
                  <a:ln w="9525" cap="flat">
                    <a:noFill/>
                    <a:prstDash val="solid"/>
                    <a:miter/>
                  </a:ln>
                </p:spPr>
                <p:txBody>
                  <a:bodyPr rtlCol="0" anchor="ctr"/>
                  <a:lstStyle/>
                  <a:p>
                    <a:endParaRPr lang="en-US" dirty="0">
                      <a:latin typeface="Arial Regular"/>
                    </a:endParaRPr>
                  </a:p>
                </p:txBody>
              </p:sp>
              <p:sp>
                <p:nvSpPr>
                  <p:cNvPr id="139" name="Freeform: Shape 160">
                    <a:extLst>
                      <a:ext uri="{FF2B5EF4-FFF2-40B4-BE49-F238E27FC236}">
                        <a16:creationId xmlns:a16="http://schemas.microsoft.com/office/drawing/2014/main" id="{BB56BDCD-6B27-4A3F-BDF6-B06FDA5E4879}"/>
                      </a:ext>
                    </a:extLst>
                  </p:cNvPr>
                  <p:cNvSpPr/>
                  <p:nvPr/>
                </p:nvSpPr>
                <p:spPr>
                  <a:xfrm>
                    <a:off x="5955505" y="3169438"/>
                    <a:ext cx="428625" cy="314325"/>
                  </a:xfrm>
                  <a:custGeom>
                    <a:avLst/>
                    <a:gdLst>
                      <a:gd name="connsiteX0" fmla="*/ 386182 w 428625"/>
                      <a:gd name="connsiteY0" fmla="*/ 311944 h 314325"/>
                      <a:gd name="connsiteX1" fmla="*/ 141713 w 428625"/>
                      <a:gd name="connsiteY1" fmla="*/ 311944 h 314325"/>
                      <a:gd name="connsiteX2" fmla="*/ 132188 w 428625"/>
                      <a:gd name="connsiteY2" fmla="*/ 302419 h 314325"/>
                      <a:gd name="connsiteX3" fmla="*/ 141713 w 428625"/>
                      <a:gd name="connsiteY3" fmla="*/ 292894 h 314325"/>
                      <a:gd name="connsiteX4" fmla="*/ 386182 w 428625"/>
                      <a:gd name="connsiteY4" fmla="*/ 292894 h 314325"/>
                      <a:gd name="connsiteX5" fmla="*/ 407194 w 428625"/>
                      <a:gd name="connsiteY5" fmla="*/ 271882 h 314325"/>
                      <a:gd name="connsiteX6" fmla="*/ 407194 w 428625"/>
                      <a:gd name="connsiteY6" fmla="*/ 47206 h 314325"/>
                      <a:gd name="connsiteX7" fmla="*/ 386182 w 428625"/>
                      <a:gd name="connsiteY7" fmla="*/ 26194 h 314325"/>
                      <a:gd name="connsiteX8" fmla="*/ 47206 w 428625"/>
                      <a:gd name="connsiteY8" fmla="*/ 26194 h 314325"/>
                      <a:gd name="connsiteX9" fmla="*/ 26194 w 428625"/>
                      <a:gd name="connsiteY9" fmla="*/ 47206 h 314325"/>
                      <a:gd name="connsiteX10" fmla="*/ 26194 w 428625"/>
                      <a:gd name="connsiteY10" fmla="*/ 207645 h 314325"/>
                      <a:gd name="connsiteX11" fmla="*/ 16669 w 428625"/>
                      <a:gd name="connsiteY11" fmla="*/ 217170 h 314325"/>
                      <a:gd name="connsiteX12" fmla="*/ 7144 w 428625"/>
                      <a:gd name="connsiteY12" fmla="*/ 207645 h 314325"/>
                      <a:gd name="connsiteX13" fmla="*/ 7144 w 428625"/>
                      <a:gd name="connsiteY13" fmla="*/ 47206 h 314325"/>
                      <a:gd name="connsiteX14" fmla="*/ 47206 w 428625"/>
                      <a:gd name="connsiteY14" fmla="*/ 7144 h 314325"/>
                      <a:gd name="connsiteX15" fmla="*/ 386182 w 428625"/>
                      <a:gd name="connsiteY15" fmla="*/ 7144 h 314325"/>
                      <a:gd name="connsiteX16" fmla="*/ 426244 w 428625"/>
                      <a:gd name="connsiteY16" fmla="*/ 47206 h 314325"/>
                      <a:gd name="connsiteX17" fmla="*/ 426244 w 428625"/>
                      <a:gd name="connsiteY17" fmla="*/ 271882 h 314325"/>
                      <a:gd name="connsiteX18" fmla="*/ 386182 w 428625"/>
                      <a:gd name="connsiteY18" fmla="*/ 31194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8625" h="314325">
                        <a:moveTo>
                          <a:pt x="386182" y="311944"/>
                        </a:moveTo>
                        <a:lnTo>
                          <a:pt x="141713" y="311944"/>
                        </a:lnTo>
                        <a:cubicBezTo>
                          <a:pt x="136446" y="311944"/>
                          <a:pt x="132188" y="307677"/>
                          <a:pt x="132188" y="302419"/>
                        </a:cubicBezTo>
                        <a:cubicBezTo>
                          <a:pt x="132188" y="297161"/>
                          <a:pt x="136446" y="292894"/>
                          <a:pt x="141713" y="292894"/>
                        </a:cubicBezTo>
                        <a:lnTo>
                          <a:pt x="386182" y="292894"/>
                        </a:lnTo>
                        <a:cubicBezTo>
                          <a:pt x="397774" y="292894"/>
                          <a:pt x="407194" y="283464"/>
                          <a:pt x="407194" y="271882"/>
                        </a:cubicBezTo>
                        <a:lnTo>
                          <a:pt x="407194" y="47206"/>
                        </a:lnTo>
                        <a:cubicBezTo>
                          <a:pt x="407194" y="35624"/>
                          <a:pt x="397774" y="26194"/>
                          <a:pt x="386182" y="26194"/>
                        </a:cubicBezTo>
                        <a:lnTo>
                          <a:pt x="47206" y="26194"/>
                        </a:lnTo>
                        <a:cubicBezTo>
                          <a:pt x="35614" y="26194"/>
                          <a:pt x="26194" y="35624"/>
                          <a:pt x="26194" y="47206"/>
                        </a:cubicBezTo>
                        <a:lnTo>
                          <a:pt x="26194" y="207645"/>
                        </a:lnTo>
                        <a:cubicBezTo>
                          <a:pt x="26194" y="212912"/>
                          <a:pt x="21936" y="217170"/>
                          <a:pt x="16669" y="217170"/>
                        </a:cubicBezTo>
                        <a:cubicBezTo>
                          <a:pt x="11401" y="217170"/>
                          <a:pt x="7144" y="212912"/>
                          <a:pt x="7144" y="207645"/>
                        </a:cubicBezTo>
                        <a:lnTo>
                          <a:pt x="7144" y="47206"/>
                        </a:lnTo>
                        <a:cubicBezTo>
                          <a:pt x="7144" y="25117"/>
                          <a:pt x="25117" y="7144"/>
                          <a:pt x="47206" y="7144"/>
                        </a:cubicBezTo>
                        <a:lnTo>
                          <a:pt x="386182" y="7144"/>
                        </a:lnTo>
                        <a:cubicBezTo>
                          <a:pt x="408270" y="7144"/>
                          <a:pt x="426244" y="25117"/>
                          <a:pt x="426244" y="47206"/>
                        </a:cubicBezTo>
                        <a:lnTo>
                          <a:pt x="426244" y="271882"/>
                        </a:lnTo>
                        <a:cubicBezTo>
                          <a:pt x="426244" y="293970"/>
                          <a:pt x="408270" y="311944"/>
                          <a:pt x="386182" y="311944"/>
                        </a:cubicBezTo>
                      </a:path>
                    </a:pathLst>
                  </a:custGeom>
                  <a:grpFill/>
                  <a:ln w="9525" cap="flat">
                    <a:noFill/>
                    <a:prstDash val="solid"/>
                    <a:miter/>
                  </a:ln>
                </p:spPr>
                <p:txBody>
                  <a:bodyPr rtlCol="0" anchor="ctr"/>
                  <a:lstStyle/>
                  <a:p>
                    <a:endParaRPr lang="en-US" dirty="0">
                      <a:latin typeface="Arial Regular"/>
                    </a:endParaRPr>
                  </a:p>
                </p:txBody>
              </p:sp>
              <p:sp>
                <p:nvSpPr>
                  <p:cNvPr id="140" name="Freeform: Shape 161">
                    <a:extLst>
                      <a:ext uri="{FF2B5EF4-FFF2-40B4-BE49-F238E27FC236}">
                        <a16:creationId xmlns:a16="http://schemas.microsoft.com/office/drawing/2014/main" id="{C272A210-5D96-4B77-ADA0-466504C3F747}"/>
                      </a:ext>
                    </a:extLst>
                  </p:cNvPr>
                  <p:cNvSpPr/>
                  <p:nvPr/>
                </p:nvSpPr>
                <p:spPr>
                  <a:xfrm>
                    <a:off x="6155531" y="3531388"/>
                    <a:ext cx="180975" cy="28575"/>
                  </a:xfrm>
                  <a:custGeom>
                    <a:avLst/>
                    <a:gdLst>
                      <a:gd name="connsiteX0" fmla="*/ 169069 w 180975"/>
                      <a:gd name="connsiteY0" fmla="*/ 26194 h 28575"/>
                      <a:gd name="connsiteX1" fmla="*/ 16669 w 180975"/>
                      <a:gd name="connsiteY1" fmla="*/ 26194 h 28575"/>
                      <a:gd name="connsiteX2" fmla="*/ 7144 w 180975"/>
                      <a:gd name="connsiteY2" fmla="*/ 16669 h 28575"/>
                      <a:gd name="connsiteX3" fmla="*/ 16669 w 180975"/>
                      <a:gd name="connsiteY3" fmla="*/ 7144 h 28575"/>
                      <a:gd name="connsiteX4" fmla="*/ 169069 w 180975"/>
                      <a:gd name="connsiteY4" fmla="*/ 7144 h 28575"/>
                      <a:gd name="connsiteX5" fmla="*/ 178594 w 180975"/>
                      <a:gd name="connsiteY5" fmla="*/ 16669 h 28575"/>
                      <a:gd name="connsiteX6" fmla="*/ 169069 w 180975"/>
                      <a:gd name="connsiteY6" fmla="*/ 2619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975" h="28575">
                        <a:moveTo>
                          <a:pt x="169069" y="26194"/>
                        </a:moveTo>
                        <a:lnTo>
                          <a:pt x="16669" y="26194"/>
                        </a:lnTo>
                        <a:cubicBezTo>
                          <a:pt x="11401" y="26194"/>
                          <a:pt x="7144" y="21927"/>
                          <a:pt x="7144" y="16669"/>
                        </a:cubicBezTo>
                        <a:cubicBezTo>
                          <a:pt x="7144" y="11411"/>
                          <a:pt x="11401" y="7144"/>
                          <a:pt x="16669" y="7144"/>
                        </a:cubicBezTo>
                        <a:lnTo>
                          <a:pt x="169069" y="7144"/>
                        </a:lnTo>
                        <a:cubicBezTo>
                          <a:pt x="174336" y="7144"/>
                          <a:pt x="178594" y="11411"/>
                          <a:pt x="178594" y="16669"/>
                        </a:cubicBezTo>
                        <a:cubicBezTo>
                          <a:pt x="178594" y="21927"/>
                          <a:pt x="174336" y="26194"/>
                          <a:pt x="169069" y="26194"/>
                        </a:cubicBezTo>
                      </a:path>
                    </a:pathLst>
                  </a:custGeom>
                  <a:grpFill/>
                  <a:ln w="9525" cap="flat">
                    <a:noFill/>
                    <a:prstDash val="solid"/>
                    <a:miter/>
                  </a:ln>
                </p:spPr>
                <p:txBody>
                  <a:bodyPr rtlCol="0" anchor="ctr"/>
                  <a:lstStyle/>
                  <a:p>
                    <a:endParaRPr lang="en-US" dirty="0">
                      <a:latin typeface="Arial Regular"/>
                    </a:endParaRPr>
                  </a:p>
                </p:txBody>
              </p:sp>
              <p:sp>
                <p:nvSpPr>
                  <p:cNvPr id="141" name="Freeform: Shape 162">
                    <a:extLst>
                      <a:ext uri="{FF2B5EF4-FFF2-40B4-BE49-F238E27FC236}">
                        <a16:creationId xmlns:a16="http://schemas.microsoft.com/office/drawing/2014/main" id="{AD3755A6-A355-4234-B8E5-705ABB6D51DD}"/>
                      </a:ext>
                    </a:extLst>
                  </p:cNvPr>
                  <p:cNvSpPr/>
                  <p:nvPr/>
                </p:nvSpPr>
                <p:spPr>
                  <a:xfrm>
                    <a:off x="6269829" y="3493286"/>
                    <a:ext cx="66675" cy="66675"/>
                  </a:xfrm>
                  <a:custGeom>
                    <a:avLst/>
                    <a:gdLst>
                      <a:gd name="connsiteX0" fmla="*/ 54771 w 66675"/>
                      <a:gd name="connsiteY0" fmla="*/ 64296 h 66675"/>
                      <a:gd name="connsiteX1" fmla="*/ 48037 w 66675"/>
                      <a:gd name="connsiteY1" fmla="*/ 61505 h 66675"/>
                      <a:gd name="connsiteX2" fmla="*/ 9937 w 66675"/>
                      <a:gd name="connsiteY2" fmla="*/ 23405 h 66675"/>
                      <a:gd name="connsiteX3" fmla="*/ 9937 w 66675"/>
                      <a:gd name="connsiteY3" fmla="*/ 9937 h 66675"/>
                      <a:gd name="connsiteX4" fmla="*/ 23405 w 66675"/>
                      <a:gd name="connsiteY4" fmla="*/ 9937 h 66675"/>
                      <a:gd name="connsiteX5" fmla="*/ 61505 w 66675"/>
                      <a:gd name="connsiteY5" fmla="*/ 48037 h 66675"/>
                      <a:gd name="connsiteX6" fmla="*/ 61505 w 66675"/>
                      <a:gd name="connsiteY6" fmla="*/ 61505 h 66675"/>
                      <a:gd name="connsiteX7" fmla="*/ 54771 w 66675"/>
                      <a:gd name="connsiteY7" fmla="*/ 6429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66675">
                        <a:moveTo>
                          <a:pt x="54771" y="64296"/>
                        </a:moveTo>
                        <a:cubicBezTo>
                          <a:pt x="52333" y="64296"/>
                          <a:pt x="49894" y="63363"/>
                          <a:pt x="48037" y="61505"/>
                        </a:cubicBezTo>
                        <a:lnTo>
                          <a:pt x="9937" y="23405"/>
                        </a:lnTo>
                        <a:cubicBezTo>
                          <a:pt x="6213" y="19681"/>
                          <a:pt x="6213" y="13661"/>
                          <a:pt x="9937" y="9937"/>
                        </a:cubicBezTo>
                        <a:cubicBezTo>
                          <a:pt x="13661" y="6213"/>
                          <a:pt x="19681" y="6213"/>
                          <a:pt x="23405" y="9937"/>
                        </a:cubicBezTo>
                        <a:lnTo>
                          <a:pt x="61505" y="48037"/>
                        </a:lnTo>
                        <a:cubicBezTo>
                          <a:pt x="65230" y="51761"/>
                          <a:pt x="65230" y="57781"/>
                          <a:pt x="61505" y="61505"/>
                        </a:cubicBezTo>
                        <a:cubicBezTo>
                          <a:pt x="59648" y="63363"/>
                          <a:pt x="57210" y="64296"/>
                          <a:pt x="54771" y="64296"/>
                        </a:cubicBezTo>
                      </a:path>
                    </a:pathLst>
                  </a:custGeom>
                  <a:grpFill/>
                  <a:ln w="9525" cap="flat">
                    <a:noFill/>
                    <a:prstDash val="solid"/>
                    <a:miter/>
                  </a:ln>
                </p:spPr>
                <p:txBody>
                  <a:bodyPr rtlCol="0" anchor="ctr"/>
                  <a:lstStyle/>
                  <a:p>
                    <a:endParaRPr lang="en-US" dirty="0">
                      <a:latin typeface="Arial Regular"/>
                    </a:endParaRPr>
                  </a:p>
                </p:txBody>
              </p:sp>
              <p:sp>
                <p:nvSpPr>
                  <p:cNvPr id="142" name="Freeform: Shape 163">
                    <a:extLst>
                      <a:ext uri="{FF2B5EF4-FFF2-40B4-BE49-F238E27FC236}">
                        <a16:creationId xmlns:a16="http://schemas.microsoft.com/office/drawing/2014/main" id="{E2AB9CEC-42FE-40EE-8DE2-E0B2EF865641}"/>
                      </a:ext>
                    </a:extLst>
                  </p:cNvPr>
                  <p:cNvSpPr/>
                  <p:nvPr/>
                </p:nvSpPr>
                <p:spPr>
                  <a:xfrm>
                    <a:off x="6269829" y="3531386"/>
                    <a:ext cx="66675" cy="66675"/>
                  </a:xfrm>
                  <a:custGeom>
                    <a:avLst/>
                    <a:gdLst>
                      <a:gd name="connsiteX0" fmla="*/ 16671 w 66675"/>
                      <a:gd name="connsiteY0" fmla="*/ 64296 h 66675"/>
                      <a:gd name="connsiteX1" fmla="*/ 9937 w 66675"/>
                      <a:gd name="connsiteY1" fmla="*/ 61505 h 66675"/>
                      <a:gd name="connsiteX2" fmla="*/ 9937 w 66675"/>
                      <a:gd name="connsiteY2" fmla="*/ 48037 h 66675"/>
                      <a:gd name="connsiteX3" fmla="*/ 48037 w 66675"/>
                      <a:gd name="connsiteY3" fmla="*/ 9937 h 66675"/>
                      <a:gd name="connsiteX4" fmla="*/ 61505 w 66675"/>
                      <a:gd name="connsiteY4" fmla="*/ 9937 h 66675"/>
                      <a:gd name="connsiteX5" fmla="*/ 61505 w 66675"/>
                      <a:gd name="connsiteY5" fmla="*/ 23405 h 66675"/>
                      <a:gd name="connsiteX6" fmla="*/ 23405 w 66675"/>
                      <a:gd name="connsiteY6" fmla="*/ 61505 h 66675"/>
                      <a:gd name="connsiteX7" fmla="*/ 16671 w 66675"/>
                      <a:gd name="connsiteY7" fmla="*/ 6429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66675">
                        <a:moveTo>
                          <a:pt x="16671" y="64296"/>
                        </a:moveTo>
                        <a:cubicBezTo>
                          <a:pt x="14233" y="64296"/>
                          <a:pt x="11794" y="63363"/>
                          <a:pt x="9937" y="61505"/>
                        </a:cubicBezTo>
                        <a:cubicBezTo>
                          <a:pt x="6213" y="57781"/>
                          <a:pt x="6213" y="51761"/>
                          <a:pt x="9937" y="48037"/>
                        </a:cubicBezTo>
                        <a:lnTo>
                          <a:pt x="48037" y="9937"/>
                        </a:lnTo>
                        <a:cubicBezTo>
                          <a:pt x="51761" y="6213"/>
                          <a:pt x="57781" y="6213"/>
                          <a:pt x="61505" y="9937"/>
                        </a:cubicBezTo>
                        <a:cubicBezTo>
                          <a:pt x="65230" y="13661"/>
                          <a:pt x="65230" y="19681"/>
                          <a:pt x="61505" y="23405"/>
                        </a:cubicBezTo>
                        <a:lnTo>
                          <a:pt x="23405" y="61505"/>
                        </a:lnTo>
                        <a:cubicBezTo>
                          <a:pt x="21548" y="63363"/>
                          <a:pt x="19110" y="64296"/>
                          <a:pt x="16671" y="64296"/>
                        </a:cubicBezTo>
                      </a:path>
                    </a:pathLst>
                  </a:custGeom>
                  <a:grpFill/>
                  <a:ln w="9525" cap="flat">
                    <a:noFill/>
                    <a:prstDash val="solid"/>
                    <a:miter/>
                  </a:ln>
                </p:spPr>
                <p:txBody>
                  <a:bodyPr rtlCol="0" anchor="ctr"/>
                  <a:lstStyle/>
                  <a:p>
                    <a:endParaRPr lang="en-US" dirty="0">
                      <a:latin typeface="Arial Regular"/>
                    </a:endParaRPr>
                  </a:p>
                </p:txBody>
              </p:sp>
              <p:sp>
                <p:nvSpPr>
                  <p:cNvPr id="143" name="Freeform: Shape 164">
                    <a:extLst>
                      <a:ext uri="{FF2B5EF4-FFF2-40B4-BE49-F238E27FC236}">
                        <a16:creationId xmlns:a16="http://schemas.microsoft.com/office/drawing/2014/main" id="{0F404CDA-FF19-4A90-82DF-9CF1B2939802}"/>
                      </a:ext>
                    </a:extLst>
                  </p:cNvPr>
                  <p:cNvSpPr/>
                  <p:nvPr/>
                </p:nvSpPr>
                <p:spPr>
                  <a:xfrm>
                    <a:off x="6155531" y="3617113"/>
                    <a:ext cx="180975" cy="28575"/>
                  </a:xfrm>
                  <a:custGeom>
                    <a:avLst/>
                    <a:gdLst>
                      <a:gd name="connsiteX0" fmla="*/ 169069 w 180975"/>
                      <a:gd name="connsiteY0" fmla="*/ 26194 h 28575"/>
                      <a:gd name="connsiteX1" fmla="*/ 16669 w 180975"/>
                      <a:gd name="connsiteY1" fmla="*/ 26194 h 28575"/>
                      <a:gd name="connsiteX2" fmla="*/ 7144 w 180975"/>
                      <a:gd name="connsiteY2" fmla="*/ 16669 h 28575"/>
                      <a:gd name="connsiteX3" fmla="*/ 16669 w 180975"/>
                      <a:gd name="connsiteY3" fmla="*/ 7144 h 28575"/>
                      <a:gd name="connsiteX4" fmla="*/ 169069 w 180975"/>
                      <a:gd name="connsiteY4" fmla="*/ 7144 h 28575"/>
                      <a:gd name="connsiteX5" fmla="*/ 178594 w 180975"/>
                      <a:gd name="connsiteY5" fmla="*/ 16669 h 28575"/>
                      <a:gd name="connsiteX6" fmla="*/ 169069 w 180975"/>
                      <a:gd name="connsiteY6" fmla="*/ 2619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975" h="28575">
                        <a:moveTo>
                          <a:pt x="169069" y="26194"/>
                        </a:moveTo>
                        <a:lnTo>
                          <a:pt x="16669" y="26194"/>
                        </a:lnTo>
                        <a:cubicBezTo>
                          <a:pt x="11401" y="26194"/>
                          <a:pt x="7144" y="21927"/>
                          <a:pt x="7144" y="16669"/>
                        </a:cubicBezTo>
                        <a:cubicBezTo>
                          <a:pt x="7144" y="11411"/>
                          <a:pt x="11401" y="7144"/>
                          <a:pt x="16669" y="7144"/>
                        </a:cubicBezTo>
                        <a:lnTo>
                          <a:pt x="169069" y="7144"/>
                        </a:lnTo>
                        <a:cubicBezTo>
                          <a:pt x="174336" y="7144"/>
                          <a:pt x="178594" y="11411"/>
                          <a:pt x="178594" y="16669"/>
                        </a:cubicBezTo>
                        <a:cubicBezTo>
                          <a:pt x="178594" y="21927"/>
                          <a:pt x="174336" y="26194"/>
                          <a:pt x="169069" y="26194"/>
                        </a:cubicBezTo>
                      </a:path>
                    </a:pathLst>
                  </a:custGeom>
                  <a:grpFill/>
                  <a:ln w="9525" cap="flat">
                    <a:noFill/>
                    <a:prstDash val="solid"/>
                    <a:miter/>
                  </a:ln>
                </p:spPr>
                <p:txBody>
                  <a:bodyPr rtlCol="0" anchor="ctr"/>
                  <a:lstStyle/>
                  <a:p>
                    <a:endParaRPr lang="en-US" dirty="0">
                      <a:latin typeface="Arial Regular"/>
                    </a:endParaRPr>
                  </a:p>
                </p:txBody>
              </p:sp>
              <p:sp>
                <p:nvSpPr>
                  <p:cNvPr id="144" name="Freeform: Shape 165">
                    <a:extLst>
                      <a:ext uri="{FF2B5EF4-FFF2-40B4-BE49-F238E27FC236}">
                        <a16:creationId xmlns:a16="http://schemas.microsoft.com/office/drawing/2014/main" id="{A795A3B2-90EF-4A87-9B13-68AD81EDDCC0}"/>
                      </a:ext>
                    </a:extLst>
                  </p:cNvPr>
                  <p:cNvSpPr/>
                  <p:nvPr/>
                </p:nvSpPr>
                <p:spPr>
                  <a:xfrm>
                    <a:off x="6155529" y="3617111"/>
                    <a:ext cx="66675" cy="66675"/>
                  </a:xfrm>
                  <a:custGeom>
                    <a:avLst/>
                    <a:gdLst>
                      <a:gd name="connsiteX0" fmla="*/ 54771 w 66675"/>
                      <a:gd name="connsiteY0" fmla="*/ 64296 h 66675"/>
                      <a:gd name="connsiteX1" fmla="*/ 48037 w 66675"/>
                      <a:gd name="connsiteY1" fmla="*/ 61505 h 66675"/>
                      <a:gd name="connsiteX2" fmla="*/ 9937 w 66675"/>
                      <a:gd name="connsiteY2" fmla="*/ 23405 h 66675"/>
                      <a:gd name="connsiteX3" fmla="*/ 9937 w 66675"/>
                      <a:gd name="connsiteY3" fmla="*/ 9937 h 66675"/>
                      <a:gd name="connsiteX4" fmla="*/ 23405 w 66675"/>
                      <a:gd name="connsiteY4" fmla="*/ 9937 h 66675"/>
                      <a:gd name="connsiteX5" fmla="*/ 61505 w 66675"/>
                      <a:gd name="connsiteY5" fmla="*/ 48037 h 66675"/>
                      <a:gd name="connsiteX6" fmla="*/ 61505 w 66675"/>
                      <a:gd name="connsiteY6" fmla="*/ 61505 h 66675"/>
                      <a:gd name="connsiteX7" fmla="*/ 54771 w 66675"/>
                      <a:gd name="connsiteY7" fmla="*/ 6429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66675">
                        <a:moveTo>
                          <a:pt x="54771" y="64296"/>
                        </a:moveTo>
                        <a:cubicBezTo>
                          <a:pt x="52333" y="64296"/>
                          <a:pt x="49894" y="63363"/>
                          <a:pt x="48037" y="61505"/>
                        </a:cubicBezTo>
                        <a:lnTo>
                          <a:pt x="9937" y="23405"/>
                        </a:lnTo>
                        <a:cubicBezTo>
                          <a:pt x="6213" y="19681"/>
                          <a:pt x="6213" y="13661"/>
                          <a:pt x="9937" y="9937"/>
                        </a:cubicBezTo>
                        <a:cubicBezTo>
                          <a:pt x="13661" y="6213"/>
                          <a:pt x="19681" y="6213"/>
                          <a:pt x="23405" y="9937"/>
                        </a:cubicBezTo>
                        <a:lnTo>
                          <a:pt x="61505" y="48037"/>
                        </a:lnTo>
                        <a:cubicBezTo>
                          <a:pt x="65230" y="51761"/>
                          <a:pt x="65230" y="57781"/>
                          <a:pt x="61505" y="61505"/>
                        </a:cubicBezTo>
                        <a:cubicBezTo>
                          <a:pt x="59648" y="63363"/>
                          <a:pt x="57210" y="64296"/>
                          <a:pt x="54771" y="64296"/>
                        </a:cubicBezTo>
                      </a:path>
                    </a:pathLst>
                  </a:custGeom>
                  <a:grpFill/>
                  <a:ln w="9525" cap="flat">
                    <a:noFill/>
                    <a:prstDash val="solid"/>
                    <a:miter/>
                  </a:ln>
                </p:spPr>
                <p:txBody>
                  <a:bodyPr rtlCol="0" anchor="ctr"/>
                  <a:lstStyle/>
                  <a:p>
                    <a:endParaRPr lang="en-US" dirty="0">
                      <a:latin typeface="Arial Regular"/>
                    </a:endParaRPr>
                  </a:p>
                </p:txBody>
              </p:sp>
              <p:sp>
                <p:nvSpPr>
                  <p:cNvPr id="145" name="Freeform: Shape 166">
                    <a:extLst>
                      <a:ext uri="{FF2B5EF4-FFF2-40B4-BE49-F238E27FC236}">
                        <a16:creationId xmlns:a16="http://schemas.microsoft.com/office/drawing/2014/main" id="{AFAF2B4E-3EAF-4820-860D-1A9571AD4B11}"/>
                      </a:ext>
                    </a:extLst>
                  </p:cNvPr>
                  <p:cNvSpPr/>
                  <p:nvPr/>
                </p:nvSpPr>
                <p:spPr>
                  <a:xfrm>
                    <a:off x="6155529" y="3579011"/>
                    <a:ext cx="66675" cy="66675"/>
                  </a:xfrm>
                  <a:custGeom>
                    <a:avLst/>
                    <a:gdLst>
                      <a:gd name="connsiteX0" fmla="*/ 16671 w 66675"/>
                      <a:gd name="connsiteY0" fmla="*/ 64296 h 66675"/>
                      <a:gd name="connsiteX1" fmla="*/ 9937 w 66675"/>
                      <a:gd name="connsiteY1" fmla="*/ 61505 h 66675"/>
                      <a:gd name="connsiteX2" fmla="*/ 9937 w 66675"/>
                      <a:gd name="connsiteY2" fmla="*/ 48037 h 66675"/>
                      <a:gd name="connsiteX3" fmla="*/ 48037 w 66675"/>
                      <a:gd name="connsiteY3" fmla="*/ 9937 h 66675"/>
                      <a:gd name="connsiteX4" fmla="*/ 61505 w 66675"/>
                      <a:gd name="connsiteY4" fmla="*/ 9937 h 66675"/>
                      <a:gd name="connsiteX5" fmla="*/ 61505 w 66675"/>
                      <a:gd name="connsiteY5" fmla="*/ 23405 h 66675"/>
                      <a:gd name="connsiteX6" fmla="*/ 23405 w 66675"/>
                      <a:gd name="connsiteY6" fmla="*/ 61505 h 66675"/>
                      <a:gd name="connsiteX7" fmla="*/ 16671 w 66675"/>
                      <a:gd name="connsiteY7" fmla="*/ 6429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66675">
                        <a:moveTo>
                          <a:pt x="16671" y="64296"/>
                        </a:moveTo>
                        <a:cubicBezTo>
                          <a:pt x="14233" y="64296"/>
                          <a:pt x="11794" y="63363"/>
                          <a:pt x="9937" y="61505"/>
                        </a:cubicBezTo>
                        <a:cubicBezTo>
                          <a:pt x="6213" y="57781"/>
                          <a:pt x="6213" y="51761"/>
                          <a:pt x="9937" y="48037"/>
                        </a:cubicBezTo>
                        <a:lnTo>
                          <a:pt x="48037" y="9937"/>
                        </a:lnTo>
                        <a:cubicBezTo>
                          <a:pt x="51761" y="6213"/>
                          <a:pt x="57781" y="6213"/>
                          <a:pt x="61505" y="9937"/>
                        </a:cubicBezTo>
                        <a:cubicBezTo>
                          <a:pt x="65230" y="13661"/>
                          <a:pt x="65230" y="19681"/>
                          <a:pt x="61505" y="23405"/>
                        </a:cubicBezTo>
                        <a:lnTo>
                          <a:pt x="23405" y="61505"/>
                        </a:lnTo>
                        <a:cubicBezTo>
                          <a:pt x="21548" y="63363"/>
                          <a:pt x="19110" y="64296"/>
                          <a:pt x="16671" y="64296"/>
                        </a:cubicBezTo>
                      </a:path>
                    </a:pathLst>
                  </a:custGeom>
                  <a:grpFill/>
                  <a:ln w="9525" cap="flat">
                    <a:noFill/>
                    <a:prstDash val="solid"/>
                    <a:miter/>
                  </a:ln>
                </p:spPr>
                <p:txBody>
                  <a:bodyPr rtlCol="0" anchor="ctr"/>
                  <a:lstStyle/>
                  <a:p>
                    <a:endParaRPr lang="en-US" dirty="0">
                      <a:latin typeface="Arial Regular"/>
                    </a:endParaRPr>
                  </a:p>
                </p:txBody>
              </p:sp>
            </p:grpSp>
          </p:grpSp>
          <p:cxnSp>
            <p:nvCxnSpPr>
              <p:cNvPr id="123" name="Straight Connector 122"/>
              <p:cNvCxnSpPr/>
              <p:nvPr/>
            </p:nvCxnSpPr>
            <p:spPr>
              <a:xfrm>
                <a:off x="4967097" y="4504346"/>
                <a:ext cx="539844" cy="233797"/>
              </a:xfrm>
              <a:prstGeom prst="line">
                <a:avLst/>
              </a:prstGeom>
              <a:ln>
                <a:solidFill>
                  <a:schemeClr val="bg1"/>
                </a:solidFill>
              </a:ln>
            </p:spPr>
            <p:style>
              <a:lnRef idx="1">
                <a:schemeClr val="accent5"/>
              </a:lnRef>
              <a:fillRef idx="0">
                <a:schemeClr val="accent5"/>
              </a:fillRef>
              <a:effectRef idx="0">
                <a:schemeClr val="accent5"/>
              </a:effectRef>
              <a:fontRef idx="minor">
                <a:schemeClr val="tx1"/>
              </a:fontRef>
            </p:style>
          </p:cxnSp>
          <p:cxnSp>
            <p:nvCxnSpPr>
              <p:cNvPr id="124" name="Straight Connector 123"/>
              <p:cNvCxnSpPr>
                <a:stCxn id="117" idx="6"/>
              </p:cNvCxnSpPr>
              <p:nvPr/>
            </p:nvCxnSpPr>
            <p:spPr>
              <a:xfrm>
                <a:off x="5164476" y="3868526"/>
                <a:ext cx="649495" cy="0"/>
              </a:xfrm>
              <a:prstGeom prst="line">
                <a:avLst/>
              </a:prstGeom>
              <a:ln>
                <a:solidFill>
                  <a:schemeClr val="bg1"/>
                </a:solidFill>
              </a:ln>
            </p:spPr>
            <p:style>
              <a:lnRef idx="1">
                <a:schemeClr val="accent5"/>
              </a:lnRef>
              <a:fillRef idx="0">
                <a:schemeClr val="accent5"/>
              </a:fillRef>
              <a:effectRef idx="0">
                <a:schemeClr val="accent5"/>
              </a:effectRef>
              <a:fontRef idx="minor">
                <a:schemeClr val="tx1"/>
              </a:fontRef>
            </p:style>
          </p:cxnSp>
          <p:cxnSp>
            <p:nvCxnSpPr>
              <p:cNvPr id="125" name="Straight Connector 124"/>
              <p:cNvCxnSpPr>
                <a:stCxn id="117" idx="7"/>
                <a:endCxn id="217" idx="3"/>
              </p:cNvCxnSpPr>
              <p:nvPr/>
            </p:nvCxnSpPr>
            <p:spPr>
              <a:xfrm flipV="1">
                <a:off x="5130281" y="3011647"/>
                <a:ext cx="534746" cy="775881"/>
              </a:xfrm>
              <a:prstGeom prst="line">
                <a:avLst/>
              </a:prstGeom>
              <a:ln>
                <a:solidFill>
                  <a:schemeClr val="bg1"/>
                </a:solidFill>
              </a:ln>
            </p:spPr>
            <p:style>
              <a:lnRef idx="1">
                <a:schemeClr val="accent5"/>
              </a:lnRef>
              <a:fillRef idx="0">
                <a:schemeClr val="accent5"/>
              </a:fillRef>
              <a:effectRef idx="0">
                <a:schemeClr val="accent5"/>
              </a:effectRef>
              <a:fontRef idx="minor">
                <a:schemeClr val="tx1"/>
              </a:fontRef>
            </p:style>
          </p:cxnSp>
        </p:grpSp>
      </p:grpSp>
      <p:sp>
        <p:nvSpPr>
          <p:cNvPr id="237" name="Rectangle 236"/>
          <p:cNvSpPr/>
          <p:nvPr/>
        </p:nvSpPr>
        <p:spPr>
          <a:xfrm>
            <a:off x="8792016" y="3912660"/>
            <a:ext cx="3377071" cy="762606"/>
          </a:xfrm>
          <a:prstGeom prst="rect">
            <a:avLst/>
          </a:prstGeom>
          <a:solidFill>
            <a:srgbClr val="69A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TextBox 237"/>
          <p:cNvSpPr txBox="1"/>
          <p:nvPr/>
        </p:nvSpPr>
        <p:spPr>
          <a:xfrm>
            <a:off x="9432662" y="4019420"/>
            <a:ext cx="1937646" cy="492443"/>
          </a:xfrm>
          <a:prstGeom prst="rect">
            <a:avLst/>
          </a:prstGeom>
          <a:noFill/>
        </p:spPr>
        <p:txBody>
          <a:bodyPr wrap="none" lIns="0" tIns="0" rIns="0" bIns="0" rtlCol="0">
            <a:spAutoFit/>
          </a:bodyPr>
          <a:lstStyle/>
          <a:p>
            <a:r>
              <a:rPr lang="en-US" sz="3200" b="1" dirty="0">
                <a:solidFill>
                  <a:schemeClr val="bg1"/>
                </a:solidFill>
              </a:rPr>
              <a:t>Technology</a:t>
            </a:r>
          </a:p>
        </p:txBody>
      </p:sp>
      <p:sp>
        <p:nvSpPr>
          <p:cNvPr id="239" name="Oval 238"/>
          <p:cNvSpPr/>
          <p:nvPr/>
        </p:nvSpPr>
        <p:spPr>
          <a:xfrm>
            <a:off x="8419549" y="3912228"/>
            <a:ext cx="824378" cy="762606"/>
          </a:xfrm>
          <a:prstGeom prst="ellipse">
            <a:avLst/>
          </a:prstGeom>
          <a:solidFill>
            <a:srgbClr val="41682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0" name="Picture 23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500802" y="3996555"/>
            <a:ext cx="616197" cy="616197"/>
          </a:xfrm>
          <a:prstGeom prst="rect">
            <a:avLst/>
          </a:prstGeom>
        </p:spPr>
      </p:pic>
      <p:pic>
        <p:nvPicPr>
          <p:cNvPr id="165"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10765" y="4098895"/>
            <a:ext cx="481263" cy="46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04086" y="6339016"/>
            <a:ext cx="5793509" cy="400110"/>
          </a:xfrm>
          <a:prstGeom prst="rect">
            <a:avLst/>
          </a:prstGeom>
          <a:noFill/>
        </p:spPr>
        <p:txBody>
          <a:bodyPr wrap="none" rtlCol="0">
            <a:spAutoFit/>
          </a:bodyPr>
          <a:lstStyle/>
          <a:p>
            <a:r>
              <a:rPr lang="en-US" sz="2000" b="1" dirty="0"/>
              <a:t>Software System = Users + Applications + Hardware</a:t>
            </a:r>
          </a:p>
        </p:txBody>
      </p:sp>
    </p:spTree>
    <p:extLst>
      <p:ext uri="{BB962C8B-B14F-4D97-AF65-F5344CB8AC3E}">
        <p14:creationId xmlns:p14="http://schemas.microsoft.com/office/powerpoint/2010/main" val="1854762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61803F9-0687-42F2-AD52-B4E217229BB0}"/>
              </a:ext>
            </a:extLst>
          </p:cNvPr>
          <p:cNvSpPr>
            <a:spLocks noGrp="1"/>
          </p:cNvSpPr>
          <p:nvPr>
            <p:ph type="title"/>
          </p:nvPr>
        </p:nvSpPr>
        <p:spPr/>
        <p:txBody>
          <a:bodyPr/>
          <a:lstStyle/>
          <a:p>
            <a:r>
              <a:rPr lang="en-US" dirty="0"/>
              <a:t>Slide 7</a:t>
            </a:r>
          </a:p>
        </p:txBody>
      </p:sp>
      <p:sp>
        <p:nvSpPr>
          <p:cNvPr id="38" name="Title 1">
            <a:extLst>
              <a:ext uri="{FF2B5EF4-FFF2-40B4-BE49-F238E27FC236}">
                <a16:creationId xmlns:a16="http://schemas.microsoft.com/office/drawing/2014/main" id="{4E3F5479-058B-4FA8-92E9-18CAB8CDC5C5}"/>
              </a:ext>
            </a:extLst>
          </p:cNvPr>
          <p:cNvSpPr txBox="1">
            <a:spLocks/>
          </p:cNvSpPr>
          <p:nvPr/>
        </p:nvSpPr>
        <p:spPr>
          <a:xfrm>
            <a:off x="358318" y="193429"/>
            <a:ext cx="11734800" cy="5816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accent3">
                    <a:lumMod val="75000"/>
                  </a:schemeClr>
                </a:solidFill>
                <a:ea typeface="Avenir Light" charset="0"/>
                <a:cs typeface="Avenir Light" charset="0"/>
              </a:rPr>
              <a:t>IFMIS:</a:t>
            </a:r>
          </a:p>
          <a:p>
            <a:pPr algn="ctr"/>
            <a:r>
              <a:rPr lang="en-US" sz="1800" b="1" dirty="0">
                <a:solidFill>
                  <a:srgbClr val="00B050"/>
                </a:solidFill>
                <a:ea typeface="Avenir Light" charset="0"/>
                <a:cs typeface="Avenir Light" charset="0"/>
              </a:rPr>
              <a:t>Current Institutional Coverage of PFM Systems</a:t>
            </a:r>
            <a:endParaRPr lang="en-IN" sz="1800" b="1" dirty="0">
              <a:solidFill>
                <a:srgbClr val="00B050"/>
              </a:solidFill>
              <a:ea typeface="Avenir Light" charset="0"/>
              <a:cs typeface="Avenir Light" charset="0"/>
            </a:endParaRPr>
          </a:p>
        </p:txBody>
      </p:sp>
      <p:cxnSp>
        <p:nvCxnSpPr>
          <p:cNvPr id="39" name="Straight Connector 38">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418596"/>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418596"/>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49" name="Freeform 48">
            <a:extLst>
              <a:ext uri="{C183D7F6-B498-43B3-948B-1728B52AA6E4}">
                <adec:decorative xmlns:adec="http://schemas.microsoft.com/office/drawing/2017/decorative" val="1"/>
              </a:ext>
            </a:extLst>
          </p:cNvPr>
          <p:cNvSpPr/>
          <p:nvPr/>
        </p:nvSpPr>
        <p:spPr>
          <a:xfrm rot="2700000">
            <a:off x="11788943" y="6333474"/>
            <a:ext cx="527486" cy="603188"/>
          </a:xfrm>
          <a:custGeom>
            <a:avLst/>
            <a:gdLst>
              <a:gd name="connsiteX0" fmla="*/ 110516 w 889463"/>
              <a:gd name="connsiteY0" fmla="*/ 95275 h 1017114"/>
              <a:gd name="connsiteX1" fmla="*/ 230452 w 889463"/>
              <a:gd name="connsiteY1" fmla="*/ 14411 h 1017114"/>
              <a:gd name="connsiteX2" fmla="*/ 276877 w 889463"/>
              <a:gd name="connsiteY2" fmla="*/ 0 h 1017114"/>
              <a:gd name="connsiteX3" fmla="*/ 889463 w 889463"/>
              <a:gd name="connsiteY3" fmla="*/ 612585 h 1017114"/>
              <a:gd name="connsiteX4" fmla="*/ 484934 w 889463"/>
              <a:gd name="connsiteY4" fmla="*/ 1017114 h 1017114"/>
              <a:gd name="connsiteX5" fmla="*/ 377324 w 889463"/>
              <a:gd name="connsiteY5" fmla="*/ 1017114 h 1017114"/>
              <a:gd name="connsiteX6" fmla="*/ 0 w 889463"/>
              <a:gd name="connsiteY6" fmla="*/ 639790 h 1017114"/>
              <a:gd name="connsiteX7" fmla="*/ 0 w 889463"/>
              <a:gd name="connsiteY7" fmla="*/ 362083 h 1017114"/>
              <a:gd name="connsiteX8" fmla="*/ 110516 w 889463"/>
              <a:gd name="connsiteY8" fmla="*/ 95275 h 101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463" h="1017114">
                <a:moveTo>
                  <a:pt x="110516" y="95275"/>
                </a:moveTo>
                <a:cubicBezTo>
                  <a:pt x="144657" y="61133"/>
                  <a:pt x="185310" y="33504"/>
                  <a:pt x="230452" y="14411"/>
                </a:cubicBezTo>
                <a:lnTo>
                  <a:pt x="276877" y="0"/>
                </a:lnTo>
                <a:lnTo>
                  <a:pt x="889463" y="612585"/>
                </a:lnTo>
                <a:lnTo>
                  <a:pt x="484934" y="1017114"/>
                </a:lnTo>
                <a:lnTo>
                  <a:pt x="377324" y="1017114"/>
                </a:lnTo>
                <a:cubicBezTo>
                  <a:pt x="168934" y="1017114"/>
                  <a:pt x="0" y="848180"/>
                  <a:pt x="0" y="639790"/>
                </a:cubicBezTo>
                <a:lnTo>
                  <a:pt x="0" y="362083"/>
                </a:lnTo>
                <a:cubicBezTo>
                  <a:pt x="0" y="257888"/>
                  <a:pt x="42234" y="163556"/>
                  <a:pt x="110516" y="95275"/>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98A3AD"/>
              </a:solidFill>
            </a:endParaRPr>
          </a:p>
        </p:txBody>
      </p:sp>
      <p:sp>
        <p:nvSpPr>
          <p:cNvPr id="50" name="TextBox 49"/>
          <p:cNvSpPr txBox="1"/>
          <p:nvPr/>
        </p:nvSpPr>
        <p:spPr>
          <a:xfrm>
            <a:off x="11857440" y="6481180"/>
            <a:ext cx="274434" cy="307777"/>
          </a:xfrm>
          <a:prstGeom prst="rect">
            <a:avLst/>
          </a:prstGeom>
          <a:noFill/>
        </p:spPr>
        <p:txBody>
          <a:bodyPr wrap="none" rtlCol="0">
            <a:spAutoFit/>
          </a:bodyPr>
          <a:lstStyle/>
          <a:p>
            <a:r>
              <a:rPr lang="en-US" sz="1400" b="1" dirty="0">
                <a:solidFill>
                  <a:schemeClr val="bg1"/>
                </a:solidFill>
              </a:rPr>
              <a:t>7</a:t>
            </a:r>
          </a:p>
        </p:txBody>
      </p:sp>
      <p:grpSp>
        <p:nvGrpSpPr>
          <p:cNvPr id="17" name="Group 16"/>
          <p:cNvGrpSpPr/>
          <p:nvPr/>
        </p:nvGrpSpPr>
        <p:grpSpPr>
          <a:xfrm>
            <a:off x="2063657" y="1145177"/>
            <a:ext cx="8274662" cy="5737288"/>
            <a:chOff x="1774383" y="1007706"/>
            <a:chExt cx="8324123" cy="5836299"/>
          </a:xfrm>
        </p:grpSpPr>
        <p:grpSp>
          <p:nvGrpSpPr>
            <p:cNvPr id="4" name="Group 3"/>
            <p:cNvGrpSpPr/>
            <p:nvPr/>
          </p:nvGrpSpPr>
          <p:grpSpPr>
            <a:xfrm>
              <a:off x="2163855" y="1007706"/>
              <a:ext cx="7829231" cy="5836299"/>
              <a:chOff x="1442132" y="1833563"/>
              <a:chExt cx="5706675" cy="4983797"/>
            </a:xfrm>
          </p:grpSpPr>
          <p:grpSp>
            <p:nvGrpSpPr>
              <p:cNvPr id="121" name="Group 120">
                <a:extLst>
                  <a:ext uri="{C183D7F6-B498-43B3-948B-1728B52AA6E4}">
                    <adec:decorative xmlns:adec="http://schemas.microsoft.com/office/drawing/2017/decorative" val="1"/>
                  </a:ext>
                </a:extLst>
              </p:cNvPr>
              <p:cNvGrpSpPr/>
              <p:nvPr/>
            </p:nvGrpSpPr>
            <p:grpSpPr>
              <a:xfrm>
                <a:off x="1442132" y="1833563"/>
                <a:ext cx="5706675" cy="4983797"/>
                <a:chOff x="223691" y="1455469"/>
                <a:chExt cx="5660167" cy="4679192"/>
              </a:xfrm>
            </p:grpSpPr>
            <p:pic>
              <p:nvPicPr>
                <p:cNvPr id="122" name="Picture 121" descr="This is a computer monito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691" y="1455469"/>
                  <a:ext cx="5660167" cy="4679192"/>
                </a:xfrm>
                <a:prstGeom prst="rect">
                  <a:avLst/>
                </a:prstGeom>
              </p:spPr>
            </p:pic>
            <p:sp>
              <p:nvSpPr>
                <p:cNvPr id="123" name="Rectangle 122"/>
                <p:cNvSpPr/>
                <p:nvPr/>
              </p:nvSpPr>
              <p:spPr>
                <a:xfrm>
                  <a:off x="2779454" y="4900079"/>
                  <a:ext cx="548640" cy="326575"/>
                </a:xfrm>
                <a:prstGeom prst="rect">
                  <a:avLst/>
                </a:prstGeom>
                <a:gradFill flip="none" rotWithShape="1">
                  <a:gsLst>
                    <a:gs pos="0">
                      <a:srgbClr val="C7C8CB"/>
                    </a:gs>
                    <a:gs pos="100000">
                      <a:srgbClr val="BCBDC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4" name="Rectangle 123">
                <a:extLst>
                  <a:ext uri="{C183D7F6-B498-43B3-948B-1728B52AA6E4}">
                    <adec:decorative xmlns:adec="http://schemas.microsoft.com/office/drawing/2017/decorative" val="1"/>
                  </a:ext>
                </a:extLst>
              </p:cNvPr>
              <p:cNvSpPr/>
              <p:nvPr/>
            </p:nvSpPr>
            <p:spPr>
              <a:xfrm>
                <a:off x="1827806" y="2114390"/>
                <a:ext cx="4918473" cy="3068342"/>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52" name="Straight Connector 151">
              <a:extLst>
                <a:ext uri="{C183D7F6-B498-43B3-948B-1728B52AA6E4}">
                  <adec:decorative xmlns:adec="http://schemas.microsoft.com/office/drawing/2017/decorative" val="1"/>
                </a:ext>
              </a:extLst>
            </p:cNvPr>
            <p:cNvCxnSpPr/>
            <p:nvPr/>
          </p:nvCxnSpPr>
          <p:spPr>
            <a:xfrm>
              <a:off x="9347735" y="6382125"/>
              <a:ext cx="75077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774383" y="2687754"/>
              <a:ext cx="3259338" cy="430887"/>
            </a:xfrm>
            <a:prstGeom prst="rect">
              <a:avLst/>
            </a:prstGeom>
            <a:noFill/>
          </p:spPr>
          <p:txBody>
            <a:bodyPr wrap="square" lIns="0" tIns="0" rIns="0" bIns="0" rtlCol="0">
              <a:spAutoFit/>
            </a:bodyPr>
            <a:lstStyle/>
            <a:p>
              <a:pPr algn="ctr"/>
              <a:r>
                <a:rPr lang="en-US" sz="1400" b="1" dirty="0"/>
                <a:t>Central </a:t>
              </a:r>
            </a:p>
            <a:p>
              <a:pPr algn="ctr"/>
              <a:r>
                <a:rPr lang="en-US" sz="1400" b="1" dirty="0"/>
                <a:t>Government</a:t>
              </a:r>
            </a:p>
          </p:txBody>
        </p:sp>
        <p:sp>
          <p:nvSpPr>
            <p:cNvPr id="43" name="TextBox 42"/>
            <p:cNvSpPr txBox="1"/>
            <p:nvPr/>
          </p:nvSpPr>
          <p:spPr>
            <a:xfrm>
              <a:off x="7899130" y="2725396"/>
              <a:ext cx="1201161" cy="430887"/>
            </a:xfrm>
            <a:prstGeom prst="rect">
              <a:avLst/>
            </a:prstGeom>
            <a:noFill/>
          </p:spPr>
          <p:txBody>
            <a:bodyPr wrap="square" lIns="0" tIns="0" rIns="0" bIns="0" rtlCol="0">
              <a:spAutoFit/>
            </a:bodyPr>
            <a:lstStyle/>
            <a:p>
              <a:pPr algn="ctr"/>
              <a:r>
                <a:rPr lang="en-US" sz="1400" b="1" dirty="0"/>
                <a:t>Local </a:t>
              </a:r>
            </a:p>
            <a:p>
              <a:pPr algn="ctr"/>
              <a:r>
                <a:rPr lang="en-US" sz="1400" b="1" dirty="0"/>
                <a:t>Government</a:t>
              </a:r>
            </a:p>
          </p:txBody>
        </p:sp>
        <p:sp>
          <p:nvSpPr>
            <p:cNvPr id="44" name="TextBox 43"/>
            <p:cNvSpPr txBox="1"/>
            <p:nvPr/>
          </p:nvSpPr>
          <p:spPr>
            <a:xfrm>
              <a:off x="3724230" y="3460901"/>
              <a:ext cx="3171488" cy="1095808"/>
            </a:xfrm>
            <a:prstGeom prst="rect">
              <a:avLst/>
            </a:prstGeom>
            <a:noFill/>
          </p:spPr>
          <p:txBody>
            <a:bodyPr wrap="square" lIns="0" tIns="0" rIns="0" bIns="0" rtlCol="0">
              <a:spAutoFit/>
            </a:bodyPr>
            <a:lstStyle/>
            <a:p>
              <a:pPr marL="214313" indent="-214313">
                <a:buClr>
                  <a:schemeClr val="accent3">
                    <a:lumMod val="75000"/>
                  </a:schemeClr>
                </a:buClr>
                <a:buFont typeface="Wingdings" panose="05000000000000000000" pitchFamily="2" charset="2"/>
                <a:buChar char="§"/>
              </a:pPr>
              <a:r>
                <a:rPr lang="en-US" sz="1400" dirty="0"/>
                <a:t>Central Treasury (</a:t>
              </a:r>
              <a:r>
                <a:rPr lang="en-US" sz="1400" b="1" dirty="0"/>
                <a:t>1</a:t>
              </a:r>
              <a:r>
                <a:rPr lang="en-US" sz="1400" dirty="0"/>
                <a:t>)</a:t>
              </a:r>
            </a:p>
            <a:p>
              <a:pPr marL="214313" indent="-214313">
                <a:buClr>
                  <a:schemeClr val="accent3">
                    <a:lumMod val="75000"/>
                  </a:schemeClr>
                </a:buClr>
                <a:buFont typeface="Wingdings" panose="05000000000000000000" pitchFamily="2" charset="2"/>
                <a:buChar char="§"/>
              </a:pPr>
              <a:r>
                <a:rPr lang="en-US" sz="1400" dirty="0"/>
                <a:t>Ministries and Agencies (</a:t>
              </a:r>
              <a:r>
                <a:rPr lang="en-US" sz="1400" b="1" dirty="0"/>
                <a:t>172</a:t>
              </a:r>
              <a:r>
                <a:rPr lang="en-US" sz="1400" dirty="0"/>
                <a:t>)</a:t>
              </a:r>
            </a:p>
            <a:p>
              <a:pPr marL="214313" indent="-214313">
                <a:buClr>
                  <a:schemeClr val="accent3">
                    <a:lumMod val="75000"/>
                  </a:schemeClr>
                </a:buClr>
                <a:buFont typeface="Wingdings" panose="05000000000000000000" pitchFamily="2" charset="2"/>
                <a:buChar char="§"/>
              </a:pPr>
              <a:r>
                <a:rPr lang="en-US" sz="1400" dirty="0"/>
                <a:t>Development Projects (</a:t>
              </a:r>
              <a:r>
                <a:rPr lang="en-US" sz="1400" b="1" dirty="0"/>
                <a:t>76</a:t>
              </a:r>
              <a:r>
                <a:rPr lang="en-US" sz="1400" dirty="0"/>
                <a:t>)</a:t>
              </a:r>
            </a:p>
            <a:p>
              <a:pPr marL="214313" indent="-214313">
                <a:buClr>
                  <a:schemeClr val="accent3">
                    <a:lumMod val="75000"/>
                  </a:schemeClr>
                </a:buClr>
                <a:buFont typeface="Wingdings" panose="05000000000000000000" pitchFamily="2" charset="2"/>
                <a:buChar char="§"/>
              </a:pPr>
              <a:r>
                <a:rPr lang="en-US" sz="1400" dirty="0"/>
                <a:t>Embassies and High Commissions (</a:t>
              </a:r>
              <a:r>
                <a:rPr lang="en-US" sz="1400" b="1" dirty="0"/>
                <a:t>39</a:t>
              </a:r>
              <a:r>
                <a:rPr lang="en-US" sz="1400" dirty="0"/>
                <a:t>)</a:t>
              </a:r>
            </a:p>
            <a:p>
              <a:pPr marL="214313" indent="-214313">
                <a:buClr>
                  <a:schemeClr val="accent3">
                    <a:lumMod val="75000"/>
                  </a:schemeClr>
                </a:buClr>
                <a:buFont typeface="Wingdings" panose="05000000000000000000" pitchFamily="2" charset="2"/>
                <a:buChar char="§"/>
              </a:pPr>
              <a:r>
                <a:rPr lang="en-US" sz="1400" dirty="0"/>
                <a:t>Judicial Entities (</a:t>
              </a:r>
              <a:r>
                <a:rPr lang="en-US" sz="1400" b="1" dirty="0"/>
                <a:t>41</a:t>
              </a:r>
              <a:r>
                <a:rPr lang="en-US" sz="1400" dirty="0"/>
                <a:t>)</a:t>
              </a:r>
            </a:p>
          </p:txBody>
        </p:sp>
        <p:grpSp>
          <p:nvGrpSpPr>
            <p:cNvPr id="10" name="Group 9"/>
            <p:cNvGrpSpPr/>
            <p:nvPr/>
          </p:nvGrpSpPr>
          <p:grpSpPr>
            <a:xfrm>
              <a:off x="4220517" y="3209478"/>
              <a:ext cx="3373647" cy="242315"/>
              <a:chOff x="3786640" y="3018264"/>
              <a:chExt cx="3373647" cy="242315"/>
            </a:xfrm>
          </p:grpSpPr>
          <p:cxnSp>
            <p:nvCxnSpPr>
              <p:cNvPr id="59" name="Straight Connector 58"/>
              <p:cNvCxnSpPr/>
              <p:nvPr/>
            </p:nvCxnSpPr>
            <p:spPr>
              <a:xfrm flipV="1">
                <a:off x="3786640" y="3018264"/>
                <a:ext cx="3370420" cy="1"/>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792743" y="3039146"/>
                <a:ext cx="3227" cy="221433"/>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157060" y="3018570"/>
                <a:ext cx="3227" cy="221433"/>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p:nvCxnSpPr>
          <p:spPr>
            <a:xfrm flipH="1">
              <a:off x="5978896" y="2618510"/>
              <a:ext cx="1" cy="565401"/>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5647255" y="1985762"/>
              <a:ext cx="648489" cy="648489"/>
              <a:chOff x="5647255" y="1985762"/>
              <a:chExt cx="648489" cy="648489"/>
            </a:xfrm>
          </p:grpSpPr>
          <p:sp>
            <p:nvSpPr>
              <p:cNvPr id="53" name="Oval 52"/>
              <p:cNvSpPr/>
              <p:nvPr/>
            </p:nvSpPr>
            <p:spPr>
              <a:xfrm>
                <a:off x="5647255" y="1985762"/>
                <a:ext cx="648489" cy="648489"/>
              </a:xfrm>
              <a:prstGeom prst="ellipse">
                <a:avLst/>
              </a:prstGeom>
              <a:solidFill>
                <a:schemeClr val="accent3">
                  <a:lumMod val="75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Freeform 34" descr="This image is an icon of three human beings and a circle. "/>
              <p:cNvSpPr>
                <a:spLocks noEditPoints="1"/>
              </p:cNvSpPr>
              <p:nvPr/>
            </p:nvSpPr>
            <p:spPr bwMode="auto">
              <a:xfrm>
                <a:off x="5800264" y="2142362"/>
                <a:ext cx="342470" cy="340523"/>
              </a:xfrm>
              <a:custGeom>
                <a:avLst/>
                <a:gdLst>
                  <a:gd name="T0" fmla="*/ 1924 w 2048"/>
                  <a:gd name="T1" fmla="*/ 300 h 2048"/>
                  <a:gd name="T2" fmla="*/ 1324 w 2048"/>
                  <a:gd name="T3" fmla="*/ 300 h 2048"/>
                  <a:gd name="T4" fmla="*/ 1024 w 2048"/>
                  <a:gd name="T5" fmla="*/ 240 h 2048"/>
                  <a:gd name="T6" fmla="*/ 720 w 2048"/>
                  <a:gd name="T7" fmla="*/ 300 h 2048"/>
                  <a:gd name="T8" fmla="*/ 120 w 2048"/>
                  <a:gd name="T9" fmla="*/ 300 h 2048"/>
                  <a:gd name="T10" fmla="*/ 0 w 2048"/>
                  <a:gd name="T11" fmla="*/ 900 h 2048"/>
                  <a:gd name="T12" fmla="*/ 242 w 2048"/>
                  <a:gd name="T13" fmla="*/ 960 h 2048"/>
                  <a:gd name="T14" fmla="*/ 689 w 2048"/>
                  <a:gd name="T15" fmla="*/ 1730 h 2048"/>
                  <a:gd name="T16" fmla="*/ 660 w 2048"/>
                  <a:gd name="T17" fmla="*/ 2048 h 2048"/>
                  <a:gd name="T18" fmla="*/ 1444 w 2048"/>
                  <a:gd name="T19" fmla="*/ 1988 h 2048"/>
                  <a:gd name="T20" fmla="*/ 1804 w 2048"/>
                  <a:gd name="T21" fmla="*/ 1020 h 2048"/>
                  <a:gd name="T22" fmla="*/ 1988 w 2048"/>
                  <a:gd name="T23" fmla="*/ 960 h 2048"/>
                  <a:gd name="T24" fmla="*/ 1819 w 2048"/>
                  <a:gd name="T25" fmla="*/ 527 h 2048"/>
                  <a:gd name="T26" fmla="*/ 1804 w 2048"/>
                  <a:gd name="T27" fmla="*/ 300 h 2048"/>
                  <a:gd name="T28" fmla="*/ 1444 w 2048"/>
                  <a:gd name="T29" fmla="*/ 300 h 2048"/>
                  <a:gd name="T30" fmla="*/ 420 w 2048"/>
                  <a:gd name="T31" fmla="*/ 120 h 2048"/>
                  <a:gd name="T32" fmla="*/ 420 w 2048"/>
                  <a:gd name="T33" fmla="*/ 480 h 2048"/>
                  <a:gd name="T34" fmla="*/ 420 w 2048"/>
                  <a:gd name="T35" fmla="*/ 120 h 2048"/>
                  <a:gd name="T36" fmla="*/ 420 w 2048"/>
                  <a:gd name="T37" fmla="*/ 600 h 2048"/>
                  <a:gd name="T38" fmla="*/ 126 w 2048"/>
                  <a:gd name="T39" fmla="*/ 840 h 2048"/>
                  <a:gd name="T40" fmla="*/ 1024 w 2048"/>
                  <a:gd name="T41" fmla="*/ 1684 h 2048"/>
                  <a:gd name="T42" fmla="*/ 726 w 2048"/>
                  <a:gd name="T43" fmla="*/ 1928 h 2048"/>
                  <a:gd name="T44" fmla="*/ 1024 w 2048"/>
                  <a:gd name="T45" fmla="*/ 1204 h 2048"/>
                  <a:gd name="T46" fmla="*/ 1024 w 2048"/>
                  <a:gd name="T47" fmla="*/ 1564 h 2048"/>
                  <a:gd name="T48" fmla="*/ 1263 w 2048"/>
                  <a:gd name="T49" fmla="*/ 1639 h 2048"/>
                  <a:gd name="T50" fmla="*/ 1324 w 2048"/>
                  <a:gd name="T51" fmla="*/ 1384 h 2048"/>
                  <a:gd name="T52" fmla="*/ 720 w 2048"/>
                  <a:gd name="T53" fmla="*/ 1384 h 2048"/>
                  <a:gd name="T54" fmla="*/ 828 w 2048"/>
                  <a:gd name="T55" fmla="*/ 1613 h 2048"/>
                  <a:gd name="T56" fmla="*/ 360 w 2048"/>
                  <a:gd name="T57" fmla="*/ 1020 h 2048"/>
                  <a:gd name="T58" fmla="*/ 780 w 2048"/>
                  <a:gd name="T59" fmla="*/ 960 h 2048"/>
                  <a:gd name="T60" fmla="*/ 615 w 2048"/>
                  <a:gd name="T61" fmla="*/ 528 h 2048"/>
                  <a:gd name="T62" fmla="*/ 1024 w 2048"/>
                  <a:gd name="T63" fmla="*/ 360 h 2048"/>
                  <a:gd name="T64" fmla="*/ 1429 w 2048"/>
                  <a:gd name="T65" fmla="*/ 528 h 2048"/>
                  <a:gd name="T66" fmla="*/ 1264 w 2048"/>
                  <a:gd name="T67" fmla="*/ 960 h 2048"/>
                  <a:gd name="T68" fmla="*/ 1684 w 2048"/>
                  <a:gd name="T69" fmla="*/ 1020 h 2048"/>
                  <a:gd name="T70" fmla="*/ 1330 w 2048"/>
                  <a:gd name="T71" fmla="*/ 840 h 2048"/>
                  <a:gd name="T72" fmla="*/ 1922 w 2048"/>
                  <a:gd name="T73" fmla="*/ 84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8" h="2048">
                    <a:moveTo>
                      <a:pt x="1819" y="527"/>
                    </a:moveTo>
                    <a:cubicBezTo>
                      <a:pt x="1883" y="472"/>
                      <a:pt x="1924" y="391"/>
                      <a:pt x="1924" y="300"/>
                    </a:cubicBezTo>
                    <a:cubicBezTo>
                      <a:pt x="1924" y="135"/>
                      <a:pt x="1789" y="0"/>
                      <a:pt x="1624" y="0"/>
                    </a:cubicBezTo>
                    <a:cubicBezTo>
                      <a:pt x="1459" y="0"/>
                      <a:pt x="1324" y="135"/>
                      <a:pt x="1324" y="300"/>
                    </a:cubicBezTo>
                    <a:cubicBezTo>
                      <a:pt x="1324" y="300"/>
                      <a:pt x="1324" y="300"/>
                      <a:pt x="1324" y="300"/>
                    </a:cubicBezTo>
                    <a:cubicBezTo>
                      <a:pt x="1229" y="261"/>
                      <a:pt x="1128" y="240"/>
                      <a:pt x="1024" y="240"/>
                    </a:cubicBezTo>
                    <a:cubicBezTo>
                      <a:pt x="920" y="240"/>
                      <a:pt x="816" y="261"/>
                      <a:pt x="720" y="301"/>
                    </a:cubicBezTo>
                    <a:cubicBezTo>
                      <a:pt x="720" y="300"/>
                      <a:pt x="720" y="300"/>
                      <a:pt x="720" y="300"/>
                    </a:cubicBezTo>
                    <a:cubicBezTo>
                      <a:pt x="720" y="135"/>
                      <a:pt x="585" y="0"/>
                      <a:pt x="420" y="0"/>
                    </a:cubicBezTo>
                    <a:cubicBezTo>
                      <a:pt x="255" y="0"/>
                      <a:pt x="120" y="135"/>
                      <a:pt x="120" y="300"/>
                    </a:cubicBezTo>
                    <a:cubicBezTo>
                      <a:pt x="120" y="391"/>
                      <a:pt x="161" y="473"/>
                      <a:pt x="225" y="528"/>
                    </a:cubicBezTo>
                    <a:cubicBezTo>
                      <a:pt x="91" y="598"/>
                      <a:pt x="0" y="739"/>
                      <a:pt x="0" y="900"/>
                    </a:cubicBezTo>
                    <a:cubicBezTo>
                      <a:pt x="0" y="933"/>
                      <a:pt x="27" y="960"/>
                      <a:pt x="60" y="960"/>
                    </a:cubicBezTo>
                    <a:cubicBezTo>
                      <a:pt x="242" y="960"/>
                      <a:pt x="242" y="960"/>
                      <a:pt x="242" y="960"/>
                    </a:cubicBezTo>
                    <a:cubicBezTo>
                      <a:pt x="241" y="980"/>
                      <a:pt x="240" y="1000"/>
                      <a:pt x="240" y="1020"/>
                    </a:cubicBezTo>
                    <a:cubicBezTo>
                      <a:pt x="240" y="1337"/>
                      <a:pt x="429" y="1608"/>
                      <a:pt x="689" y="1730"/>
                    </a:cubicBezTo>
                    <a:cubicBezTo>
                      <a:pt x="631" y="1804"/>
                      <a:pt x="600" y="1894"/>
                      <a:pt x="600" y="1988"/>
                    </a:cubicBezTo>
                    <a:cubicBezTo>
                      <a:pt x="600" y="2021"/>
                      <a:pt x="627" y="2048"/>
                      <a:pt x="660" y="2048"/>
                    </a:cubicBezTo>
                    <a:cubicBezTo>
                      <a:pt x="1384" y="2048"/>
                      <a:pt x="1384" y="2048"/>
                      <a:pt x="1384" y="2048"/>
                    </a:cubicBezTo>
                    <a:cubicBezTo>
                      <a:pt x="1417" y="2048"/>
                      <a:pt x="1444" y="2021"/>
                      <a:pt x="1444" y="1988"/>
                    </a:cubicBezTo>
                    <a:cubicBezTo>
                      <a:pt x="1444" y="1891"/>
                      <a:pt x="1411" y="1801"/>
                      <a:pt x="1357" y="1729"/>
                    </a:cubicBezTo>
                    <a:cubicBezTo>
                      <a:pt x="1619" y="1605"/>
                      <a:pt x="1804" y="1333"/>
                      <a:pt x="1804" y="1020"/>
                    </a:cubicBezTo>
                    <a:cubicBezTo>
                      <a:pt x="1804" y="1000"/>
                      <a:pt x="1803" y="980"/>
                      <a:pt x="1802" y="960"/>
                    </a:cubicBezTo>
                    <a:cubicBezTo>
                      <a:pt x="1988" y="960"/>
                      <a:pt x="1988" y="960"/>
                      <a:pt x="1988" y="960"/>
                    </a:cubicBezTo>
                    <a:cubicBezTo>
                      <a:pt x="2021" y="960"/>
                      <a:pt x="2048" y="933"/>
                      <a:pt x="2048" y="900"/>
                    </a:cubicBezTo>
                    <a:cubicBezTo>
                      <a:pt x="2048" y="738"/>
                      <a:pt x="1955" y="597"/>
                      <a:pt x="1819" y="527"/>
                    </a:cubicBezTo>
                    <a:close/>
                    <a:moveTo>
                      <a:pt x="1624" y="120"/>
                    </a:moveTo>
                    <a:cubicBezTo>
                      <a:pt x="1723" y="120"/>
                      <a:pt x="1804" y="201"/>
                      <a:pt x="1804" y="300"/>
                    </a:cubicBezTo>
                    <a:cubicBezTo>
                      <a:pt x="1804" y="399"/>
                      <a:pt x="1723" y="480"/>
                      <a:pt x="1624" y="480"/>
                    </a:cubicBezTo>
                    <a:cubicBezTo>
                      <a:pt x="1525" y="480"/>
                      <a:pt x="1444" y="399"/>
                      <a:pt x="1444" y="300"/>
                    </a:cubicBezTo>
                    <a:cubicBezTo>
                      <a:pt x="1444" y="201"/>
                      <a:pt x="1525" y="120"/>
                      <a:pt x="1624" y="120"/>
                    </a:cubicBezTo>
                    <a:close/>
                    <a:moveTo>
                      <a:pt x="420" y="120"/>
                    </a:moveTo>
                    <a:cubicBezTo>
                      <a:pt x="519" y="120"/>
                      <a:pt x="600" y="201"/>
                      <a:pt x="600" y="300"/>
                    </a:cubicBezTo>
                    <a:cubicBezTo>
                      <a:pt x="600" y="399"/>
                      <a:pt x="519" y="480"/>
                      <a:pt x="420" y="480"/>
                    </a:cubicBezTo>
                    <a:cubicBezTo>
                      <a:pt x="321" y="480"/>
                      <a:pt x="240" y="399"/>
                      <a:pt x="240" y="300"/>
                    </a:cubicBezTo>
                    <a:cubicBezTo>
                      <a:pt x="240" y="201"/>
                      <a:pt x="321" y="120"/>
                      <a:pt x="420" y="120"/>
                    </a:cubicBezTo>
                    <a:close/>
                    <a:moveTo>
                      <a:pt x="126" y="840"/>
                    </a:moveTo>
                    <a:cubicBezTo>
                      <a:pt x="154" y="703"/>
                      <a:pt x="275" y="600"/>
                      <a:pt x="420" y="600"/>
                    </a:cubicBezTo>
                    <a:cubicBezTo>
                      <a:pt x="565" y="600"/>
                      <a:pt x="686" y="703"/>
                      <a:pt x="714" y="840"/>
                    </a:cubicBezTo>
                    <a:lnTo>
                      <a:pt x="126" y="840"/>
                    </a:lnTo>
                    <a:close/>
                    <a:moveTo>
                      <a:pt x="726" y="1928"/>
                    </a:moveTo>
                    <a:cubicBezTo>
                      <a:pt x="755" y="1791"/>
                      <a:pt x="880" y="1684"/>
                      <a:pt x="1024" y="1684"/>
                    </a:cubicBezTo>
                    <a:cubicBezTo>
                      <a:pt x="1169" y="1684"/>
                      <a:pt x="1291" y="1789"/>
                      <a:pt x="1318" y="1928"/>
                    </a:cubicBezTo>
                    <a:lnTo>
                      <a:pt x="726" y="1928"/>
                    </a:lnTo>
                    <a:close/>
                    <a:moveTo>
                      <a:pt x="840" y="1384"/>
                    </a:moveTo>
                    <a:cubicBezTo>
                      <a:pt x="840" y="1286"/>
                      <a:pt x="924" y="1204"/>
                      <a:pt x="1024" y="1204"/>
                    </a:cubicBezTo>
                    <a:cubicBezTo>
                      <a:pt x="1123" y="1204"/>
                      <a:pt x="1204" y="1285"/>
                      <a:pt x="1204" y="1384"/>
                    </a:cubicBezTo>
                    <a:cubicBezTo>
                      <a:pt x="1204" y="1483"/>
                      <a:pt x="1123" y="1564"/>
                      <a:pt x="1024" y="1564"/>
                    </a:cubicBezTo>
                    <a:cubicBezTo>
                      <a:pt x="924" y="1564"/>
                      <a:pt x="840" y="1482"/>
                      <a:pt x="840" y="1384"/>
                    </a:cubicBezTo>
                    <a:close/>
                    <a:moveTo>
                      <a:pt x="1263" y="1639"/>
                    </a:moveTo>
                    <a:cubicBezTo>
                      <a:pt x="1249" y="1629"/>
                      <a:pt x="1234" y="1620"/>
                      <a:pt x="1218" y="1612"/>
                    </a:cubicBezTo>
                    <a:cubicBezTo>
                      <a:pt x="1283" y="1557"/>
                      <a:pt x="1324" y="1475"/>
                      <a:pt x="1324" y="1384"/>
                    </a:cubicBezTo>
                    <a:cubicBezTo>
                      <a:pt x="1324" y="1219"/>
                      <a:pt x="1189" y="1084"/>
                      <a:pt x="1024" y="1084"/>
                    </a:cubicBezTo>
                    <a:cubicBezTo>
                      <a:pt x="858" y="1084"/>
                      <a:pt x="720" y="1218"/>
                      <a:pt x="720" y="1384"/>
                    </a:cubicBezTo>
                    <a:cubicBezTo>
                      <a:pt x="720" y="1464"/>
                      <a:pt x="752" y="1540"/>
                      <a:pt x="810" y="1597"/>
                    </a:cubicBezTo>
                    <a:cubicBezTo>
                      <a:pt x="816" y="1602"/>
                      <a:pt x="822" y="1608"/>
                      <a:pt x="828" y="1613"/>
                    </a:cubicBezTo>
                    <a:cubicBezTo>
                      <a:pt x="813" y="1621"/>
                      <a:pt x="798" y="1630"/>
                      <a:pt x="783" y="1640"/>
                    </a:cubicBezTo>
                    <a:cubicBezTo>
                      <a:pt x="529" y="1542"/>
                      <a:pt x="360" y="1296"/>
                      <a:pt x="360" y="1020"/>
                    </a:cubicBezTo>
                    <a:cubicBezTo>
                      <a:pt x="360" y="1000"/>
                      <a:pt x="361" y="980"/>
                      <a:pt x="363" y="960"/>
                    </a:cubicBezTo>
                    <a:cubicBezTo>
                      <a:pt x="780" y="960"/>
                      <a:pt x="780" y="960"/>
                      <a:pt x="780" y="960"/>
                    </a:cubicBezTo>
                    <a:cubicBezTo>
                      <a:pt x="813" y="960"/>
                      <a:pt x="840" y="933"/>
                      <a:pt x="840" y="900"/>
                    </a:cubicBezTo>
                    <a:cubicBezTo>
                      <a:pt x="840" y="739"/>
                      <a:pt x="749" y="598"/>
                      <a:pt x="615" y="528"/>
                    </a:cubicBezTo>
                    <a:cubicBezTo>
                      <a:pt x="638" y="508"/>
                      <a:pt x="659" y="484"/>
                      <a:pt x="675" y="458"/>
                    </a:cubicBezTo>
                    <a:cubicBezTo>
                      <a:pt x="778" y="395"/>
                      <a:pt x="901" y="360"/>
                      <a:pt x="1024" y="360"/>
                    </a:cubicBezTo>
                    <a:cubicBezTo>
                      <a:pt x="1146" y="360"/>
                      <a:pt x="1265" y="394"/>
                      <a:pt x="1369" y="458"/>
                    </a:cubicBezTo>
                    <a:cubicBezTo>
                      <a:pt x="1385" y="484"/>
                      <a:pt x="1406" y="508"/>
                      <a:pt x="1429" y="528"/>
                    </a:cubicBezTo>
                    <a:cubicBezTo>
                      <a:pt x="1295" y="598"/>
                      <a:pt x="1204" y="739"/>
                      <a:pt x="1204" y="900"/>
                    </a:cubicBezTo>
                    <a:cubicBezTo>
                      <a:pt x="1204" y="933"/>
                      <a:pt x="1231" y="960"/>
                      <a:pt x="1264" y="960"/>
                    </a:cubicBezTo>
                    <a:cubicBezTo>
                      <a:pt x="1681" y="960"/>
                      <a:pt x="1681" y="960"/>
                      <a:pt x="1681" y="960"/>
                    </a:cubicBezTo>
                    <a:cubicBezTo>
                      <a:pt x="1683" y="980"/>
                      <a:pt x="1684" y="1000"/>
                      <a:pt x="1684" y="1020"/>
                    </a:cubicBezTo>
                    <a:cubicBezTo>
                      <a:pt x="1684" y="1296"/>
                      <a:pt x="1516" y="1541"/>
                      <a:pt x="1263" y="1639"/>
                    </a:cubicBezTo>
                    <a:close/>
                    <a:moveTo>
                      <a:pt x="1330" y="840"/>
                    </a:moveTo>
                    <a:cubicBezTo>
                      <a:pt x="1358" y="703"/>
                      <a:pt x="1479" y="600"/>
                      <a:pt x="1624" y="600"/>
                    </a:cubicBezTo>
                    <a:cubicBezTo>
                      <a:pt x="1771" y="600"/>
                      <a:pt x="1894" y="703"/>
                      <a:pt x="1922" y="840"/>
                    </a:cubicBezTo>
                    <a:lnTo>
                      <a:pt x="1330" y="8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66" name="TextBox 65"/>
            <p:cNvSpPr txBox="1"/>
            <p:nvPr/>
          </p:nvSpPr>
          <p:spPr>
            <a:xfrm>
              <a:off x="4849996" y="1785539"/>
              <a:ext cx="2243005" cy="215444"/>
            </a:xfrm>
            <a:prstGeom prst="rect">
              <a:avLst/>
            </a:prstGeom>
            <a:noFill/>
          </p:spPr>
          <p:txBody>
            <a:bodyPr wrap="square" lIns="0" tIns="0" rIns="0" bIns="0" rtlCol="0">
              <a:spAutoFit/>
            </a:bodyPr>
            <a:lstStyle/>
            <a:p>
              <a:pPr algn="ctr"/>
              <a:r>
                <a:rPr lang="en-US" sz="1400" b="1" dirty="0"/>
                <a:t>Public Sector</a:t>
              </a:r>
            </a:p>
          </p:txBody>
        </p:sp>
        <p:grpSp>
          <p:nvGrpSpPr>
            <p:cNvPr id="15" name="Group 14"/>
            <p:cNvGrpSpPr/>
            <p:nvPr/>
          </p:nvGrpSpPr>
          <p:grpSpPr>
            <a:xfrm>
              <a:off x="7411398" y="2712305"/>
              <a:ext cx="588011" cy="588011"/>
              <a:chOff x="7112817" y="2861595"/>
              <a:chExt cx="588011" cy="588011"/>
            </a:xfrm>
          </p:grpSpPr>
          <p:sp>
            <p:nvSpPr>
              <p:cNvPr id="67" name="Oval 66">
                <a:extLst>
                  <a:ext uri="{C183D7F6-B498-43B3-948B-1728B52AA6E4}">
                    <adec:decorative xmlns:adec="http://schemas.microsoft.com/office/drawing/2017/decorative" val="1"/>
                  </a:ext>
                </a:extLst>
              </p:cNvPr>
              <p:cNvSpPr/>
              <p:nvPr/>
            </p:nvSpPr>
            <p:spPr>
              <a:xfrm flipH="1">
                <a:off x="7112817" y="2861595"/>
                <a:ext cx="588011" cy="588011"/>
              </a:xfrm>
              <a:prstGeom prst="ellipse">
                <a:avLst/>
              </a:prstGeom>
              <a:solidFill>
                <a:srgbClr val="69A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descr="This image is an icon of three human beings and a clock."/>
              <p:cNvGrpSpPr/>
              <p:nvPr/>
            </p:nvGrpSpPr>
            <p:grpSpPr>
              <a:xfrm>
                <a:off x="7244340" y="2953139"/>
                <a:ext cx="341447" cy="362452"/>
                <a:chOff x="3613150" y="3706813"/>
                <a:chExt cx="420688" cy="420687"/>
              </a:xfrm>
            </p:grpSpPr>
            <p:sp>
              <p:nvSpPr>
                <p:cNvPr id="69" name="Freeform 10"/>
                <p:cNvSpPr>
                  <a:spLocks noEditPoints="1"/>
                </p:cNvSpPr>
                <p:nvPr/>
              </p:nvSpPr>
              <p:spPr bwMode="auto">
                <a:xfrm>
                  <a:off x="3613150" y="3930650"/>
                  <a:ext cx="420688" cy="196850"/>
                </a:xfrm>
                <a:custGeom>
                  <a:avLst/>
                  <a:gdLst>
                    <a:gd name="T0" fmla="*/ 1823 w 2048"/>
                    <a:gd name="T1" fmla="*/ 528 h 960"/>
                    <a:gd name="T2" fmla="*/ 1928 w 2048"/>
                    <a:gd name="T3" fmla="*/ 300 h 960"/>
                    <a:gd name="T4" fmla="*/ 1628 w 2048"/>
                    <a:gd name="T5" fmla="*/ 0 h 960"/>
                    <a:gd name="T6" fmla="*/ 1324 w 2048"/>
                    <a:gd name="T7" fmla="*/ 300 h 960"/>
                    <a:gd name="T8" fmla="*/ 1432 w 2048"/>
                    <a:gd name="T9" fmla="*/ 528 h 960"/>
                    <a:gd name="T10" fmla="*/ 1324 w 2048"/>
                    <a:gd name="T11" fmla="*/ 606 h 960"/>
                    <a:gd name="T12" fmla="*/ 1219 w 2048"/>
                    <a:gd name="T13" fmla="*/ 528 h 960"/>
                    <a:gd name="T14" fmla="*/ 1324 w 2048"/>
                    <a:gd name="T15" fmla="*/ 300 h 960"/>
                    <a:gd name="T16" fmla="*/ 1024 w 2048"/>
                    <a:gd name="T17" fmla="*/ 0 h 960"/>
                    <a:gd name="T18" fmla="*/ 724 w 2048"/>
                    <a:gd name="T19" fmla="*/ 300 h 960"/>
                    <a:gd name="T20" fmla="*/ 829 w 2048"/>
                    <a:gd name="T21" fmla="*/ 528 h 960"/>
                    <a:gd name="T22" fmla="*/ 724 w 2048"/>
                    <a:gd name="T23" fmla="*/ 606 h 960"/>
                    <a:gd name="T24" fmla="*/ 619 w 2048"/>
                    <a:gd name="T25" fmla="*/ 528 h 960"/>
                    <a:gd name="T26" fmla="*/ 724 w 2048"/>
                    <a:gd name="T27" fmla="*/ 300 h 960"/>
                    <a:gd name="T28" fmla="*/ 424 w 2048"/>
                    <a:gd name="T29" fmla="*/ 0 h 960"/>
                    <a:gd name="T30" fmla="*/ 124 w 2048"/>
                    <a:gd name="T31" fmla="*/ 300 h 960"/>
                    <a:gd name="T32" fmla="*/ 229 w 2048"/>
                    <a:gd name="T33" fmla="*/ 527 h 960"/>
                    <a:gd name="T34" fmla="*/ 0 w 2048"/>
                    <a:gd name="T35" fmla="*/ 900 h 960"/>
                    <a:gd name="T36" fmla="*/ 60 w 2048"/>
                    <a:gd name="T37" fmla="*/ 960 h 960"/>
                    <a:gd name="T38" fmla="*/ 1988 w 2048"/>
                    <a:gd name="T39" fmla="*/ 960 h 960"/>
                    <a:gd name="T40" fmla="*/ 2048 w 2048"/>
                    <a:gd name="T41" fmla="*/ 900 h 960"/>
                    <a:gd name="T42" fmla="*/ 1823 w 2048"/>
                    <a:gd name="T43" fmla="*/ 528 h 960"/>
                    <a:gd name="T44" fmla="*/ 424 w 2048"/>
                    <a:gd name="T45" fmla="*/ 120 h 960"/>
                    <a:gd name="T46" fmla="*/ 604 w 2048"/>
                    <a:gd name="T47" fmla="*/ 300 h 960"/>
                    <a:gd name="T48" fmla="*/ 424 w 2048"/>
                    <a:gd name="T49" fmla="*/ 480 h 960"/>
                    <a:gd name="T50" fmla="*/ 244 w 2048"/>
                    <a:gd name="T51" fmla="*/ 300 h 960"/>
                    <a:gd name="T52" fmla="*/ 424 w 2048"/>
                    <a:gd name="T53" fmla="*/ 120 h 960"/>
                    <a:gd name="T54" fmla="*/ 608 w 2048"/>
                    <a:gd name="T55" fmla="*/ 840 h 960"/>
                    <a:gd name="T56" fmla="*/ 126 w 2048"/>
                    <a:gd name="T57" fmla="*/ 840 h 960"/>
                    <a:gd name="T58" fmla="*/ 424 w 2048"/>
                    <a:gd name="T59" fmla="*/ 600 h 960"/>
                    <a:gd name="T60" fmla="*/ 652 w 2048"/>
                    <a:gd name="T61" fmla="*/ 705 h 960"/>
                    <a:gd name="T62" fmla="*/ 608 w 2048"/>
                    <a:gd name="T63" fmla="*/ 840 h 960"/>
                    <a:gd name="T64" fmla="*/ 1024 w 2048"/>
                    <a:gd name="T65" fmla="*/ 120 h 960"/>
                    <a:gd name="T66" fmla="*/ 1204 w 2048"/>
                    <a:gd name="T67" fmla="*/ 300 h 960"/>
                    <a:gd name="T68" fmla="*/ 1024 w 2048"/>
                    <a:gd name="T69" fmla="*/ 480 h 960"/>
                    <a:gd name="T70" fmla="*/ 844 w 2048"/>
                    <a:gd name="T71" fmla="*/ 300 h 960"/>
                    <a:gd name="T72" fmla="*/ 1024 w 2048"/>
                    <a:gd name="T73" fmla="*/ 120 h 960"/>
                    <a:gd name="T74" fmla="*/ 730 w 2048"/>
                    <a:gd name="T75" fmla="*/ 840 h 960"/>
                    <a:gd name="T76" fmla="*/ 1024 w 2048"/>
                    <a:gd name="T77" fmla="*/ 600 h 960"/>
                    <a:gd name="T78" fmla="*/ 1318 w 2048"/>
                    <a:gd name="T79" fmla="*/ 840 h 960"/>
                    <a:gd name="T80" fmla="*/ 730 w 2048"/>
                    <a:gd name="T81" fmla="*/ 840 h 960"/>
                    <a:gd name="T82" fmla="*/ 1628 w 2048"/>
                    <a:gd name="T83" fmla="*/ 120 h 960"/>
                    <a:gd name="T84" fmla="*/ 1808 w 2048"/>
                    <a:gd name="T85" fmla="*/ 300 h 960"/>
                    <a:gd name="T86" fmla="*/ 1628 w 2048"/>
                    <a:gd name="T87" fmla="*/ 480 h 960"/>
                    <a:gd name="T88" fmla="*/ 1444 w 2048"/>
                    <a:gd name="T89" fmla="*/ 300 h 960"/>
                    <a:gd name="T90" fmla="*/ 1628 w 2048"/>
                    <a:gd name="T91" fmla="*/ 120 h 960"/>
                    <a:gd name="T92" fmla="*/ 1440 w 2048"/>
                    <a:gd name="T93" fmla="*/ 840 h 960"/>
                    <a:gd name="T94" fmla="*/ 1396 w 2048"/>
                    <a:gd name="T95" fmla="*/ 705 h 960"/>
                    <a:gd name="T96" fmla="*/ 1628 w 2048"/>
                    <a:gd name="T97" fmla="*/ 600 h 960"/>
                    <a:gd name="T98" fmla="*/ 1922 w 2048"/>
                    <a:gd name="T99" fmla="*/ 840 h 960"/>
                    <a:gd name="T100" fmla="*/ 1440 w 2048"/>
                    <a:gd name="T101" fmla="*/ 84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8" h="960">
                      <a:moveTo>
                        <a:pt x="1823" y="528"/>
                      </a:moveTo>
                      <a:cubicBezTo>
                        <a:pt x="1887" y="473"/>
                        <a:pt x="1928" y="391"/>
                        <a:pt x="1928" y="300"/>
                      </a:cubicBezTo>
                      <a:cubicBezTo>
                        <a:pt x="1928" y="135"/>
                        <a:pt x="1793" y="0"/>
                        <a:pt x="1628" y="0"/>
                      </a:cubicBezTo>
                      <a:cubicBezTo>
                        <a:pt x="1462" y="0"/>
                        <a:pt x="1324" y="134"/>
                        <a:pt x="1324" y="300"/>
                      </a:cubicBezTo>
                      <a:cubicBezTo>
                        <a:pt x="1324" y="387"/>
                        <a:pt x="1362" y="469"/>
                        <a:pt x="1432" y="528"/>
                      </a:cubicBezTo>
                      <a:cubicBezTo>
                        <a:pt x="1392" y="548"/>
                        <a:pt x="1355" y="575"/>
                        <a:pt x="1324" y="606"/>
                      </a:cubicBezTo>
                      <a:cubicBezTo>
                        <a:pt x="1293" y="575"/>
                        <a:pt x="1258" y="549"/>
                        <a:pt x="1219" y="528"/>
                      </a:cubicBezTo>
                      <a:cubicBezTo>
                        <a:pt x="1283" y="473"/>
                        <a:pt x="1324" y="391"/>
                        <a:pt x="1324" y="300"/>
                      </a:cubicBezTo>
                      <a:cubicBezTo>
                        <a:pt x="1324" y="135"/>
                        <a:pt x="1189" y="0"/>
                        <a:pt x="1024" y="0"/>
                      </a:cubicBezTo>
                      <a:cubicBezTo>
                        <a:pt x="859" y="0"/>
                        <a:pt x="724" y="135"/>
                        <a:pt x="724" y="300"/>
                      </a:cubicBezTo>
                      <a:cubicBezTo>
                        <a:pt x="724" y="391"/>
                        <a:pt x="765" y="473"/>
                        <a:pt x="829" y="528"/>
                      </a:cubicBezTo>
                      <a:cubicBezTo>
                        <a:pt x="790" y="548"/>
                        <a:pt x="755" y="575"/>
                        <a:pt x="724" y="606"/>
                      </a:cubicBezTo>
                      <a:cubicBezTo>
                        <a:pt x="693" y="574"/>
                        <a:pt x="658" y="548"/>
                        <a:pt x="619" y="528"/>
                      </a:cubicBezTo>
                      <a:cubicBezTo>
                        <a:pt x="683" y="473"/>
                        <a:pt x="724" y="391"/>
                        <a:pt x="724" y="300"/>
                      </a:cubicBezTo>
                      <a:cubicBezTo>
                        <a:pt x="724" y="135"/>
                        <a:pt x="589" y="0"/>
                        <a:pt x="424" y="0"/>
                      </a:cubicBezTo>
                      <a:cubicBezTo>
                        <a:pt x="259" y="0"/>
                        <a:pt x="124" y="135"/>
                        <a:pt x="124" y="300"/>
                      </a:cubicBezTo>
                      <a:cubicBezTo>
                        <a:pt x="124" y="391"/>
                        <a:pt x="165" y="472"/>
                        <a:pt x="229" y="527"/>
                      </a:cubicBezTo>
                      <a:cubicBezTo>
                        <a:pt x="93" y="597"/>
                        <a:pt x="0" y="738"/>
                        <a:pt x="0" y="900"/>
                      </a:cubicBezTo>
                      <a:cubicBezTo>
                        <a:pt x="0" y="933"/>
                        <a:pt x="27" y="960"/>
                        <a:pt x="60" y="960"/>
                      </a:cubicBezTo>
                      <a:cubicBezTo>
                        <a:pt x="70" y="960"/>
                        <a:pt x="1948" y="960"/>
                        <a:pt x="1988" y="960"/>
                      </a:cubicBezTo>
                      <a:cubicBezTo>
                        <a:pt x="2021" y="960"/>
                        <a:pt x="2048" y="933"/>
                        <a:pt x="2048" y="900"/>
                      </a:cubicBezTo>
                      <a:cubicBezTo>
                        <a:pt x="2048" y="739"/>
                        <a:pt x="1957" y="598"/>
                        <a:pt x="1823" y="528"/>
                      </a:cubicBezTo>
                      <a:close/>
                      <a:moveTo>
                        <a:pt x="424" y="120"/>
                      </a:moveTo>
                      <a:cubicBezTo>
                        <a:pt x="523" y="120"/>
                        <a:pt x="604" y="201"/>
                        <a:pt x="604" y="300"/>
                      </a:cubicBezTo>
                      <a:cubicBezTo>
                        <a:pt x="604" y="399"/>
                        <a:pt x="523" y="480"/>
                        <a:pt x="424" y="480"/>
                      </a:cubicBezTo>
                      <a:cubicBezTo>
                        <a:pt x="325" y="480"/>
                        <a:pt x="244" y="399"/>
                        <a:pt x="244" y="300"/>
                      </a:cubicBezTo>
                      <a:cubicBezTo>
                        <a:pt x="244" y="201"/>
                        <a:pt x="325" y="120"/>
                        <a:pt x="424" y="120"/>
                      </a:cubicBezTo>
                      <a:close/>
                      <a:moveTo>
                        <a:pt x="608" y="840"/>
                      </a:moveTo>
                      <a:cubicBezTo>
                        <a:pt x="126" y="840"/>
                        <a:pt x="126" y="840"/>
                        <a:pt x="126" y="840"/>
                      </a:cubicBezTo>
                      <a:cubicBezTo>
                        <a:pt x="154" y="703"/>
                        <a:pt x="277" y="600"/>
                        <a:pt x="424" y="600"/>
                      </a:cubicBezTo>
                      <a:cubicBezTo>
                        <a:pt x="512" y="600"/>
                        <a:pt x="595" y="639"/>
                        <a:pt x="652" y="705"/>
                      </a:cubicBezTo>
                      <a:cubicBezTo>
                        <a:pt x="630" y="746"/>
                        <a:pt x="615" y="792"/>
                        <a:pt x="608" y="840"/>
                      </a:cubicBezTo>
                      <a:close/>
                      <a:moveTo>
                        <a:pt x="1024" y="120"/>
                      </a:moveTo>
                      <a:cubicBezTo>
                        <a:pt x="1123" y="120"/>
                        <a:pt x="1204" y="201"/>
                        <a:pt x="1204" y="300"/>
                      </a:cubicBezTo>
                      <a:cubicBezTo>
                        <a:pt x="1204" y="399"/>
                        <a:pt x="1123" y="480"/>
                        <a:pt x="1024" y="480"/>
                      </a:cubicBezTo>
                      <a:cubicBezTo>
                        <a:pt x="925" y="480"/>
                        <a:pt x="844" y="399"/>
                        <a:pt x="844" y="300"/>
                      </a:cubicBezTo>
                      <a:cubicBezTo>
                        <a:pt x="844" y="201"/>
                        <a:pt x="925" y="120"/>
                        <a:pt x="1024" y="120"/>
                      </a:cubicBezTo>
                      <a:close/>
                      <a:moveTo>
                        <a:pt x="730" y="840"/>
                      </a:moveTo>
                      <a:cubicBezTo>
                        <a:pt x="758" y="703"/>
                        <a:pt x="879" y="600"/>
                        <a:pt x="1024" y="600"/>
                      </a:cubicBezTo>
                      <a:cubicBezTo>
                        <a:pt x="1169" y="600"/>
                        <a:pt x="1290" y="703"/>
                        <a:pt x="1318" y="840"/>
                      </a:cubicBezTo>
                      <a:cubicBezTo>
                        <a:pt x="1298" y="840"/>
                        <a:pt x="755" y="840"/>
                        <a:pt x="730" y="840"/>
                      </a:cubicBezTo>
                      <a:close/>
                      <a:moveTo>
                        <a:pt x="1628" y="120"/>
                      </a:moveTo>
                      <a:cubicBezTo>
                        <a:pt x="1727" y="120"/>
                        <a:pt x="1808" y="201"/>
                        <a:pt x="1808" y="300"/>
                      </a:cubicBezTo>
                      <a:cubicBezTo>
                        <a:pt x="1808" y="399"/>
                        <a:pt x="1727" y="480"/>
                        <a:pt x="1628" y="480"/>
                      </a:cubicBezTo>
                      <a:cubicBezTo>
                        <a:pt x="1528" y="480"/>
                        <a:pt x="1444" y="398"/>
                        <a:pt x="1444" y="300"/>
                      </a:cubicBezTo>
                      <a:cubicBezTo>
                        <a:pt x="1444" y="202"/>
                        <a:pt x="1528" y="120"/>
                        <a:pt x="1628" y="120"/>
                      </a:cubicBezTo>
                      <a:close/>
                      <a:moveTo>
                        <a:pt x="1440" y="840"/>
                      </a:moveTo>
                      <a:cubicBezTo>
                        <a:pt x="1433" y="792"/>
                        <a:pt x="1418" y="747"/>
                        <a:pt x="1396" y="705"/>
                      </a:cubicBezTo>
                      <a:cubicBezTo>
                        <a:pt x="1453" y="640"/>
                        <a:pt x="1539" y="600"/>
                        <a:pt x="1628" y="600"/>
                      </a:cubicBezTo>
                      <a:cubicBezTo>
                        <a:pt x="1773" y="600"/>
                        <a:pt x="1894" y="703"/>
                        <a:pt x="1922" y="840"/>
                      </a:cubicBezTo>
                      <a:lnTo>
                        <a:pt x="1440" y="8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1"/>
                <p:cNvSpPr>
                  <a:spLocks/>
                </p:cNvSpPr>
                <p:nvPr/>
              </p:nvSpPr>
              <p:spPr bwMode="auto">
                <a:xfrm>
                  <a:off x="3784600" y="3768725"/>
                  <a:ext cx="101600" cy="74612"/>
                </a:xfrm>
                <a:custGeom>
                  <a:avLst/>
                  <a:gdLst>
                    <a:gd name="T0" fmla="*/ 468 w 492"/>
                    <a:gd name="T1" fmla="*/ 24 h 366"/>
                    <a:gd name="T2" fmla="*/ 384 w 492"/>
                    <a:gd name="T3" fmla="*/ 24 h 366"/>
                    <a:gd name="T4" fmla="*/ 186 w 492"/>
                    <a:gd name="T5" fmla="*/ 221 h 366"/>
                    <a:gd name="T6" fmla="*/ 108 w 492"/>
                    <a:gd name="T7" fmla="*/ 144 h 366"/>
                    <a:gd name="T8" fmla="*/ 24 w 492"/>
                    <a:gd name="T9" fmla="*/ 144 h 366"/>
                    <a:gd name="T10" fmla="*/ 24 w 492"/>
                    <a:gd name="T11" fmla="*/ 228 h 366"/>
                    <a:gd name="T12" fmla="*/ 144 w 492"/>
                    <a:gd name="T13" fmla="*/ 348 h 366"/>
                    <a:gd name="T14" fmla="*/ 186 w 492"/>
                    <a:gd name="T15" fmla="*/ 366 h 366"/>
                    <a:gd name="T16" fmla="*/ 228 w 492"/>
                    <a:gd name="T17" fmla="*/ 348 h 366"/>
                    <a:gd name="T18" fmla="*/ 468 w 492"/>
                    <a:gd name="T19" fmla="*/ 108 h 366"/>
                    <a:gd name="T20" fmla="*/ 468 w 492"/>
                    <a:gd name="T21" fmla="*/ 2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366">
                      <a:moveTo>
                        <a:pt x="468" y="24"/>
                      </a:moveTo>
                      <a:cubicBezTo>
                        <a:pt x="445" y="0"/>
                        <a:pt x="407" y="0"/>
                        <a:pt x="384" y="24"/>
                      </a:cubicBezTo>
                      <a:cubicBezTo>
                        <a:pt x="186" y="221"/>
                        <a:pt x="186" y="221"/>
                        <a:pt x="186" y="221"/>
                      </a:cubicBezTo>
                      <a:cubicBezTo>
                        <a:pt x="108" y="144"/>
                        <a:pt x="108" y="144"/>
                        <a:pt x="108" y="144"/>
                      </a:cubicBezTo>
                      <a:cubicBezTo>
                        <a:pt x="85" y="120"/>
                        <a:pt x="47" y="120"/>
                        <a:pt x="24" y="144"/>
                      </a:cubicBezTo>
                      <a:cubicBezTo>
                        <a:pt x="0" y="167"/>
                        <a:pt x="0" y="205"/>
                        <a:pt x="24" y="228"/>
                      </a:cubicBezTo>
                      <a:cubicBezTo>
                        <a:pt x="144" y="348"/>
                        <a:pt x="144" y="348"/>
                        <a:pt x="144" y="348"/>
                      </a:cubicBezTo>
                      <a:cubicBezTo>
                        <a:pt x="155" y="360"/>
                        <a:pt x="171" y="366"/>
                        <a:pt x="186" y="366"/>
                      </a:cubicBezTo>
                      <a:cubicBezTo>
                        <a:pt x="201" y="366"/>
                        <a:pt x="217" y="360"/>
                        <a:pt x="228" y="348"/>
                      </a:cubicBezTo>
                      <a:cubicBezTo>
                        <a:pt x="468" y="108"/>
                        <a:pt x="468" y="108"/>
                        <a:pt x="468" y="108"/>
                      </a:cubicBezTo>
                      <a:cubicBezTo>
                        <a:pt x="492" y="85"/>
                        <a:pt x="492" y="47"/>
                        <a:pt x="468"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2"/>
                <p:cNvSpPr>
                  <a:spLocks noEditPoints="1"/>
                </p:cNvSpPr>
                <p:nvPr/>
              </p:nvSpPr>
              <p:spPr bwMode="auto">
                <a:xfrm>
                  <a:off x="3736975" y="3706813"/>
                  <a:ext cx="198438" cy="198437"/>
                </a:xfrm>
                <a:custGeom>
                  <a:avLst/>
                  <a:gdLst>
                    <a:gd name="T0" fmla="*/ 480 w 964"/>
                    <a:gd name="T1" fmla="*/ 0 h 968"/>
                    <a:gd name="T2" fmla="*/ 0 w 964"/>
                    <a:gd name="T3" fmla="*/ 484 h 968"/>
                    <a:gd name="T4" fmla="*/ 480 w 964"/>
                    <a:gd name="T5" fmla="*/ 968 h 968"/>
                    <a:gd name="T6" fmla="*/ 964 w 964"/>
                    <a:gd name="T7" fmla="*/ 484 h 968"/>
                    <a:gd name="T8" fmla="*/ 480 w 964"/>
                    <a:gd name="T9" fmla="*/ 0 h 968"/>
                    <a:gd name="T10" fmla="*/ 480 w 964"/>
                    <a:gd name="T11" fmla="*/ 848 h 968"/>
                    <a:gd name="T12" fmla="*/ 120 w 964"/>
                    <a:gd name="T13" fmla="*/ 484 h 968"/>
                    <a:gd name="T14" fmla="*/ 480 w 964"/>
                    <a:gd name="T15" fmla="*/ 120 h 968"/>
                    <a:gd name="T16" fmla="*/ 844 w 964"/>
                    <a:gd name="T17" fmla="*/ 484 h 968"/>
                    <a:gd name="T18" fmla="*/ 480 w 964"/>
                    <a:gd name="T19" fmla="*/ 848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4" h="968">
                      <a:moveTo>
                        <a:pt x="480" y="0"/>
                      </a:moveTo>
                      <a:cubicBezTo>
                        <a:pt x="215" y="0"/>
                        <a:pt x="0" y="217"/>
                        <a:pt x="0" y="484"/>
                      </a:cubicBezTo>
                      <a:cubicBezTo>
                        <a:pt x="0" y="751"/>
                        <a:pt x="215" y="968"/>
                        <a:pt x="480" y="968"/>
                      </a:cubicBezTo>
                      <a:cubicBezTo>
                        <a:pt x="745" y="968"/>
                        <a:pt x="964" y="750"/>
                        <a:pt x="964" y="484"/>
                      </a:cubicBezTo>
                      <a:cubicBezTo>
                        <a:pt x="964" y="219"/>
                        <a:pt x="746" y="0"/>
                        <a:pt x="480" y="0"/>
                      </a:cubicBezTo>
                      <a:close/>
                      <a:moveTo>
                        <a:pt x="480" y="848"/>
                      </a:moveTo>
                      <a:cubicBezTo>
                        <a:pt x="281" y="848"/>
                        <a:pt x="120" y="685"/>
                        <a:pt x="120" y="484"/>
                      </a:cubicBezTo>
                      <a:cubicBezTo>
                        <a:pt x="120" y="283"/>
                        <a:pt x="281" y="120"/>
                        <a:pt x="480" y="120"/>
                      </a:cubicBezTo>
                      <a:cubicBezTo>
                        <a:pt x="677" y="120"/>
                        <a:pt x="844" y="287"/>
                        <a:pt x="844" y="484"/>
                      </a:cubicBezTo>
                      <a:cubicBezTo>
                        <a:pt x="844" y="681"/>
                        <a:pt x="677" y="848"/>
                        <a:pt x="480" y="8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4" name="Group 13"/>
            <p:cNvGrpSpPr/>
            <p:nvPr/>
          </p:nvGrpSpPr>
          <p:grpSpPr>
            <a:xfrm>
              <a:off x="3890851" y="2701562"/>
              <a:ext cx="588011" cy="588011"/>
              <a:chOff x="2779643" y="2310404"/>
              <a:chExt cx="588011" cy="588011"/>
            </a:xfrm>
          </p:grpSpPr>
          <p:sp>
            <p:nvSpPr>
              <p:cNvPr id="72" name="Oval 71">
                <a:extLst>
                  <a:ext uri="{C183D7F6-B498-43B3-948B-1728B52AA6E4}">
                    <adec:decorative xmlns:adec="http://schemas.microsoft.com/office/drawing/2017/decorative" val="1"/>
                  </a:ext>
                </a:extLst>
              </p:cNvPr>
              <p:cNvSpPr/>
              <p:nvPr/>
            </p:nvSpPr>
            <p:spPr>
              <a:xfrm flipH="1">
                <a:off x="2779643" y="2310404"/>
                <a:ext cx="588011" cy="588011"/>
              </a:xfrm>
              <a:prstGeom prst="ellipse">
                <a:avLst/>
              </a:prstGeom>
              <a:solidFill>
                <a:srgbClr val="98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4" name="Picture 73" descr="This image is an icon of a human being. "/>
              <p:cNvPicPr>
                <a:picLocks noChangeAspect="1"/>
              </p:cNvPicPr>
              <p:nvPr/>
            </p:nvPicPr>
            <p:blipFill>
              <a:blip r:embed="rId3"/>
              <a:stretch>
                <a:fillRect/>
              </a:stretch>
            </p:blipFill>
            <p:spPr>
              <a:xfrm>
                <a:off x="2932578" y="2428488"/>
                <a:ext cx="302255" cy="343997"/>
              </a:xfrm>
              <a:prstGeom prst="rect">
                <a:avLst/>
              </a:prstGeom>
            </p:spPr>
          </p:pic>
        </p:grpSp>
      </p:grpSp>
      <p:grpSp>
        <p:nvGrpSpPr>
          <p:cNvPr id="19" name="Group 18"/>
          <p:cNvGrpSpPr/>
          <p:nvPr/>
        </p:nvGrpSpPr>
        <p:grpSpPr>
          <a:xfrm>
            <a:off x="616391" y="1371156"/>
            <a:ext cx="1834424" cy="596771"/>
            <a:chOff x="616391" y="1371156"/>
            <a:chExt cx="1834424" cy="596771"/>
          </a:xfrm>
        </p:grpSpPr>
        <p:sp>
          <p:nvSpPr>
            <p:cNvPr id="36" name="Oval 35">
              <a:extLst>
                <a:ext uri="{C183D7F6-B498-43B3-948B-1728B52AA6E4}">
                  <adec:decorative xmlns:adec="http://schemas.microsoft.com/office/drawing/2017/decorative" val="1"/>
                </a:ext>
              </a:extLst>
            </p:cNvPr>
            <p:cNvSpPr/>
            <p:nvPr/>
          </p:nvSpPr>
          <p:spPr>
            <a:xfrm flipH="1">
              <a:off x="616391" y="1371156"/>
              <a:ext cx="588011" cy="58801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extLst>
                <a:ext uri="{C183D7F6-B498-43B3-948B-1728B52AA6E4}">
                  <adec:decorative xmlns:adec="http://schemas.microsoft.com/office/drawing/2017/decorative" val="1"/>
                </a:ext>
              </a:extLst>
            </p:cNvPr>
            <p:cNvSpPr/>
            <p:nvPr/>
          </p:nvSpPr>
          <p:spPr>
            <a:xfrm>
              <a:off x="946488" y="1371157"/>
              <a:ext cx="1504327" cy="58801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TextBox 142"/>
            <p:cNvSpPr txBox="1"/>
            <p:nvPr/>
          </p:nvSpPr>
          <p:spPr>
            <a:xfrm>
              <a:off x="1347415" y="1413929"/>
              <a:ext cx="960480" cy="553998"/>
            </a:xfrm>
            <a:prstGeom prst="rect">
              <a:avLst/>
            </a:prstGeom>
            <a:noFill/>
          </p:spPr>
          <p:txBody>
            <a:bodyPr wrap="square" lIns="0" tIns="0" rIns="0" bIns="0" rtlCol="0">
              <a:spAutoFit/>
            </a:bodyPr>
            <a:lstStyle/>
            <a:p>
              <a:r>
                <a:rPr lang="en-US" dirty="0">
                  <a:solidFill>
                    <a:schemeClr val="bg1"/>
                  </a:solidFill>
                  <a:latin typeface="+mj-lt"/>
                </a:rPr>
                <a:t>172 </a:t>
              </a:r>
            </a:p>
            <a:p>
              <a:r>
                <a:rPr lang="en-US" dirty="0">
                  <a:solidFill>
                    <a:schemeClr val="bg1"/>
                  </a:solidFill>
                  <a:latin typeface="+mj-lt"/>
                </a:rPr>
                <a:t>BAs</a:t>
              </a:r>
            </a:p>
          </p:txBody>
        </p:sp>
        <p:pic>
          <p:nvPicPr>
            <p:cNvPr id="18" name="Picture 17"/>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47243" y="1423276"/>
              <a:ext cx="411471" cy="411471"/>
            </a:xfrm>
            <a:prstGeom prst="rect">
              <a:avLst/>
            </a:prstGeom>
          </p:spPr>
        </p:pic>
      </p:grpSp>
      <p:sp>
        <p:nvSpPr>
          <p:cNvPr id="51" name="TextBox 50"/>
          <p:cNvSpPr txBox="1"/>
          <p:nvPr/>
        </p:nvSpPr>
        <p:spPr>
          <a:xfrm>
            <a:off x="7418525" y="3562277"/>
            <a:ext cx="2173483" cy="1107996"/>
          </a:xfrm>
          <a:prstGeom prst="rect">
            <a:avLst/>
          </a:prstGeom>
          <a:noFill/>
        </p:spPr>
        <p:txBody>
          <a:bodyPr wrap="square" lIns="0" tIns="0" rIns="0" bIns="0" rtlCol="0">
            <a:spAutoFit/>
          </a:bodyPr>
          <a:lstStyle/>
          <a:p>
            <a:pPr marL="214313" indent="-214313">
              <a:buClr>
                <a:schemeClr val="accent3">
                  <a:lumMod val="75000"/>
                </a:schemeClr>
              </a:buClr>
              <a:buFont typeface="Wingdings" panose="05000000000000000000" pitchFamily="2" charset="2"/>
              <a:buChar char="§"/>
            </a:pPr>
            <a:r>
              <a:rPr lang="en-US" sz="1200" dirty="0"/>
              <a:t>Kigali city (</a:t>
            </a:r>
            <a:r>
              <a:rPr lang="en-US" sz="1200" b="1" dirty="0"/>
              <a:t>1</a:t>
            </a:r>
            <a:r>
              <a:rPr lang="en-US" sz="1200" dirty="0"/>
              <a:t>)</a:t>
            </a:r>
          </a:p>
          <a:p>
            <a:pPr marL="214313" indent="-214313">
              <a:buClr>
                <a:schemeClr val="accent3">
                  <a:lumMod val="75000"/>
                </a:schemeClr>
              </a:buClr>
              <a:buFont typeface="Wingdings" panose="05000000000000000000" pitchFamily="2" charset="2"/>
              <a:buChar char="§"/>
            </a:pPr>
            <a:r>
              <a:rPr lang="en-US" sz="1200" dirty="0"/>
              <a:t>Districts (</a:t>
            </a:r>
            <a:r>
              <a:rPr lang="en-US" sz="1200" b="1" dirty="0"/>
              <a:t>30</a:t>
            </a:r>
            <a:r>
              <a:rPr lang="en-US" sz="1200" dirty="0"/>
              <a:t>):</a:t>
            </a:r>
          </a:p>
          <a:p>
            <a:pPr marL="557213" lvl="1" indent="-214313">
              <a:buClr>
                <a:schemeClr val="accent3">
                  <a:lumMod val="75000"/>
                </a:schemeClr>
              </a:buClr>
              <a:buFont typeface="Wingdings" panose="05000000000000000000" pitchFamily="2" charset="2"/>
              <a:buChar char="§"/>
            </a:pPr>
            <a:r>
              <a:rPr lang="en-US" sz="1200" dirty="0"/>
              <a:t>Districts Hospitals (</a:t>
            </a:r>
            <a:r>
              <a:rPr lang="en-US" sz="1200" b="1" dirty="0"/>
              <a:t>43</a:t>
            </a:r>
            <a:r>
              <a:rPr lang="en-US" sz="1200" dirty="0"/>
              <a:t>)</a:t>
            </a:r>
          </a:p>
          <a:p>
            <a:pPr marL="557213" lvl="1" indent="-214313">
              <a:buClr>
                <a:schemeClr val="accent3">
                  <a:lumMod val="75000"/>
                </a:schemeClr>
              </a:buClr>
              <a:buFont typeface="Wingdings" panose="05000000000000000000" pitchFamily="2" charset="2"/>
              <a:buChar char="§"/>
            </a:pPr>
            <a:r>
              <a:rPr lang="en-US" sz="1200" dirty="0"/>
              <a:t>Sectors (</a:t>
            </a:r>
            <a:r>
              <a:rPr lang="en-US" sz="1200" b="1" dirty="0"/>
              <a:t>416</a:t>
            </a:r>
            <a:r>
              <a:rPr lang="en-US" sz="1200" dirty="0"/>
              <a:t>)</a:t>
            </a:r>
          </a:p>
          <a:p>
            <a:pPr marL="557213" lvl="1" indent="-214313">
              <a:buClr>
                <a:schemeClr val="accent3">
                  <a:lumMod val="75000"/>
                </a:schemeClr>
              </a:buClr>
              <a:buFont typeface="Wingdings" panose="05000000000000000000" pitchFamily="2" charset="2"/>
              <a:buChar char="§"/>
            </a:pPr>
            <a:r>
              <a:rPr lang="en-US" sz="1200" dirty="0"/>
              <a:t>Health centers (</a:t>
            </a:r>
            <a:r>
              <a:rPr lang="en-US" sz="1200" b="1" dirty="0"/>
              <a:t>502</a:t>
            </a:r>
            <a:r>
              <a:rPr lang="en-US" sz="1200" dirty="0"/>
              <a:t>)</a:t>
            </a:r>
          </a:p>
          <a:p>
            <a:pPr marL="557213" lvl="1" indent="-214313">
              <a:buClr>
                <a:schemeClr val="accent3">
                  <a:lumMod val="75000"/>
                </a:schemeClr>
              </a:buClr>
              <a:buFont typeface="Wingdings" panose="05000000000000000000" pitchFamily="2" charset="2"/>
              <a:buChar char="§"/>
            </a:pPr>
            <a:r>
              <a:rPr lang="en-US" sz="1200" dirty="0"/>
              <a:t>Public Schools (</a:t>
            </a:r>
            <a:r>
              <a:rPr lang="en-US" sz="1200" b="1" dirty="0"/>
              <a:t>4,873</a:t>
            </a:r>
            <a:r>
              <a:rPr lang="en-US" sz="1200" dirty="0"/>
              <a:t>)</a:t>
            </a:r>
          </a:p>
        </p:txBody>
      </p:sp>
      <p:sp>
        <p:nvSpPr>
          <p:cNvPr id="56" name="Rectangle 55">
            <a:extLst>
              <a:ext uri="{C183D7F6-B498-43B3-948B-1728B52AA6E4}">
                <adec:decorative xmlns:adec="http://schemas.microsoft.com/office/drawing/2017/decorative" val="1"/>
              </a:ext>
            </a:extLst>
          </p:cNvPr>
          <p:cNvSpPr/>
          <p:nvPr/>
        </p:nvSpPr>
        <p:spPr>
          <a:xfrm>
            <a:off x="944726" y="2603635"/>
            <a:ext cx="1504327" cy="588011"/>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C183D7F6-B498-43B3-948B-1728B52AA6E4}">
                <adec:decorative xmlns:adec="http://schemas.microsoft.com/office/drawing/2017/decorative" val="1"/>
              </a:ext>
            </a:extLst>
          </p:cNvPr>
          <p:cNvSpPr/>
          <p:nvPr/>
        </p:nvSpPr>
        <p:spPr>
          <a:xfrm flipH="1">
            <a:off x="608489" y="2603635"/>
            <a:ext cx="588011" cy="588011"/>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3" name="Picture 62"/>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45481" y="2655754"/>
            <a:ext cx="411471" cy="411471"/>
          </a:xfrm>
          <a:prstGeom prst="rect">
            <a:avLst/>
          </a:prstGeom>
        </p:spPr>
      </p:pic>
      <p:sp>
        <p:nvSpPr>
          <p:cNvPr id="64" name="TextBox 63"/>
          <p:cNvSpPr txBox="1"/>
          <p:nvPr/>
        </p:nvSpPr>
        <p:spPr>
          <a:xfrm>
            <a:off x="1301293" y="2651843"/>
            <a:ext cx="960480" cy="553998"/>
          </a:xfrm>
          <a:prstGeom prst="rect">
            <a:avLst/>
          </a:prstGeom>
          <a:noFill/>
        </p:spPr>
        <p:txBody>
          <a:bodyPr wrap="square" lIns="0" tIns="0" rIns="0" bIns="0" rtlCol="0">
            <a:spAutoFit/>
          </a:bodyPr>
          <a:lstStyle/>
          <a:p>
            <a:r>
              <a:rPr lang="en-US" dirty="0">
                <a:solidFill>
                  <a:schemeClr val="bg1"/>
                </a:solidFill>
                <a:latin typeface="+mj-lt"/>
              </a:rPr>
              <a:t> </a:t>
            </a:r>
            <a:r>
              <a:rPr lang="en-US" dirty="0">
                <a:solidFill>
                  <a:schemeClr val="bg1"/>
                </a:solidFill>
              </a:rPr>
              <a:t>6,566</a:t>
            </a:r>
            <a:endParaRPr lang="en-US" dirty="0">
              <a:solidFill>
                <a:schemeClr val="bg1"/>
              </a:solidFill>
              <a:latin typeface="+mj-lt"/>
            </a:endParaRPr>
          </a:p>
          <a:p>
            <a:r>
              <a:rPr lang="en-US" dirty="0">
                <a:solidFill>
                  <a:schemeClr val="bg1"/>
                </a:solidFill>
                <a:latin typeface="+mj-lt"/>
              </a:rPr>
              <a:t>Sites</a:t>
            </a:r>
          </a:p>
        </p:txBody>
      </p:sp>
      <p:sp>
        <p:nvSpPr>
          <p:cNvPr id="65" name="Rectangle 64">
            <a:extLst>
              <a:ext uri="{C183D7F6-B498-43B3-948B-1728B52AA6E4}">
                <adec:decorative xmlns:adec="http://schemas.microsoft.com/office/drawing/2017/decorative" val="1"/>
              </a:ext>
            </a:extLst>
          </p:cNvPr>
          <p:cNvSpPr/>
          <p:nvPr/>
        </p:nvSpPr>
        <p:spPr>
          <a:xfrm>
            <a:off x="944726" y="3949983"/>
            <a:ext cx="1499566" cy="588010"/>
          </a:xfrm>
          <a:prstGeom prst="rect">
            <a:avLst/>
          </a:pr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p:cNvSpPr txBox="1"/>
          <p:nvPr/>
        </p:nvSpPr>
        <p:spPr>
          <a:xfrm>
            <a:off x="1180393" y="3966989"/>
            <a:ext cx="549831" cy="553998"/>
          </a:xfrm>
          <a:prstGeom prst="rect">
            <a:avLst/>
          </a:prstGeom>
          <a:noFill/>
        </p:spPr>
        <p:txBody>
          <a:bodyPr wrap="none" lIns="0" tIns="0" rIns="0" bIns="0" rtlCol="0">
            <a:spAutoFit/>
          </a:bodyPr>
          <a:lstStyle/>
          <a:p>
            <a:r>
              <a:rPr lang="en-US" dirty="0">
                <a:solidFill>
                  <a:schemeClr val="bg1"/>
                </a:solidFill>
              </a:rPr>
              <a:t>16,151</a:t>
            </a:r>
            <a:endParaRPr lang="en-US" dirty="0">
              <a:solidFill>
                <a:schemeClr val="bg1"/>
              </a:solidFill>
              <a:latin typeface="+mj-lt"/>
            </a:endParaRPr>
          </a:p>
          <a:p>
            <a:r>
              <a:rPr lang="en-US" dirty="0">
                <a:solidFill>
                  <a:schemeClr val="bg1"/>
                </a:solidFill>
                <a:latin typeface="+mj-lt"/>
              </a:rPr>
              <a:t>Users</a:t>
            </a:r>
          </a:p>
        </p:txBody>
      </p:sp>
      <p:sp>
        <p:nvSpPr>
          <p:cNvPr id="76" name="Oval 75">
            <a:extLst>
              <a:ext uri="{C183D7F6-B498-43B3-948B-1728B52AA6E4}">
                <adec:decorative xmlns:adec="http://schemas.microsoft.com/office/drawing/2017/decorative" val="1"/>
              </a:ext>
            </a:extLst>
          </p:cNvPr>
          <p:cNvSpPr/>
          <p:nvPr/>
        </p:nvSpPr>
        <p:spPr>
          <a:xfrm flipH="1">
            <a:off x="628166" y="3949983"/>
            <a:ext cx="588011" cy="588011"/>
          </a:xfrm>
          <a:prstGeom prst="ellipse">
            <a:avLst/>
          </a:pr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3673">
            <a:extLst>
              <a:ext uri="{FF2B5EF4-FFF2-40B4-BE49-F238E27FC236}">
                <a16:creationId xmlns:a16="http://schemas.microsoft.com/office/drawing/2014/main" id="{D1391604-D4EC-48A8-AE57-EDF194392FB1}"/>
              </a:ext>
            </a:extLst>
          </p:cNvPr>
          <p:cNvSpPr>
            <a:spLocks/>
          </p:cNvSpPr>
          <p:nvPr/>
        </p:nvSpPr>
        <p:spPr bwMode="auto">
          <a:xfrm>
            <a:off x="742628" y="4004931"/>
            <a:ext cx="322021" cy="380040"/>
          </a:xfrm>
          <a:custGeom>
            <a:avLst/>
            <a:gdLst>
              <a:gd name="T0" fmla="*/ 379 w 459"/>
              <a:gd name="T1" fmla="*/ 550 h 602"/>
              <a:gd name="T2" fmla="*/ 380 w 459"/>
              <a:gd name="T3" fmla="*/ 519 h 602"/>
              <a:gd name="T4" fmla="*/ 345 w 459"/>
              <a:gd name="T5" fmla="*/ 495 h 602"/>
              <a:gd name="T6" fmla="*/ 397 w 459"/>
              <a:gd name="T7" fmla="*/ 400 h 602"/>
              <a:gd name="T8" fmla="*/ 408 w 459"/>
              <a:gd name="T9" fmla="*/ 395 h 602"/>
              <a:gd name="T10" fmla="*/ 450 w 459"/>
              <a:gd name="T11" fmla="*/ 406 h 602"/>
              <a:gd name="T12" fmla="*/ 412 w 459"/>
              <a:gd name="T13" fmla="*/ 384 h 602"/>
              <a:gd name="T14" fmla="*/ 376 w 459"/>
              <a:gd name="T15" fmla="*/ 370 h 602"/>
              <a:gd name="T16" fmla="*/ 361 w 459"/>
              <a:gd name="T17" fmla="*/ 307 h 602"/>
              <a:gd name="T18" fmla="*/ 379 w 459"/>
              <a:gd name="T19" fmla="*/ 288 h 602"/>
              <a:gd name="T20" fmla="*/ 397 w 459"/>
              <a:gd name="T21" fmla="*/ 252 h 602"/>
              <a:gd name="T22" fmla="*/ 406 w 459"/>
              <a:gd name="T23" fmla="*/ 214 h 602"/>
              <a:gd name="T24" fmla="*/ 415 w 459"/>
              <a:gd name="T25" fmla="*/ 202 h 602"/>
              <a:gd name="T26" fmla="*/ 420 w 459"/>
              <a:gd name="T27" fmla="*/ 183 h 602"/>
              <a:gd name="T28" fmla="*/ 416 w 459"/>
              <a:gd name="T29" fmla="*/ 152 h 602"/>
              <a:gd name="T30" fmla="*/ 412 w 459"/>
              <a:gd name="T31" fmla="*/ 121 h 602"/>
              <a:gd name="T32" fmla="*/ 420 w 459"/>
              <a:gd name="T33" fmla="*/ 78 h 602"/>
              <a:gd name="T34" fmla="*/ 415 w 459"/>
              <a:gd name="T35" fmla="*/ 45 h 602"/>
              <a:gd name="T36" fmla="*/ 403 w 459"/>
              <a:gd name="T37" fmla="*/ 27 h 602"/>
              <a:gd name="T38" fmla="*/ 382 w 459"/>
              <a:gd name="T39" fmla="*/ 15 h 602"/>
              <a:gd name="T40" fmla="*/ 341 w 459"/>
              <a:gd name="T41" fmla="*/ 3 h 602"/>
              <a:gd name="T42" fmla="*/ 291 w 459"/>
              <a:gd name="T43" fmla="*/ 0 h 602"/>
              <a:gd name="T44" fmla="*/ 245 w 459"/>
              <a:gd name="T45" fmla="*/ 9 h 602"/>
              <a:gd name="T46" fmla="*/ 213 w 459"/>
              <a:gd name="T47" fmla="*/ 27 h 602"/>
              <a:gd name="T48" fmla="*/ 201 w 459"/>
              <a:gd name="T49" fmla="*/ 42 h 602"/>
              <a:gd name="T50" fmla="*/ 181 w 459"/>
              <a:gd name="T51" fmla="*/ 44 h 602"/>
              <a:gd name="T52" fmla="*/ 163 w 459"/>
              <a:gd name="T53" fmla="*/ 56 h 602"/>
              <a:gd name="T54" fmla="*/ 155 w 459"/>
              <a:gd name="T55" fmla="*/ 87 h 602"/>
              <a:gd name="T56" fmla="*/ 164 w 459"/>
              <a:gd name="T57" fmla="*/ 138 h 602"/>
              <a:gd name="T58" fmla="*/ 159 w 459"/>
              <a:gd name="T59" fmla="*/ 144 h 602"/>
              <a:gd name="T60" fmla="*/ 150 w 459"/>
              <a:gd name="T61" fmla="*/ 162 h 602"/>
              <a:gd name="T62" fmla="*/ 149 w 459"/>
              <a:gd name="T63" fmla="*/ 184 h 602"/>
              <a:gd name="T64" fmla="*/ 154 w 459"/>
              <a:gd name="T65" fmla="*/ 201 h 602"/>
              <a:gd name="T66" fmla="*/ 163 w 459"/>
              <a:gd name="T67" fmla="*/ 214 h 602"/>
              <a:gd name="T68" fmla="*/ 169 w 459"/>
              <a:gd name="T69" fmla="*/ 237 h 602"/>
              <a:gd name="T70" fmla="*/ 179 w 459"/>
              <a:gd name="T71" fmla="*/ 271 h 602"/>
              <a:gd name="T72" fmla="*/ 203 w 459"/>
              <a:gd name="T73" fmla="*/ 306 h 602"/>
              <a:gd name="T74" fmla="*/ 215 w 459"/>
              <a:gd name="T75" fmla="*/ 364 h 602"/>
              <a:gd name="T76" fmla="*/ 171 w 459"/>
              <a:gd name="T77" fmla="*/ 381 h 602"/>
              <a:gd name="T78" fmla="*/ 106 w 459"/>
              <a:gd name="T79" fmla="*/ 401 h 602"/>
              <a:gd name="T80" fmla="*/ 46 w 459"/>
              <a:gd name="T81" fmla="*/ 428 h 602"/>
              <a:gd name="T82" fmla="*/ 22 w 459"/>
              <a:gd name="T83" fmla="*/ 449 h 602"/>
              <a:gd name="T84" fmla="*/ 10 w 459"/>
              <a:gd name="T85" fmla="*/ 479 h 602"/>
              <a:gd name="T86" fmla="*/ 2 w 459"/>
              <a:gd name="T87" fmla="*/ 540 h 602"/>
              <a:gd name="T88" fmla="*/ 1 w 459"/>
              <a:gd name="T89" fmla="*/ 594 h 602"/>
              <a:gd name="T90" fmla="*/ 11 w 459"/>
              <a:gd name="T91" fmla="*/ 602 h 602"/>
              <a:gd name="T92" fmla="*/ 345 w 459"/>
              <a:gd name="T93" fmla="*/ 589 h 602"/>
              <a:gd name="T94" fmla="*/ 352 w 459"/>
              <a:gd name="T95" fmla="*/ 577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9" h="602">
                <a:moveTo>
                  <a:pt x="352" y="577"/>
                </a:moveTo>
                <a:lnTo>
                  <a:pt x="380" y="560"/>
                </a:lnTo>
                <a:lnTo>
                  <a:pt x="379" y="550"/>
                </a:lnTo>
                <a:lnTo>
                  <a:pt x="379" y="540"/>
                </a:lnTo>
                <a:lnTo>
                  <a:pt x="379" y="530"/>
                </a:lnTo>
                <a:lnTo>
                  <a:pt x="380" y="519"/>
                </a:lnTo>
                <a:lnTo>
                  <a:pt x="352" y="503"/>
                </a:lnTo>
                <a:lnTo>
                  <a:pt x="348" y="499"/>
                </a:lnTo>
                <a:lnTo>
                  <a:pt x="345" y="495"/>
                </a:lnTo>
                <a:lnTo>
                  <a:pt x="345" y="490"/>
                </a:lnTo>
                <a:lnTo>
                  <a:pt x="346" y="486"/>
                </a:lnTo>
                <a:lnTo>
                  <a:pt x="397" y="400"/>
                </a:lnTo>
                <a:lnTo>
                  <a:pt x="399" y="397"/>
                </a:lnTo>
                <a:lnTo>
                  <a:pt x="403" y="395"/>
                </a:lnTo>
                <a:lnTo>
                  <a:pt x="408" y="395"/>
                </a:lnTo>
                <a:lnTo>
                  <a:pt x="413" y="396"/>
                </a:lnTo>
                <a:lnTo>
                  <a:pt x="441" y="413"/>
                </a:lnTo>
                <a:lnTo>
                  <a:pt x="450" y="406"/>
                </a:lnTo>
                <a:lnTo>
                  <a:pt x="459" y="401"/>
                </a:lnTo>
                <a:lnTo>
                  <a:pt x="424" y="388"/>
                </a:lnTo>
                <a:lnTo>
                  <a:pt x="412" y="384"/>
                </a:lnTo>
                <a:lnTo>
                  <a:pt x="400" y="379"/>
                </a:lnTo>
                <a:lnTo>
                  <a:pt x="389" y="375"/>
                </a:lnTo>
                <a:lnTo>
                  <a:pt x="376" y="370"/>
                </a:lnTo>
                <a:lnTo>
                  <a:pt x="368" y="368"/>
                </a:lnTo>
                <a:lnTo>
                  <a:pt x="361" y="364"/>
                </a:lnTo>
                <a:lnTo>
                  <a:pt x="361" y="307"/>
                </a:lnTo>
                <a:lnTo>
                  <a:pt x="366" y="302"/>
                </a:lnTo>
                <a:lnTo>
                  <a:pt x="372" y="297"/>
                </a:lnTo>
                <a:lnTo>
                  <a:pt x="379" y="288"/>
                </a:lnTo>
                <a:lnTo>
                  <a:pt x="385" y="279"/>
                </a:lnTo>
                <a:lnTo>
                  <a:pt x="391" y="266"/>
                </a:lnTo>
                <a:lnTo>
                  <a:pt x="397" y="252"/>
                </a:lnTo>
                <a:lnTo>
                  <a:pt x="400" y="235"/>
                </a:lnTo>
                <a:lnTo>
                  <a:pt x="402" y="216"/>
                </a:lnTo>
                <a:lnTo>
                  <a:pt x="406" y="214"/>
                </a:lnTo>
                <a:lnTo>
                  <a:pt x="409" y="211"/>
                </a:lnTo>
                <a:lnTo>
                  <a:pt x="412" y="207"/>
                </a:lnTo>
                <a:lnTo>
                  <a:pt x="415" y="202"/>
                </a:lnTo>
                <a:lnTo>
                  <a:pt x="417" y="197"/>
                </a:lnTo>
                <a:lnTo>
                  <a:pt x="418" y="191"/>
                </a:lnTo>
                <a:lnTo>
                  <a:pt x="420" y="183"/>
                </a:lnTo>
                <a:lnTo>
                  <a:pt x="420" y="175"/>
                </a:lnTo>
                <a:lnTo>
                  <a:pt x="420" y="164"/>
                </a:lnTo>
                <a:lnTo>
                  <a:pt x="416" y="152"/>
                </a:lnTo>
                <a:lnTo>
                  <a:pt x="412" y="144"/>
                </a:lnTo>
                <a:lnTo>
                  <a:pt x="406" y="137"/>
                </a:lnTo>
                <a:lnTo>
                  <a:pt x="412" y="121"/>
                </a:lnTo>
                <a:lnTo>
                  <a:pt x="417" y="101"/>
                </a:lnTo>
                <a:lnTo>
                  <a:pt x="420" y="89"/>
                </a:lnTo>
                <a:lnTo>
                  <a:pt x="420" y="78"/>
                </a:lnTo>
                <a:lnTo>
                  <a:pt x="420" y="65"/>
                </a:lnTo>
                <a:lnTo>
                  <a:pt x="417" y="53"/>
                </a:lnTo>
                <a:lnTo>
                  <a:pt x="415" y="45"/>
                </a:lnTo>
                <a:lnTo>
                  <a:pt x="412" y="39"/>
                </a:lnTo>
                <a:lnTo>
                  <a:pt x="407" y="34"/>
                </a:lnTo>
                <a:lnTo>
                  <a:pt x="403" y="27"/>
                </a:lnTo>
                <a:lnTo>
                  <a:pt x="397" y="24"/>
                </a:lnTo>
                <a:lnTo>
                  <a:pt x="390" y="18"/>
                </a:lnTo>
                <a:lnTo>
                  <a:pt x="382" y="15"/>
                </a:lnTo>
                <a:lnTo>
                  <a:pt x="376" y="12"/>
                </a:lnTo>
                <a:lnTo>
                  <a:pt x="359" y="7"/>
                </a:lnTo>
                <a:lnTo>
                  <a:pt x="341" y="3"/>
                </a:lnTo>
                <a:lnTo>
                  <a:pt x="325" y="0"/>
                </a:lnTo>
                <a:lnTo>
                  <a:pt x="307" y="0"/>
                </a:lnTo>
                <a:lnTo>
                  <a:pt x="291" y="0"/>
                </a:lnTo>
                <a:lnTo>
                  <a:pt x="276" y="2"/>
                </a:lnTo>
                <a:lnTo>
                  <a:pt x="260" y="6"/>
                </a:lnTo>
                <a:lnTo>
                  <a:pt x="245" y="9"/>
                </a:lnTo>
                <a:lnTo>
                  <a:pt x="231" y="16"/>
                </a:lnTo>
                <a:lnTo>
                  <a:pt x="218" y="22"/>
                </a:lnTo>
                <a:lnTo>
                  <a:pt x="213" y="27"/>
                </a:lnTo>
                <a:lnTo>
                  <a:pt x="209" y="31"/>
                </a:lnTo>
                <a:lnTo>
                  <a:pt x="204" y="36"/>
                </a:lnTo>
                <a:lnTo>
                  <a:pt x="201" y="42"/>
                </a:lnTo>
                <a:lnTo>
                  <a:pt x="194" y="42"/>
                </a:lnTo>
                <a:lnTo>
                  <a:pt x="187" y="43"/>
                </a:lnTo>
                <a:lnTo>
                  <a:pt x="181" y="44"/>
                </a:lnTo>
                <a:lnTo>
                  <a:pt x="176" y="45"/>
                </a:lnTo>
                <a:lnTo>
                  <a:pt x="168" y="51"/>
                </a:lnTo>
                <a:lnTo>
                  <a:pt x="163" y="56"/>
                </a:lnTo>
                <a:lnTo>
                  <a:pt x="158" y="65"/>
                </a:lnTo>
                <a:lnTo>
                  <a:pt x="155" y="75"/>
                </a:lnTo>
                <a:lnTo>
                  <a:pt x="155" y="87"/>
                </a:lnTo>
                <a:lnTo>
                  <a:pt x="155" y="98"/>
                </a:lnTo>
                <a:lnTo>
                  <a:pt x="159" y="120"/>
                </a:lnTo>
                <a:lnTo>
                  <a:pt x="164" y="138"/>
                </a:lnTo>
                <a:lnTo>
                  <a:pt x="164" y="139"/>
                </a:lnTo>
                <a:lnTo>
                  <a:pt x="164" y="139"/>
                </a:lnTo>
                <a:lnTo>
                  <a:pt x="159" y="144"/>
                </a:lnTo>
                <a:lnTo>
                  <a:pt x="154" y="151"/>
                </a:lnTo>
                <a:lnTo>
                  <a:pt x="151" y="156"/>
                </a:lnTo>
                <a:lnTo>
                  <a:pt x="150" y="162"/>
                </a:lnTo>
                <a:lnTo>
                  <a:pt x="149" y="170"/>
                </a:lnTo>
                <a:lnTo>
                  <a:pt x="149" y="176"/>
                </a:lnTo>
                <a:lnTo>
                  <a:pt x="149" y="184"/>
                </a:lnTo>
                <a:lnTo>
                  <a:pt x="150" y="191"/>
                </a:lnTo>
                <a:lnTo>
                  <a:pt x="151" y="196"/>
                </a:lnTo>
                <a:lnTo>
                  <a:pt x="154" y="201"/>
                </a:lnTo>
                <a:lnTo>
                  <a:pt x="156" y="206"/>
                </a:lnTo>
                <a:lnTo>
                  <a:pt x="159" y="210"/>
                </a:lnTo>
                <a:lnTo>
                  <a:pt x="163" y="214"/>
                </a:lnTo>
                <a:lnTo>
                  <a:pt x="167" y="216"/>
                </a:lnTo>
                <a:lnTo>
                  <a:pt x="168" y="227"/>
                </a:lnTo>
                <a:lnTo>
                  <a:pt x="169" y="237"/>
                </a:lnTo>
                <a:lnTo>
                  <a:pt x="172" y="246"/>
                </a:lnTo>
                <a:lnTo>
                  <a:pt x="174" y="255"/>
                </a:lnTo>
                <a:lnTo>
                  <a:pt x="179" y="271"/>
                </a:lnTo>
                <a:lnTo>
                  <a:pt x="187" y="286"/>
                </a:lnTo>
                <a:lnTo>
                  <a:pt x="195" y="297"/>
                </a:lnTo>
                <a:lnTo>
                  <a:pt x="203" y="306"/>
                </a:lnTo>
                <a:lnTo>
                  <a:pt x="210" y="314"/>
                </a:lnTo>
                <a:lnTo>
                  <a:pt x="215" y="319"/>
                </a:lnTo>
                <a:lnTo>
                  <a:pt x="215" y="364"/>
                </a:lnTo>
                <a:lnTo>
                  <a:pt x="201" y="369"/>
                </a:lnTo>
                <a:lnTo>
                  <a:pt x="186" y="375"/>
                </a:lnTo>
                <a:lnTo>
                  <a:pt x="171" y="381"/>
                </a:lnTo>
                <a:lnTo>
                  <a:pt x="155" y="384"/>
                </a:lnTo>
                <a:lnTo>
                  <a:pt x="129" y="393"/>
                </a:lnTo>
                <a:lnTo>
                  <a:pt x="106" y="401"/>
                </a:lnTo>
                <a:lnTo>
                  <a:pt x="83" y="410"/>
                </a:lnTo>
                <a:lnTo>
                  <a:pt x="64" y="419"/>
                </a:lnTo>
                <a:lnTo>
                  <a:pt x="46" y="428"/>
                </a:lnTo>
                <a:lnTo>
                  <a:pt x="32" y="438"/>
                </a:lnTo>
                <a:lnTo>
                  <a:pt x="27" y="444"/>
                </a:lnTo>
                <a:lnTo>
                  <a:pt x="22" y="449"/>
                </a:lnTo>
                <a:lnTo>
                  <a:pt x="18" y="455"/>
                </a:lnTo>
                <a:lnTo>
                  <a:pt x="15" y="460"/>
                </a:lnTo>
                <a:lnTo>
                  <a:pt x="10" y="479"/>
                </a:lnTo>
                <a:lnTo>
                  <a:pt x="6" y="499"/>
                </a:lnTo>
                <a:lnTo>
                  <a:pt x="4" y="521"/>
                </a:lnTo>
                <a:lnTo>
                  <a:pt x="2" y="540"/>
                </a:lnTo>
                <a:lnTo>
                  <a:pt x="0" y="573"/>
                </a:lnTo>
                <a:lnTo>
                  <a:pt x="0" y="589"/>
                </a:lnTo>
                <a:lnTo>
                  <a:pt x="1" y="594"/>
                </a:lnTo>
                <a:lnTo>
                  <a:pt x="4" y="598"/>
                </a:lnTo>
                <a:lnTo>
                  <a:pt x="7" y="600"/>
                </a:lnTo>
                <a:lnTo>
                  <a:pt x="11" y="602"/>
                </a:lnTo>
                <a:lnTo>
                  <a:pt x="350" y="602"/>
                </a:lnTo>
                <a:lnTo>
                  <a:pt x="346" y="594"/>
                </a:lnTo>
                <a:lnTo>
                  <a:pt x="345" y="589"/>
                </a:lnTo>
                <a:lnTo>
                  <a:pt x="345" y="585"/>
                </a:lnTo>
                <a:lnTo>
                  <a:pt x="348" y="581"/>
                </a:lnTo>
                <a:lnTo>
                  <a:pt x="352" y="57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Rectangle 51">
            <a:extLst>
              <a:ext uri="{C183D7F6-B498-43B3-948B-1728B52AA6E4}">
                <adec:decorative xmlns:adec="http://schemas.microsoft.com/office/drawing/2017/decorative" val="1"/>
              </a:ext>
            </a:extLst>
          </p:cNvPr>
          <p:cNvSpPr/>
          <p:nvPr/>
        </p:nvSpPr>
        <p:spPr>
          <a:xfrm>
            <a:off x="953221" y="5138055"/>
            <a:ext cx="1499566" cy="58801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1163771" y="5155061"/>
            <a:ext cx="973023" cy="553998"/>
          </a:xfrm>
          <a:prstGeom prst="rect">
            <a:avLst/>
          </a:prstGeom>
          <a:noFill/>
        </p:spPr>
        <p:txBody>
          <a:bodyPr wrap="none" lIns="0" tIns="0" rIns="0" bIns="0" rtlCol="0">
            <a:spAutoFit/>
          </a:bodyPr>
          <a:lstStyle/>
          <a:p>
            <a:r>
              <a:rPr lang="en-US" dirty="0">
                <a:solidFill>
                  <a:schemeClr val="bg1"/>
                </a:solidFill>
              </a:rPr>
              <a:t>&gt;20,144</a:t>
            </a:r>
          </a:p>
          <a:p>
            <a:r>
              <a:rPr lang="en-US" dirty="0">
                <a:solidFill>
                  <a:schemeClr val="bg1"/>
                </a:solidFill>
                <a:latin typeface="+mj-lt"/>
              </a:rPr>
              <a:t>Suppliers</a:t>
            </a:r>
          </a:p>
        </p:txBody>
      </p:sp>
      <p:sp>
        <p:nvSpPr>
          <p:cNvPr id="57" name="Oval 56">
            <a:extLst>
              <a:ext uri="{C183D7F6-B498-43B3-948B-1728B52AA6E4}">
                <adec:decorative xmlns:adec="http://schemas.microsoft.com/office/drawing/2017/decorative" val="1"/>
              </a:ext>
            </a:extLst>
          </p:cNvPr>
          <p:cNvSpPr/>
          <p:nvPr/>
        </p:nvSpPr>
        <p:spPr>
          <a:xfrm flipH="1">
            <a:off x="604188" y="5141788"/>
            <a:ext cx="588011" cy="58801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3673">
            <a:extLst>
              <a:ext uri="{FF2B5EF4-FFF2-40B4-BE49-F238E27FC236}">
                <a16:creationId xmlns:a16="http://schemas.microsoft.com/office/drawing/2014/main" id="{D1391604-D4EC-48A8-AE57-EDF194392FB1}"/>
              </a:ext>
            </a:extLst>
          </p:cNvPr>
          <p:cNvSpPr>
            <a:spLocks/>
          </p:cNvSpPr>
          <p:nvPr/>
        </p:nvSpPr>
        <p:spPr bwMode="auto">
          <a:xfrm>
            <a:off x="726006" y="5193003"/>
            <a:ext cx="322021" cy="380040"/>
          </a:xfrm>
          <a:custGeom>
            <a:avLst/>
            <a:gdLst>
              <a:gd name="T0" fmla="*/ 379 w 459"/>
              <a:gd name="T1" fmla="*/ 550 h 602"/>
              <a:gd name="T2" fmla="*/ 380 w 459"/>
              <a:gd name="T3" fmla="*/ 519 h 602"/>
              <a:gd name="T4" fmla="*/ 345 w 459"/>
              <a:gd name="T5" fmla="*/ 495 h 602"/>
              <a:gd name="T6" fmla="*/ 397 w 459"/>
              <a:gd name="T7" fmla="*/ 400 h 602"/>
              <a:gd name="T8" fmla="*/ 408 w 459"/>
              <a:gd name="T9" fmla="*/ 395 h 602"/>
              <a:gd name="T10" fmla="*/ 450 w 459"/>
              <a:gd name="T11" fmla="*/ 406 h 602"/>
              <a:gd name="T12" fmla="*/ 412 w 459"/>
              <a:gd name="T13" fmla="*/ 384 h 602"/>
              <a:gd name="T14" fmla="*/ 376 w 459"/>
              <a:gd name="T15" fmla="*/ 370 h 602"/>
              <a:gd name="T16" fmla="*/ 361 w 459"/>
              <a:gd name="T17" fmla="*/ 307 h 602"/>
              <a:gd name="T18" fmla="*/ 379 w 459"/>
              <a:gd name="T19" fmla="*/ 288 h 602"/>
              <a:gd name="T20" fmla="*/ 397 w 459"/>
              <a:gd name="T21" fmla="*/ 252 h 602"/>
              <a:gd name="T22" fmla="*/ 406 w 459"/>
              <a:gd name="T23" fmla="*/ 214 h 602"/>
              <a:gd name="T24" fmla="*/ 415 w 459"/>
              <a:gd name="T25" fmla="*/ 202 h 602"/>
              <a:gd name="T26" fmla="*/ 420 w 459"/>
              <a:gd name="T27" fmla="*/ 183 h 602"/>
              <a:gd name="T28" fmla="*/ 416 w 459"/>
              <a:gd name="T29" fmla="*/ 152 h 602"/>
              <a:gd name="T30" fmla="*/ 412 w 459"/>
              <a:gd name="T31" fmla="*/ 121 h 602"/>
              <a:gd name="T32" fmla="*/ 420 w 459"/>
              <a:gd name="T33" fmla="*/ 78 h 602"/>
              <a:gd name="T34" fmla="*/ 415 w 459"/>
              <a:gd name="T35" fmla="*/ 45 h 602"/>
              <a:gd name="T36" fmla="*/ 403 w 459"/>
              <a:gd name="T37" fmla="*/ 27 h 602"/>
              <a:gd name="T38" fmla="*/ 382 w 459"/>
              <a:gd name="T39" fmla="*/ 15 h 602"/>
              <a:gd name="T40" fmla="*/ 341 w 459"/>
              <a:gd name="T41" fmla="*/ 3 h 602"/>
              <a:gd name="T42" fmla="*/ 291 w 459"/>
              <a:gd name="T43" fmla="*/ 0 h 602"/>
              <a:gd name="T44" fmla="*/ 245 w 459"/>
              <a:gd name="T45" fmla="*/ 9 h 602"/>
              <a:gd name="T46" fmla="*/ 213 w 459"/>
              <a:gd name="T47" fmla="*/ 27 h 602"/>
              <a:gd name="T48" fmla="*/ 201 w 459"/>
              <a:gd name="T49" fmla="*/ 42 h 602"/>
              <a:gd name="T50" fmla="*/ 181 w 459"/>
              <a:gd name="T51" fmla="*/ 44 h 602"/>
              <a:gd name="T52" fmla="*/ 163 w 459"/>
              <a:gd name="T53" fmla="*/ 56 h 602"/>
              <a:gd name="T54" fmla="*/ 155 w 459"/>
              <a:gd name="T55" fmla="*/ 87 h 602"/>
              <a:gd name="T56" fmla="*/ 164 w 459"/>
              <a:gd name="T57" fmla="*/ 138 h 602"/>
              <a:gd name="T58" fmla="*/ 159 w 459"/>
              <a:gd name="T59" fmla="*/ 144 h 602"/>
              <a:gd name="T60" fmla="*/ 150 w 459"/>
              <a:gd name="T61" fmla="*/ 162 h 602"/>
              <a:gd name="T62" fmla="*/ 149 w 459"/>
              <a:gd name="T63" fmla="*/ 184 h 602"/>
              <a:gd name="T64" fmla="*/ 154 w 459"/>
              <a:gd name="T65" fmla="*/ 201 h 602"/>
              <a:gd name="T66" fmla="*/ 163 w 459"/>
              <a:gd name="T67" fmla="*/ 214 h 602"/>
              <a:gd name="T68" fmla="*/ 169 w 459"/>
              <a:gd name="T69" fmla="*/ 237 h 602"/>
              <a:gd name="T70" fmla="*/ 179 w 459"/>
              <a:gd name="T71" fmla="*/ 271 h 602"/>
              <a:gd name="T72" fmla="*/ 203 w 459"/>
              <a:gd name="T73" fmla="*/ 306 h 602"/>
              <a:gd name="T74" fmla="*/ 215 w 459"/>
              <a:gd name="T75" fmla="*/ 364 h 602"/>
              <a:gd name="T76" fmla="*/ 171 w 459"/>
              <a:gd name="T77" fmla="*/ 381 h 602"/>
              <a:gd name="T78" fmla="*/ 106 w 459"/>
              <a:gd name="T79" fmla="*/ 401 h 602"/>
              <a:gd name="T80" fmla="*/ 46 w 459"/>
              <a:gd name="T81" fmla="*/ 428 h 602"/>
              <a:gd name="T82" fmla="*/ 22 w 459"/>
              <a:gd name="T83" fmla="*/ 449 h 602"/>
              <a:gd name="T84" fmla="*/ 10 w 459"/>
              <a:gd name="T85" fmla="*/ 479 h 602"/>
              <a:gd name="T86" fmla="*/ 2 w 459"/>
              <a:gd name="T87" fmla="*/ 540 h 602"/>
              <a:gd name="T88" fmla="*/ 1 w 459"/>
              <a:gd name="T89" fmla="*/ 594 h 602"/>
              <a:gd name="T90" fmla="*/ 11 w 459"/>
              <a:gd name="T91" fmla="*/ 602 h 602"/>
              <a:gd name="T92" fmla="*/ 345 w 459"/>
              <a:gd name="T93" fmla="*/ 589 h 602"/>
              <a:gd name="T94" fmla="*/ 352 w 459"/>
              <a:gd name="T95" fmla="*/ 577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9" h="602">
                <a:moveTo>
                  <a:pt x="352" y="577"/>
                </a:moveTo>
                <a:lnTo>
                  <a:pt x="380" y="560"/>
                </a:lnTo>
                <a:lnTo>
                  <a:pt x="379" y="550"/>
                </a:lnTo>
                <a:lnTo>
                  <a:pt x="379" y="540"/>
                </a:lnTo>
                <a:lnTo>
                  <a:pt x="379" y="530"/>
                </a:lnTo>
                <a:lnTo>
                  <a:pt x="380" y="519"/>
                </a:lnTo>
                <a:lnTo>
                  <a:pt x="352" y="503"/>
                </a:lnTo>
                <a:lnTo>
                  <a:pt x="348" y="499"/>
                </a:lnTo>
                <a:lnTo>
                  <a:pt x="345" y="495"/>
                </a:lnTo>
                <a:lnTo>
                  <a:pt x="345" y="490"/>
                </a:lnTo>
                <a:lnTo>
                  <a:pt x="346" y="486"/>
                </a:lnTo>
                <a:lnTo>
                  <a:pt x="397" y="400"/>
                </a:lnTo>
                <a:lnTo>
                  <a:pt x="399" y="397"/>
                </a:lnTo>
                <a:lnTo>
                  <a:pt x="403" y="395"/>
                </a:lnTo>
                <a:lnTo>
                  <a:pt x="408" y="395"/>
                </a:lnTo>
                <a:lnTo>
                  <a:pt x="413" y="396"/>
                </a:lnTo>
                <a:lnTo>
                  <a:pt x="441" y="413"/>
                </a:lnTo>
                <a:lnTo>
                  <a:pt x="450" y="406"/>
                </a:lnTo>
                <a:lnTo>
                  <a:pt x="459" y="401"/>
                </a:lnTo>
                <a:lnTo>
                  <a:pt x="424" y="388"/>
                </a:lnTo>
                <a:lnTo>
                  <a:pt x="412" y="384"/>
                </a:lnTo>
                <a:lnTo>
                  <a:pt x="400" y="379"/>
                </a:lnTo>
                <a:lnTo>
                  <a:pt x="389" y="375"/>
                </a:lnTo>
                <a:lnTo>
                  <a:pt x="376" y="370"/>
                </a:lnTo>
                <a:lnTo>
                  <a:pt x="368" y="368"/>
                </a:lnTo>
                <a:lnTo>
                  <a:pt x="361" y="364"/>
                </a:lnTo>
                <a:lnTo>
                  <a:pt x="361" y="307"/>
                </a:lnTo>
                <a:lnTo>
                  <a:pt x="366" y="302"/>
                </a:lnTo>
                <a:lnTo>
                  <a:pt x="372" y="297"/>
                </a:lnTo>
                <a:lnTo>
                  <a:pt x="379" y="288"/>
                </a:lnTo>
                <a:lnTo>
                  <a:pt x="385" y="279"/>
                </a:lnTo>
                <a:lnTo>
                  <a:pt x="391" y="266"/>
                </a:lnTo>
                <a:lnTo>
                  <a:pt x="397" y="252"/>
                </a:lnTo>
                <a:lnTo>
                  <a:pt x="400" y="235"/>
                </a:lnTo>
                <a:lnTo>
                  <a:pt x="402" y="216"/>
                </a:lnTo>
                <a:lnTo>
                  <a:pt x="406" y="214"/>
                </a:lnTo>
                <a:lnTo>
                  <a:pt x="409" y="211"/>
                </a:lnTo>
                <a:lnTo>
                  <a:pt x="412" y="207"/>
                </a:lnTo>
                <a:lnTo>
                  <a:pt x="415" y="202"/>
                </a:lnTo>
                <a:lnTo>
                  <a:pt x="417" y="197"/>
                </a:lnTo>
                <a:lnTo>
                  <a:pt x="418" y="191"/>
                </a:lnTo>
                <a:lnTo>
                  <a:pt x="420" y="183"/>
                </a:lnTo>
                <a:lnTo>
                  <a:pt x="420" y="175"/>
                </a:lnTo>
                <a:lnTo>
                  <a:pt x="420" y="164"/>
                </a:lnTo>
                <a:lnTo>
                  <a:pt x="416" y="152"/>
                </a:lnTo>
                <a:lnTo>
                  <a:pt x="412" y="144"/>
                </a:lnTo>
                <a:lnTo>
                  <a:pt x="406" y="137"/>
                </a:lnTo>
                <a:lnTo>
                  <a:pt x="412" y="121"/>
                </a:lnTo>
                <a:lnTo>
                  <a:pt x="417" y="101"/>
                </a:lnTo>
                <a:lnTo>
                  <a:pt x="420" y="89"/>
                </a:lnTo>
                <a:lnTo>
                  <a:pt x="420" y="78"/>
                </a:lnTo>
                <a:lnTo>
                  <a:pt x="420" y="65"/>
                </a:lnTo>
                <a:lnTo>
                  <a:pt x="417" y="53"/>
                </a:lnTo>
                <a:lnTo>
                  <a:pt x="415" y="45"/>
                </a:lnTo>
                <a:lnTo>
                  <a:pt x="412" y="39"/>
                </a:lnTo>
                <a:lnTo>
                  <a:pt x="407" y="34"/>
                </a:lnTo>
                <a:lnTo>
                  <a:pt x="403" y="27"/>
                </a:lnTo>
                <a:lnTo>
                  <a:pt x="397" y="24"/>
                </a:lnTo>
                <a:lnTo>
                  <a:pt x="390" y="18"/>
                </a:lnTo>
                <a:lnTo>
                  <a:pt x="382" y="15"/>
                </a:lnTo>
                <a:lnTo>
                  <a:pt x="376" y="12"/>
                </a:lnTo>
                <a:lnTo>
                  <a:pt x="359" y="7"/>
                </a:lnTo>
                <a:lnTo>
                  <a:pt x="341" y="3"/>
                </a:lnTo>
                <a:lnTo>
                  <a:pt x="325" y="0"/>
                </a:lnTo>
                <a:lnTo>
                  <a:pt x="307" y="0"/>
                </a:lnTo>
                <a:lnTo>
                  <a:pt x="291" y="0"/>
                </a:lnTo>
                <a:lnTo>
                  <a:pt x="276" y="2"/>
                </a:lnTo>
                <a:lnTo>
                  <a:pt x="260" y="6"/>
                </a:lnTo>
                <a:lnTo>
                  <a:pt x="245" y="9"/>
                </a:lnTo>
                <a:lnTo>
                  <a:pt x="231" y="16"/>
                </a:lnTo>
                <a:lnTo>
                  <a:pt x="218" y="22"/>
                </a:lnTo>
                <a:lnTo>
                  <a:pt x="213" y="27"/>
                </a:lnTo>
                <a:lnTo>
                  <a:pt x="209" y="31"/>
                </a:lnTo>
                <a:lnTo>
                  <a:pt x="204" y="36"/>
                </a:lnTo>
                <a:lnTo>
                  <a:pt x="201" y="42"/>
                </a:lnTo>
                <a:lnTo>
                  <a:pt x="194" y="42"/>
                </a:lnTo>
                <a:lnTo>
                  <a:pt x="187" y="43"/>
                </a:lnTo>
                <a:lnTo>
                  <a:pt x="181" y="44"/>
                </a:lnTo>
                <a:lnTo>
                  <a:pt x="176" y="45"/>
                </a:lnTo>
                <a:lnTo>
                  <a:pt x="168" y="51"/>
                </a:lnTo>
                <a:lnTo>
                  <a:pt x="163" y="56"/>
                </a:lnTo>
                <a:lnTo>
                  <a:pt x="158" y="65"/>
                </a:lnTo>
                <a:lnTo>
                  <a:pt x="155" y="75"/>
                </a:lnTo>
                <a:lnTo>
                  <a:pt x="155" y="87"/>
                </a:lnTo>
                <a:lnTo>
                  <a:pt x="155" y="98"/>
                </a:lnTo>
                <a:lnTo>
                  <a:pt x="159" y="120"/>
                </a:lnTo>
                <a:lnTo>
                  <a:pt x="164" y="138"/>
                </a:lnTo>
                <a:lnTo>
                  <a:pt x="164" y="139"/>
                </a:lnTo>
                <a:lnTo>
                  <a:pt x="164" y="139"/>
                </a:lnTo>
                <a:lnTo>
                  <a:pt x="159" y="144"/>
                </a:lnTo>
                <a:lnTo>
                  <a:pt x="154" y="151"/>
                </a:lnTo>
                <a:lnTo>
                  <a:pt x="151" y="156"/>
                </a:lnTo>
                <a:lnTo>
                  <a:pt x="150" y="162"/>
                </a:lnTo>
                <a:lnTo>
                  <a:pt x="149" y="170"/>
                </a:lnTo>
                <a:lnTo>
                  <a:pt x="149" y="176"/>
                </a:lnTo>
                <a:lnTo>
                  <a:pt x="149" y="184"/>
                </a:lnTo>
                <a:lnTo>
                  <a:pt x="150" y="191"/>
                </a:lnTo>
                <a:lnTo>
                  <a:pt x="151" y="196"/>
                </a:lnTo>
                <a:lnTo>
                  <a:pt x="154" y="201"/>
                </a:lnTo>
                <a:lnTo>
                  <a:pt x="156" y="206"/>
                </a:lnTo>
                <a:lnTo>
                  <a:pt x="159" y="210"/>
                </a:lnTo>
                <a:lnTo>
                  <a:pt x="163" y="214"/>
                </a:lnTo>
                <a:lnTo>
                  <a:pt x="167" y="216"/>
                </a:lnTo>
                <a:lnTo>
                  <a:pt x="168" y="227"/>
                </a:lnTo>
                <a:lnTo>
                  <a:pt x="169" y="237"/>
                </a:lnTo>
                <a:lnTo>
                  <a:pt x="172" y="246"/>
                </a:lnTo>
                <a:lnTo>
                  <a:pt x="174" y="255"/>
                </a:lnTo>
                <a:lnTo>
                  <a:pt x="179" y="271"/>
                </a:lnTo>
                <a:lnTo>
                  <a:pt x="187" y="286"/>
                </a:lnTo>
                <a:lnTo>
                  <a:pt x="195" y="297"/>
                </a:lnTo>
                <a:lnTo>
                  <a:pt x="203" y="306"/>
                </a:lnTo>
                <a:lnTo>
                  <a:pt x="210" y="314"/>
                </a:lnTo>
                <a:lnTo>
                  <a:pt x="215" y="319"/>
                </a:lnTo>
                <a:lnTo>
                  <a:pt x="215" y="364"/>
                </a:lnTo>
                <a:lnTo>
                  <a:pt x="201" y="369"/>
                </a:lnTo>
                <a:lnTo>
                  <a:pt x="186" y="375"/>
                </a:lnTo>
                <a:lnTo>
                  <a:pt x="171" y="381"/>
                </a:lnTo>
                <a:lnTo>
                  <a:pt x="155" y="384"/>
                </a:lnTo>
                <a:lnTo>
                  <a:pt x="129" y="393"/>
                </a:lnTo>
                <a:lnTo>
                  <a:pt x="106" y="401"/>
                </a:lnTo>
                <a:lnTo>
                  <a:pt x="83" y="410"/>
                </a:lnTo>
                <a:lnTo>
                  <a:pt x="64" y="419"/>
                </a:lnTo>
                <a:lnTo>
                  <a:pt x="46" y="428"/>
                </a:lnTo>
                <a:lnTo>
                  <a:pt x="32" y="438"/>
                </a:lnTo>
                <a:lnTo>
                  <a:pt x="27" y="444"/>
                </a:lnTo>
                <a:lnTo>
                  <a:pt x="22" y="449"/>
                </a:lnTo>
                <a:lnTo>
                  <a:pt x="18" y="455"/>
                </a:lnTo>
                <a:lnTo>
                  <a:pt x="15" y="460"/>
                </a:lnTo>
                <a:lnTo>
                  <a:pt x="10" y="479"/>
                </a:lnTo>
                <a:lnTo>
                  <a:pt x="6" y="499"/>
                </a:lnTo>
                <a:lnTo>
                  <a:pt x="4" y="521"/>
                </a:lnTo>
                <a:lnTo>
                  <a:pt x="2" y="540"/>
                </a:lnTo>
                <a:lnTo>
                  <a:pt x="0" y="573"/>
                </a:lnTo>
                <a:lnTo>
                  <a:pt x="0" y="589"/>
                </a:lnTo>
                <a:lnTo>
                  <a:pt x="1" y="594"/>
                </a:lnTo>
                <a:lnTo>
                  <a:pt x="4" y="598"/>
                </a:lnTo>
                <a:lnTo>
                  <a:pt x="7" y="600"/>
                </a:lnTo>
                <a:lnTo>
                  <a:pt x="11" y="602"/>
                </a:lnTo>
                <a:lnTo>
                  <a:pt x="350" y="602"/>
                </a:lnTo>
                <a:lnTo>
                  <a:pt x="346" y="594"/>
                </a:lnTo>
                <a:lnTo>
                  <a:pt x="345" y="589"/>
                </a:lnTo>
                <a:lnTo>
                  <a:pt x="345" y="585"/>
                </a:lnTo>
                <a:lnTo>
                  <a:pt x="348" y="581"/>
                </a:lnTo>
                <a:lnTo>
                  <a:pt x="352" y="57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702622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61803F9-0687-42F2-AD52-B4E217229BB0}"/>
              </a:ext>
            </a:extLst>
          </p:cNvPr>
          <p:cNvSpPr>
            <a:spLocks noGrp="1"/>
          </p:cNvSpPr>
          <p:nvPr>
            <p:ph type="title"/>
          </p:nvPr>
        </p:nvSpPr>
        <p:spPr/>
        <p:txBody>
          <a:bodyPr/>
          <a:lstStyle/>
          <a:p>
            <a:r>
              <a:rPr lang="en-US" dirty="0"/>
              <a:t>Slide 7</a:t>
            </a:r>
          </a:p>
        </p:txBody>
      </p:sp>
      <p:sp>
        <p:nvSpPr>
          <p:cNvPr id="38" name="Title 1">
            <a:extLst>
              <a:ext uri="{FF2B5EF4-FFF2-40B4-BE49-F238E27FC236}">
                <a16:creationId xmlns:a16="http://schemas.microsoft.com/office/drawing/2014/main" id="{4E3F5479-058B-4FA8-92E9-18CAB8CDC5C5}"/>
              </a:ext>
            </a:extLst>
          </p:cNvPr>
          <p:cNvSpPr txBox="1">
            <a:spLocks/>
          </p:cNvSpPr>
          <p:nvPr/>
        </p:nvSpPr>
        <p:spPr>
          <a:xfrm>
            <a:off x="358318" y="193429"/>
            <a:ext cx="11734800" cy="6647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accent3">
                    <a:lumMod val="75000"/>
                  </a:schemeClr>
                </a:solidFill>
                <a:ea typeface="Avenir Light" charset="0"/>
                <a:cs typeface="Avenir Light" charset="0"/>
              </a:rPr>
              <a:t>Key Values </a:t>
            </a:r>
          </a:p>
          <a:p>
            <a:pPr algn="ctr"/>
            <a:r>
              <a:rPr lang="en-US" sz="2400" dirty="0">
                <a:solidFill>
                  <a:schemeClr val="accent3">
                    <a:lumMod val="75000"/>
                  </a:schemeClr>
                </a:solidFill>
                <a:ea typeface="Avenir Light" charset="0"/>
                <a:cs typeface="Avenir Light" charset="0"/>
              </a:rPr>
              <a:t>Realized via PFM Systems</a:t>
            </a:r>
            <a:endParaRPr lang="en-IN" sz="2000" dirty="0">
              <a:solidFill>
                <a:schemeClr val="accent3">
                  <a:lumMod val="75000"/>
                </a:schemeClr>
              </a:solidFill>
              <a:ea typeface="Avenir Light" charset="0"/>
              <a:cs typeface="Avenir Light" charset="0"/>
            </a:endParaRPr>
          </a:p>
        </p:txBody>
      </p:sp>
      <p:cxnSp>
        <p:nvCxnSpPr>
          <p:cNvPr id="39" name="Straight Connector 38">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418596"/>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418596"/>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49" name="Freeform 48">
            <a:extLst>
              <a:ext uri="{C183D7F6-B498-43B3-948B-1728B52AA6E4}">
                <adec:decorative xmlns:adec="http://schemas.microsoft.com/office/drawing/2017/decorative" val="1"/>
              </a:ext>
            </a:extLst>
          </p:cNvPr>
          <p:cNvSpPr/>
          <p:nvPr/>
        </p:nvSpPr>
        <p:spPr>
          <a:xfrm rot="2700000">
            <a:off x="11788943" y="6333474"/>
            <a:ext cx="527486" cy="603188"/>
          </a:xfrm>
          <a:custGeom>
            <a:avLst/>
            <a:gdLst>
              <a:gd name="connsiteX0" fmla="*/ 110516 w 889463"/>
              <a:gd name="connsiteY0" fmla="*/ 95275 h 1017114"/>
              <a:gd name="connsiteX1" fmla="*/ 230452 w 889463"/>
              <a:gd name="connsiteY1" fmla="*/ 14411 h 1017114"/>
              <a:gd name="connsiteX2" fmla="*/ 276877 w 889463"/>
              <a:gd name="connsiteY2" fmla="*/ 0 h 1017114"/>
              <a:gd name="connsiteX3" fmla="*/ 889463 w 889463"/>
              <a:gd name="connsiteY3" fmla="*/ 612585 h 1017114"/>
              <a:gd name="connsiteX4" fmla="*/ 484934 w 889463"/>
              <a:gd name="connsiteY4" fmla="*/ 1017114 h 1017114"/>
              <a:gd name="connsiteX5" fmla="*/ 377324 w 889463"/>
              <a:gd name="connsiteY5" fmla="*/ 1017114 h 1017114"/>
              <a:gd name="connsiteX6" fmla="*/ 0 w 889463"/>
              <a:gd name="connsiteY6" fmla="*/ 639790 h 1017114"/>
              <a:gd name="connsiteX7" fmla="*/ 0 w 889463"/>
              <a:gd name="connsiteY7" fmla="*/ 362083 h 1017114"/>
              <a:gd name="connsiteX8" fmla="*/ 110516 w 889463"/>
              <a:gd name="connsiteY8" fmla="*/ 95275 h 101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463" h="1017114">
                <a:moveTo>
                  <a:pt x="110516" y="95275"/>
                </a:moveTo>
                <a:cubicBezTo>
                  <a:pt x="144657" y="61133"/>
                  <a:pt x="185310" y="33504"/>
                  <a:pt x="230452" y="14411"/>
                </a:cubicBezTo>
                <a:lnTo>
                  <a:pt x="276877" y="0"/>
                </a:lnTo>
                <a:lnTo>
                  <a:pt x="889463" y="612585"/>
                </a:lnTo>
                <a:lnTo>
                  <a:pt x="484934" y="1017114"/>
                </a:lnTo>
                <a:lnTo>
                  <a:pt x="377324" y="1017114"/>
                </a:lnTo>
                <a:cubicBezTo>
                  <a:pt x="168934" y="1017114"/>
                  <a:pt x="0" y="848180"/>
                  <a:pt x="0" y="639790"/>
                </a:cubicBezTo>
                <a:lnTo>
                  <a:pt x="0" y="362083"/>
                </a:lnTo>
                <a:cubicBezTo>
                  <a:pt x="0" y="257888"/>
                  <a:pt x="42234" y="163556"/>
                  <a:pt x="110516" y="95275"/>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98A3AD"/>
              </a:solidFill>
            </a:endParaRPr>
          </a:p>
        </p:txBody>
      </p:sp>
      <p:sp>
        <p:nvSpPr>
          <p:cNvPr id="50" name="TextBox 49"/>
          <p:cNvSpPr txBox="1"/>
          <p:nvPr/>
        </p:nvSpPr>
        <p:spPr>
          <a:xfrm>
            <a:off x="11857440" y="6481180"/>
            <a:ext cx="277640" cy="307777"/>
          </a:xfrm>
          <a:prstGeom prst="rect">
            <a:avLst/>
          </a:prstGeom>
          <a:noFill/>
        </p:spPr>
        <p:txBody>
          <a:bodyPr wrap="none" rtlCol="0">
            <a:spAutoFit/>
          </a:bodyPr>
          <a:lstStyle/>
          <a:p>
            <a:r>
              <a:rPr lang="en-US" sz="1400" b="1" dirty="0">
                <a:solidFill>
                  <a:schemeClr val="bg1"/>
                </a:solidFill>
              </a:rPr>
              <a:t>8</a:t>
            </a:r>
          </a:p>
        </p:txBody>
      </p:sp>
      <p:sp>
        <p:nvSpPr>
          <p:cNvPr id="10" name="Oval 9">
            <a:extLst>
              <a:ext uri="{FF2B5EF4-FFF2-40B4-BE49-F238E27FC236}">
                <a16:creationId xmlns:a16="http://schemas.microsoft.com/office/drawing/2014/main" id="{E773BCEF-4133-9B49-B1AF-5600888E1D0E}"/>
              </a:ext>
            </a:extLst>
          </p:cNvPr>
          <p:cNvSpPr/>
          <p:nvPr/>
        </p:nvSpPr>
        <p:spPr>
          <a:xfrm>
            <a:off x="1310759" y="2957941"/>
            <a:ext cx="1461264" cy="1461263"/>
          </a:xfrm>
          <a:prstGeom prst="ellipse">
            <a:avLst/>
          </a:prstGeom>
          <a:solidFill>
            <a:srgbClr val="00B050"/>
          </a:solidFill>
          <a:ln>
            <a:noFill/>
          </a:ln>
          <a:effectLst/>
        </p:spPr>
        <p:txBody>
          <a:bodyPr wrap="none" anchor="ctr"/>
          <a:lstStyle/>
          <a:p>
            <a:pPr algn="ctr"/>
            <a:r>
              <a:rPr lang="en-IN" sz="3600" b="1" dirty="0">
                <a:solidFill>
                  <a:schemeClr val="bg1"/>
                </a:solidFill>
              </a:rPr>
              <a:t>1</a:t>
            </a:r>
          </a:p>
        </p:txBody>
      </p:sp>
      <p:sp>
        <p:nvSpPr>
          <p:cNvPr id="11" name="Oval 10">
            <a:extLst>
              <a:ext uri="{FF2B5EF4-FFF2-40B4-BE49-F238E27FC236}">
                <a16:creationId xmlns:a16="http://schemas.microsoft.com/office/drawing/2014/main" id="{BC45FAB2-130A-404D-BDA8-A509E997EA07}"/>
              </a:ext>
            </a:extLst>
          </p:cNvPr>
          <p:cNvSpPr/>
          <p:nvPr/>
        </p:nvSpPr>
        <p:spPr>
          <a:xfrm>
            <a:off x="2482381" y="2957941"/>
            <a:ext cx="1461264" cy="1461263"/>
          </a:xfrm>
          <a:prstGeom prst="ellipse">
            <a:avLst/>
          </a:prstGeom>
          <a:solidFill>
            <a:srgbClr val="FF9900"/>
          </a:solidFill>
          <a:ln>
            <a:noFill/>
          </a:ln>
          <a:effectLst/>
        </p:spPr>
        <p:txBody>
          <a:bodyPr wrap="none" anchor="ctr"/>
          <a:lstStyle/>
          <a:p>
            <a:pPr algn="ctr"/>
            <a:r>
              <a:rPr lang="en-IN" sz="3600" b="1">
                <a:solidFill>
                  <a:schemeClr val="bg1"/>
                </a:solidFill>
              </a:rPr>
              <a:t>2</a:t>
            </a:r>
            <a:endParaRPr lang="en-IN" sz="3600" b="1" dirty="0">
              <a:solidFill>
                <a:schemeClr val="bg1"/>
              </a:solidFill>
            </a:endParaRPr>
          </a:p>
        </p:txBody>
      </p:sp>
      <p:sp>
        <p:nvSpPr>
          <p:cNvPr id="12" name="Oval 11">
            <a:extLst>
              <a:ext uri="{FF2B5EF4-FFF2-40B4-BE49-F238E27FC236}">
                <a16:creationId xmlns:a16="http://schemas.microsoft.com/office/drawing/2014/main" id="{D389C735-36AA-714E-B863-0E2A0767E260}"/>
              </a:ext>
            </a:extLst>
          </p:cNvPr>
          <p:cNvSpPr/>
          <p:nvPr/>
        </p:nvSpPr>
        <p:spPr>
          <a:xfrm>
            <a:off x="3654003" y="2957941"/>
            <a:ext cx="1461264" cy="1461263"/>
          </a:xfrm>
          <a:prstGeom prst="ellipse">
            <a:avLst/>
          </a:prstGeom>
          <a:solidFill>
            <a:srgbClr val="00B0F0"/>
          </a:solidFill>
          <a:ln>
            <a:noFill/>
          </a:ln>
          <a:effectLst/>
        </p:spPr>
        <p:txBody>
          <a:bodyPr wrap="none" anchor="ctr"/>
          <a:lstStyle/>
          <a:p>
            <a:pPr algn="ctr"/>
            <a:r>
              <a:rPr lang="en-IN" sz="3600" b="1" dirty="0">
                <a:solidFill>
                  <a:schemeClr val="bg1"/>
                </a:solidFill>
              </a:rPr>
              <a:t>3</a:t>
            </a:r>
          </a:p>
        </p:txBody>
      </p:sp>
      <p:sp>
        <p:nvSpPr>
          <p:cNvPr id="13" name="Oval 12">
            <a:extLst>
              <a:ext uri="{FF2B5EF4-FFF2-40B4-BE49-F238E27FC236}">
                <a16:creationId xmlns:a16="http://schemas.microsoft.com/office/drawing/2014/main" id="{2AF3172B-3CE6-7642-9C08-215D92AD08FA}"/>
              </a:ext>
            </a:extLst>
          </p:cNvPr>
          <p:cNvSpPr/>
          <p:nvPr/>
        </p:nvSpPr>
        <p:spPr>
          <a:xfrm>
            <a:off x="4825625" y="2957941"/>
            <a:ext cx="1461264" cy="1461263"/>
          </a:xfrm>
          <a:prstGeom prst="ellipse">
            <a:avLst/>
          </a:prstGeom>
          <a:solidFill>
            <a:srgbClr val="002060"/>
          </a:solidFill>
          <a:ln>
            <a:noFill/>
          </a:ln>
          <a:effectLst/>
        </p:spPr>
        <p:txBody>
          <a:bodyPr wrap="none" anchor="ctr"/>
          <a:lstStyle/>
          <a:p>
            <a:pPr algn="ctr"/>
            <a:r>
              <a:rPr lang="en-IN" sz="3600" b="1">
                <a:solidFill>
                  <a:schemeClr val="bg1"/>
                </a:solidFill>
              </a:rPr>
              <a:t>4</a:t>
            </a:r>
            <a:endParaRPr lang="en-IN" sz="3600" b="1" dirty="0">
              <a:solidFill>
                <a:schemeClr val="bg1"/>
              </a:solidFill>
            </a:endParaRPr>
          </a:p>
        </p:txBody>
      </p:sp>
      <p:sp>
        <p:nvSpPr>
          <p:cNvPr id="14" name="Oval 13">
            <a:extLst>
              <a:ext uri="{FF2B5EF4-FFF2-40B4-BE49-F238E27FC236}">
                <a16:creationId xmlns:a16="http://schemas.microsoft.com/office/drawing/2014/main" id="{BC7D1570-0578-C74D-A718-18A828DB0A47}"/>
              </a:ext>
            </a:extLst>
          </p:cNvPr>
          <p:cNvSpPr/>
          <p:nvPr/>
        </p:nvSpPr>
        <p:spPr>
          <a:xfrm>
            <a:off x="5997247" y="2957941"/>
            <a:ext cx="1461264" cy="1461263"/>
          </a:xfrm>
          <a:prstGeom prst="ellipse">
            <a:avLst/>
          </a:prstGeom>
          <a:solidFill>
            <a:srgbClr val="92D050"/>
          </a:solidFill>
          <a:ln>
            <a:noFill/>
          </a:ln>
          <a:effectLst/>
        </p:spPr>
        <p:txBody>
          <a:bodyPr wrap="none" anchor="ctr"/>
          <a:lstStyle/>
          <a:p>
            <a:pPr algn="ctr"/>
            <a:r>
              <a:rPr lang="en-IN" sz="3600" b="1" dirty="0">
                <a:solidFill>
                  <a:schemeClr val="bg1"/>
                </a:solidFill>
              </a:rPr>
              <a:t>5</a:t>
            </a:r>
          </a:p>
        </p:txBody>
      </p:sp>
      <p:sp>
        <p:nvSpPr>
          <p:cNvPr id="15" name="Oval 14">
            <a:extLst>
              <a:ext uri="{FF2B5EF4-FFF2-40B4-BE49-F238E27FC236}">
                <a16:creationId xmlns:a16="http://schemas.microsoft.com/office/drawing/2014/main" id="{7F3B1C26-A235-B348-87F6-D132E7BF95F1}"/>
              </a:ext>
            </a:extLst>
          </p:cNvPr>
          <p:cNvSpPr/>
          <p:nvPr/>
        </p:nvSpPr>
        <p:spPr>
          <a:xfrm>
            <a:off x="7168869" y="2957941"/>
            <a:ext cx="1461264" cy="1461263"/>
          </a:xfrm>
          <a:prstGeom prst="ellipse">
            <a:avLst/>
          </a:prstGeom>
          <a:solidFill>
            <a:srgbClr val="BC5E00"/>
          </a:solidFill>
          <a:ln>
            <a:noFill/>
          </a:ln>
          <a:effectLst/>
        </p:spPr>
        <p:txBody>
          <a:bodyPr wrap="none" anchor="ctr"/>
          <a:lstStyle/>
          <a:p>
            <a:pPr algn="ctr"/>
            <a:r>
              <a:rPr lang="en-IN" sz="3600" b="1" dirty="0">
                <a:solidFill>
                  <a:schemeClr val="bg1"/>
                </a:solidFill>
              </a:rPr>
              <a:t>6</a:t>
            </a:r>
          </a:p>
        </p:txBody>
      </p:sp>
      <p:sp>
        <p:nvSpPr>
          <p:cNvPr id="16" name="Oval 15">
            <a:extLst>
              <a:ext uri="{FF2B5EF4-FFF2-40B4-BE49-F238E27FC236}">
                <a16:creationId xmlns:a16="http://schemas.microsoft.com/office/drawing/2014/main" id="{451DFB86-1B72-7F48-AE66-27AED478064B}"/>
              </a:ext>
            </a:extLst>
          </p:cNvPr>
          <p:cNvSpPr/>
          <p:nvPr/>
        </p:nvSpPr>
        <p:spPr>
          <a:xfrm>
            <a:off x="8340491" y="2957941"/>
            <a:ext cx="1461264" cy="1461263"/>
          </a:xfrm>
          <a:prstGeom prst="ellipse">
            <a:avLst/>
          </a:prstGeom>
          <a:solidFill>
            <a:schemeClr val="bg2">
              <a:lumMod val="50000"/>
            </a:schemeClr>
          </a:solidFill>
          <a:ln>
            <a:noFill/>
          </a:ln>
          <a:effectLst/>
        </p:spPr>
        <p:txBody>
          <a:bodyPr wrap="none" anchor="ctr"/>
          <a:lstStyle/>
          <a:p>
            <a:pPr algn="ctr"/>
            <a:r>
              <a:rPr lang="en-IN" sz="3600" b="1">
                <a:solidFill>
                  <a:schemeClr val="bg1"/>
                </a:solidFill>
              </a:rPr>
              <a:t>7</a:t>
            </a:r>
            <a:endParaRPr lang="en-IN" sz="3600" b="1" dirty="0">
              <a:solidFill>
                <a:schemeClr val="bg1"/>
              </a:solidFill>
            </a:endParaRPr>
          </a:p>
        </p:txBody>
      </p:sp>
      <p:sp>
        <p:nvSpPr>
          <p:cNvPr id="17" name="Rectangular Callout 16">
            <a:extLst>
              <a:ext uri="{FF2B5EF4-FFF2-40B4-BE49-F238E27FC236}">
                <a16:creationId xmlns:a16="http://schemas.microsoft.com/office/drawing/2014/main" id="{15BF11DD-6EAD-B346-9D9B-A3D74111A112}"/>
              </a:ext>
            </a:extLst>
          </p:cNvPr>
          <p:cNvSpPr/>
          <p:nvPr/>
        </p:nvSpPr>
        <p:spPr>
          <a:xfrm>
            <a:off x="3751166" y="1116232"/>
            <a:ext cx="2148918" cy="1439773"/>
          </a:xfrm>
          <a:prstGeom prst="wedgeRectCallout">
            <a:avLst>
              <a:gd name="adj1" fmla="val -20833"/>
              <a:gd name="adj2" fmla="val 77920"/>
            </a:avLst>
          </a:prstGeom>
          <a:solidFill>
            <a:srgbClr val="00B0F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cs typeface="Open Sans Light" panose="020B0306030504020204" pitchFamily="34" charset="0"/>
              </a:rPr>
              <a:t>Efficient revenue using cashless options, with real-time reconciliation and accounting.</a:t>
            </a:r>
          </a:p>
        </p:txBody>
      </p:sp>
      <p:sp>
        <p:nvSpPr>
          <p:cNvPr id="18" name="Rectangular Callout 17">
            <a:extLst>
              <a:ext uri="{FF2B5EF4-FFF2-40B4-BE49-F238E27FC236}">
                <a16:creationId xmlns:a16="http://schemas.microsoft.com/office/drawing/2014/main" id="{015F40DC-2916-8144-8A8A-C95771B28295}"/>
              </a:ext>
            </a:extLst>
          </p:cNvPr>
          <p:cNvSpPr/>
          <p:nvPr/>
        </p:nvSpPr>
        <p:spPr>
          <a:xfrm>
            <a:off x="6094410" y="1116232"/>
            <a:ext cx="2148918" cy="1439773"/>
          </a:xfrm>
          <a:prstGeom prst="wedgeRectCallout">
            <a:avLst>
              <a:gd name="adj1" fmla="val -20833"/>
              <a:gd name="adj2" fmla="val 77920"/>
            </a:avLst>
          </a:prstGeom>
          <a:solidFill>
            <a:srgbClr val="92D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cs typeface="Open Sans Light" panose="020B0306030504020204" pitchFamily="34" charset="0"/>
              </a:rPr>
              <a:t>Transparent procurement with internationalized bidding rather than localized one</a:t>
            </a:r>
            <a:endParaRPr lang="en-US" sz="1600" b="1" dirty="0">
              <a:solidFill>
                <a:schemeClr val="bg1"/>
              </a:solidFill>
              <a:cs typeface="Open Sans Light" panose="020B0306030504020204" pitchFamily="34" charset="0"/>
            </a:endParaRPr>
          </a:p>
        </p:txBody>
      </p:sp>
      <p:sp>
        <p:nvSpPr>
          <p:cNvPr id="19" name="Rectangular Callout 18">
            <a:extLst>
              <a:ext uri="{FF2B5EF4-FFF2-40B4-BE49-F238E27FC236}">
                <a16:creationId xmlns:a16="http://schemas.microsoft.com/office/drawing/2014/main" id="{272CC1AA-AFAA-C044-8252-74D5FD19F1AD}"/>
              </a:ext>
            </a:extLst>
          </p:cNvPr>
          <p:cNvSpPr/>
          <p:nvPr/>
        </p:nvSpPr>
        <p:spPr>
          <a:xfrm>
            <a:off x="2579544" y="4886381"/>
            <a:ext cx="2148918" cy="1439773"/>
          </a:xfrm>
          <a:prstGeom prst="wedgeRectCallout">
            <a:avLst>
              <a:gd name="adj1" fmla="val -19111"/>
              <a:gd name="adj2" fmla="val -81415"/>
            </a:avLst>
          </a:prstGeom>
          <a:solidFill>
            <a:srgbClr val="FF99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cs typeface="Open Sans Light" panose="020B0306030504020204" pitchFamily="34" charset="0"/>
              </a:rPr>
              <a:t>Paperless, cashless, efficient, and transparent Treasury management</a:t>
            </a:r>
            <a:endParaRPr lang="en-US" sz="1600" b="1" dirty="0">
              <a:solidFill>
                <a:schemeClr val="bg1"/>
              </a:solidFill>
              <a:cs typeface="Open Sans Light" panose="020B0306030504020204" pitchFamily="34" charset="0"/>
            </a:endParaRPr>
          </a:p>
        </p:txBody>
      </p:sp>
      <p:sp>
        <p:nvSpPr>
          <p:cNvPr id="21" name="Rectangular Callout 20">
            <a:extLst>
              <a:ext uri="{FF2B5EF4-FFF2-40B4-BE49-F238E27FC236}">
                <a16:creationId xmlns:a16="http://schemas.microsoft.com/office/drawing/2014/main" id="{B21C4B61-0D8A-DA47-BB85-D0BD5D827126}"/>
              </a:ext>
            </a:extLst>
          </p:cNvPr>
          <p:cNvSpPr/>
          <p:nvPr/>
        </p:nvSpPr>
        <p:spPr>
          <a:xfrm>
            <a:off x="4922788" y="4886380"/>
            <a:ext cx="2148918" cy="1439773"/>
          </a:xfrm>
          <a:prstGeom prst="wedgeRectCallout">
            <a:avLst>
              <a:gd name="adj1" fmla="val -19111"/>
              <a:gd name="adj2" fmla="val -81415"/>
            </a:avLst>
          </a:prstGeom>
          <a:solidFill>
            <a:srgbClr val="00206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cs typeface="Open Sans Light" panose="020B0306030504020204" pitchFamily="34" charset="0"/>
              </a:rPr>
              <a:t>Time and cost saving using paperless  financial reporting and consolidation tool</a:t>
            </a:r>
          </a:p>
        </p:txBody>
      </p:sp>
      <p:sp>
        <p:nvSpPr>
          <p:cNvPr id="22" name="Rectangular Callout 21">
            <a:extLst>
              <a:ext uri="{FF2B5EF4-FFF2-40B4-BE49-F238E27FC236}">
                <a16:creationId xmlns:a16="http://schemas.microsoft.com/office/drawing/2014/main" id="{8B1ADBAD-669B-1540-9F92-325D6777935A}"/>
              </a:ext>
            </a:extLst>
          </p:cNvPr>
          <p:cNvSpPr/>
          <p:nvPr/>
        </p:nvSpPr>
        <p:spPr>
          <a:xfrm>
            <a:off x="7266032" y="4886379"/>
            <a:ext cx="2148918" cy="1439773"/>
          </a:xfrm>
          <a:prstGeom prst="wedgeRectCallout">
            <a:avLst>
              <a:gd name="adj1" fmla="val -19111"/>
              <a:gd name="adj2" fmla="val -81415"/>
            </a:avLst>
          </a:prstGeom>
          <a:solidFill>
            <a:srgbClr val="BC5E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cs typeface="Open Sans Light" panose="020B0306030504020204" pitchFamily="34" charset="0"/>
              </a:rPr>
              <a:t>Cashless payment eliminated teller at BNR and with timely payment to employees, suppliers and other beneficiaries</a:t>
            </a:r>
          </a:p>
        </p:txBody>
      </p:sp>
      <p:sp>
        <p:nvSpPr>
          <p:cNvPr id="23" name="Rectangular Callout 22">
            <a:extLst>
              <a:ext uri="{FF2B5EF4-FFF2-40B4-BE49-F238E27FC236}">
                <a16:creationId xmlns:a16="http://schemas.microsoft.com/office/drawing/2014/main" id="{F884CCEA-D487-094B-9E85-EAD8BE177513}"/>
              </a:ext>
            </a:extLst>
          </p:cNvPr>
          <p:cNvSpPr/>
          <p:nvPr/>
        </p:nvSpPr>
        <p:spPr>
          <a:xfrm>
            <a:off x="1310759" y="1116893"/>
            <a:ext cx="2148918" cy="1439773"/>
          </a:xfrm>
          <a:prstGeom prst="wedgeRectCallout">
            <a:avLst>
              <a:gd name="adj1" fmla="val -20833"/>
              <a:gd name="adj2" fmla="val 77920"/>
            </a:avLst>
          </a:prstGeom>
          <a:solidFill>
            <a:srgbClr val="00B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cs typeface="Open Sans Light" panose="020B0306030504020204" pitchFamily="34" charset="0"/>
              </a:rPr>
              <a:t>Budget preparation and execution with focus on Value, Collaboration, Control, Accountability and Transparency</a:t>
            </a:r>
          </a:p>
        </p:txBody>
      </p:sp>
      <p:sp>
        <p:nvSpPr>
          <p:cNvPr id="24" name="Rectangular Callout 23">
            <a:extLst>
              <a:ext uri="{FF2B5EF4-FFF2-40B4-BE49-F238E27FC236}">
                <a16:creationId xmlns:a16="http://schemas.microsoft.com/office/drawing/2014/main" id="{015F40DC-2916-8144-8A8A-C95771B28295}"/>
              </a:ext>
            </a:extLst>
          </p:cNvPr>
          <p:cNvSpPr/>
          <p:nvPr/>
        </p:nvSpPr>
        <p:spPr>
          <a:xfrm>
            <a:off x="8495740" y="1116232"/>
            <a:ext cx="2148918" cy="1439773"/>
          </a:xfrm>
          <a:prstGeom prst="wedgeRectCallout">
            <a:avLst>
              <a:gd name="adj1" fmla="val -20833"/>
              <a:gd name="adj2" fmla="val 77920"/>
            </a:avLst>
          </a:prstGeom>
          <a:solidFill>
            <a:schemeClr val="bg2">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cs typeface="Open Sans Light" panose="020B0306030504020204" pitchFamily="34" charset="0"/>
              </a:rPr>
              <a:t>Accountants are becoming financial analysts rather than transaction entry clerks</a:t>
            </a:r>
          </a:p>
        </p:txBody>
      </p:sp>
    </p:spTree>
    <p:extLst>
      <p:ext uri="{BB962C8B-B14F-4D97-AF65-F5344CB8AC3E}">
        <p14:creationId xmlns:p14="http://schemas.microsoft.com/office/powerpoint/2010/main" val="155962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61803F9-0687-42F2-AD52-B4E217229BB0}"/>
              </a:ext>
            </a:extLst>
          </p:cNvPr>
          <p:cNvSpPr>
            <a:spLocks noGrp="1"/>
          </p:cNvSpPr>
          <p:nvPr>
            <p:ph type="title"/>
          </p:nvPr>
        </p:nvSpPr>
        <p:spPr/>
        <p:txBody>
          <a:bodyPr/>
          <a:lstStyle/>
          <a:p>
            <a:r>
              <a:rPr lang="en-US" dirty="0"/>
              <a:t>Slide 7</a:t>
            </a:r>
          </a:p>
        </p:txBody>
      </p:sp>
      <p:sp>
        <p:nvSpPr>
          <p:cNvPr id="38" name="Title 1">
            <a:extLst>
              <a:ext uri="{FF2B5EF4-FFF2-40B4-BE49-F238E27FC236}">
                <a16:creationId xmlns:a16="http://schemas.microsoft.com/office/drawing/2014/main" id="{4E3F5479-058B-4FA8-92E9-18CAB8CDC5C5}"/>
              </a:ext>
            </a:extLst>
          </p:cNvPr>
          <p:cNvSpPr txBox="1">
            <a:spLocks/>
          </p:cNvSpPr>
          <p:nvPr/>
        </p:nvSpPr>
        <p:spPr>
          <a:xfrm>
            <a:off x="358318" y="193429"/>
            <a:ext cx="11734800" cy="6647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accent3">
                    <a:lumMod val="75000"/>
                  </a:schemeClr>
                </a:solidFill>
                <a:ea typeface="Avenir Light" charset="0"/>
                <a:cs typeface="Avenir Light" charset="0"/>
              </a:rPr>
              <a:t>IFMIS Systems</a:t>
            </a:r>
          </a:p>
          <a:p>
            <a:pPr algn="ctr"/>
            <a:r>
              <a:rPr lang="en-US" sz="2400" dirty="0">
                <a:solidFill>
                  <a:schemeClr val="accent3">
                    <a:lumMod val="75000"/>
                  </a:schemeClr>
                </a:solidFill>
                <a:ea typeface="Avenir Light" charset="0"/>
                <a:cs typeface="Avenir Light" charset="0"/>
              </a:rPr>
              <a:t> Evolution</a:t>
            </a:r>
            <a:endParaRPr lang="en-IN" sz="2000" dirty="0">
              <a:solidFill>
                <a:schemeClr val="accent3">
                  <a:lumMod val="75000"/>
                </a:schemeClr>
              </a:solidFill>
              <a:ea typeface="Avenir Light" charset="0"/>
              <a:cs typeface="Avenir Light" charset="0"/>
            </a:endParaRPr>
          </a:p>
        </p:txBody>
      </p:sp>
      <p:cxnSp>
        <p:nvCxnSpPr>
          <p:cNvPr id="39" name="Straight Connector 38">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418596"/>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418596"/>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49" name="Freeform 48">
            <a:extLst>
              <a:ext uri="{C183D7F6-B498-43B3-948B-1728B52AA6E4}">
                <adec:decorative xmlns:adec="http://schemas.microsoft.com/office/drawing/2017/decorative" val="1"/>
              </a:ext>
            </a:extLst>
          </p:cNvPr>
          <p:cNvSpPr/>
          <p:nvPr/>
        </p:nvSpPr>
        <p:spPr>
          <a:xfrm rot="2700000">
            <a:off x="11788943" y="6333474"/>
            <a:ext cx="527486" cy="603188"/>
          </a:xfrm>
          <a:custGeom>
            <a:avLst/>
            <a:gdLst>
              <a:gd name="connsiteX0" fmla="*/ 110516 w 889463"/>
              <a:gd name="connsiteY0" fmla="*/ 95275 h 1017114"/>
              <a:gd name="connsiteX1" fmla="*/ 230452 w 889463"/>
              <a:gd name="connsiteY1" fmla="*/ 14411 h 1017114"/>
              <a:gd name="connsiteX2" fmla="*/ 276877 w 889463"/>
              <a:gd name="connsiteY2" fmla="*/ 0 h 1017114"/>
              <a:gd name="connsiteX3" fmla="*/ 889463 w 889463"/>
              <a:gd name="connsiteY3" fmla="*/ 612585 h 1017114"/>
              <a:gd name="connsiteX4" fmla="*/ 484934 w 889463"/>
              <a:gd name="connsiteY4" fmla="*/ 1017114 h 1017114"/>
              <a:gd name="connsiteX5" fmla="*/ 377324 w 889463"/>
              <a:gd name="connsiteY5" fmla="*/ 1017114 h 1017114"/>
              <a:gd name="connsiteX6" fmla="*/ 0 w 889463"/>
              <a:gd name="connsiteY6" fmla="*/ 639790 h 1017114"/>
              <a:gd name="connsiteX7" fmla="*/ 0 w 889463"/>
              <a:gd name="connsiteY7" fmla="*/ 362083 h 1017114"/>
              <a:gd name="connsiteX8" fmla="*/ 110516 w 889463"/>
              <a:gd name="connsiteY8" fmla="*/ 95275 h 101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463" h="1017114">
                <a:moveTo>
                  <a:pt x="110516" y="95275"/>
                </a:moveTo>
                <a:cubicBezTo>
                  <a:pt x="144657" y="61133"/>
                  <a:pt x="185310" y="33504"/>
                  <a:pt x="230452" y="14411"/>
                </a:cubicBezTo>
                <a:lnTo>
                  <a:pt x="276877" y="0"/>
                </a:lnTo>
                <a:lnTo>
                  <a:pt x="889463" y="612585"/>
                </a:lnTo>
                <a:lnTo>
                  <a:pt x="484934" y="1017114"/>
                </a:lnTo>
                <a:lnTo>
                  <a:pt x="377324" y="1017114"/>
                </a:lnTo>
                <a:cubicBezTo>
                  <a:pt x="168934" y="1017114"/>
                  <a:pt x="0" y="848180"/>
                  <a:pt x="0" y="639790"/>
                </a:cubicBezTo>
                <a:lnTo>
                  <a:pt x="0" y="362083"/>
                </a:lnTo>
                <a:cubicBezTo>
                  <a:pt x="0" y="257888"/>
                  <a:pt x="42234" y="163556"/>
                  <a:pt x="110516" y="95275"/>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98A3AD"/>
              </a:solidFill>
            </a:endParaRPr>
          </a:p>
        </p:txBody>
      </p:sp>
      <p:sp>
        <p:nvSpPr>
          <p:cNvPr id="50" name="TextBox 49"/>
          <p:cNvSpPr txBox="1"/>
          <p:nvPr/>
        </p:nvSpPr>
        <p:spPr>
          <a:xfrm>
            <a:off x="11857440" y="6481180"/>
            <a:ext cx="277640" cy="307777"/>
          </a:xfrm>
          <a:prstGeom prst="rect">
            <a:avLst/>
          </a:prstGeom>
          <a:noFill/>
        </p:spPr>
        <p:txBody>
          <a:bodyPr wrap="none" rtlCol="0">
            <a:spAutoFit/>
          </a:bodyPr>
          <a:lstStyle/>
          <a:p>
            <a:r>
              <a:rPr lang="en-US" sz="1400" b="1" dirty="0">
                <a:solidFill>
                  <a:schemeClr val="bg1"/>
                </a:solidFill>
              </a:rPr>
              <a:t>9</a:t>
            </a:r>
          </a:p>
        </p:txBody>
      </p:sp>
      <p:sp>
        <p:nvSpPr>
          <p:cNvPr id="9" name="TextBox 8"/>
          <p:cNvSpPr txBox="1"/>
          <p:nvPr/>
        </p:nvSpPr>
        <p:spPr>
          <a:xfrm>
            <a:off x="7415856" y="1171126"/>
            <a:ext cx="4237076" cy="4273439"/>
          </a:xfrm>
          <a:prstGeom prst="rect">
            <a:avLst/>
          </a:prstGeom>
          <a:solidFill>
            <a:schemeClr val="bg1">
              <a:lumMod val="95000"/>
              <a:alpha val="92000"/>
            </a:schemeClr>
          </a:solidFill>
        </p:spPr>
        <p:txBody>
          <a:bodyPr wrap="square" lIns="182880" rtlCol="0" anchor="ctr">
            <a:noAutofit/>
          </a:bodyPr>
          <a:lstStyle/>
          <a:p>
            <a:pPr marL="457200" indent="-457200">
              <a:spcBef>
                <a:spcPts val="600"/>
              </a:spcBef>
              <a:spcAft>
                <a:spcPts val="600"/>
              </a:spcAft>
              <a:buClr>
                <a:schemeClr val="accent3">
                  <a:lumMod val="50000"/>
                </a:schemeClr>
              </a:buClr>
              <a:buSzPct val="150000"/>
              <a:buFont typeface="Wingdings" panose="05000000000000000000" pitchFamily="2" charset="2"/>
              <a:buChar char="§"/>
            </a:pPr>
            <a:r>
              <a:rPr lang="en-US" sz="1600" dirty="0">
                <a:ea typeface="Avenir Book" charset="0"/>
                <a:cs typeface="Microsoft New Tai Lue" panose="020B0502040204020203" pitchFamily="34" charset="0"/>
              </a:rPr>
              <a:t>Functional expansion to all decentralized service delivery units. </a:t>
            </a:r>
          </a:p>
          <a:p>
            <a:pPr marL="457200" indent="-457200">
              <a:spcBef>
                <a:spcPts val="600"/>
              </a:spcBef>
              <a:spcAft>
                <a:spcPts val="600"/>
              </a:spcAft>
              <a:buClr>
                <a:schemeClr val="accent3">
                  <a:lumMod val="50000"/>
                </a:schemeClr>
              </a:buClr>
              <a:buSzPct val="150000"/>
              <a:buFont typeface="Wingdings" panose="05000000000000000000" pitchFamily="2" charset="2"/>
              <a:buChar char="§"/>
            </a:pPr>
            <a:r>
              <a:rPr lang="en-US" sz="1600" dirty="0">
                <a:ea typeface="Avenir Book" charset="0"/>
                <a:cs typeface="Microsoft New Tai Lue" panose="020B0502040204020203" pitchFamily="34" charset="0"/>
              </a:rPr>
              <a:t>Machine learning, Data Mining, </a:t>
            </a:r>
            <a:r>
              <a:rPr lang="en-US" sz="1600" dirty="0" err="1">
                <a:ea typeface="Avenir Book" charset="0"/>
                <a:cs typeface="Microsoft New Tai Lue" panose="020B0502040204020203" pitchFamily="34" charset="0"/>
              </a:rPr>
              <a:t>Blockchain</a:t>
            </a:r>
            <a:r>
              <a:rPr lang="en-US" sz="1600" dirty="0">
                <a:ea typeface="Avenir Book" charset="0"/>
                <a:cs typeface="Microsoft New Tai Lue" panose="020B0502040204020203" pitchFamily="34" charset="0"/>
              </a:rPr>
              <a:t>, Artificial Intelligence and other state of art technologies to be art the heart of improving service delivery, transparency and accountability in PFM systems.  </a:t>
            </a:r>
          </a:p>
          <a:p>
            <a:pPr marL="457200" indent="-457200">
              <a:spcBef>
                <a:spcPts val="600"/>
              </a:spcBef>
              <a:spcAft>
                <a:spcPts val="600"/>
              </a:spcAft>
              <a:buClr>
                <a:schemeClr val="accent3">
                  <a:lumMod val="50000"/>
                </a:schemeClr>
              </a:buClr>
              <a:buSzPct val="150000"/>
              <a:buFont typeface="Wingdings" panose="05000000000000000000" pitchFamily="2" charset="2"/>
              <a:buChar char="§"/>
            </a:pPr>
            <a:r>
              <a:rPr lang="en-US" sz="1600" dirty="0">
                <a:ea typeface="Avenir Book" charset="0"/>
                <a:cs typeface="Microsoft New Tai Lue" panose="020B0502040204020203" pitchFamily="34" charset="0"/>
              </a:rPr>
              <a:t>Paperless and cashless policies will continue to drive the digitization of PFM services across all government service delivery units, with aim of self-service, any time, any where.</a:t>
            </a:r>
          </a:p>
        </p:txBody>
      </p:sp>
      <p:pic>
        <p:nvPicPr>
          <p:cNvPr id="4" name="Picture 3"/>
          <p:cNvPicPr>
            <a:picLocks noChangeAspect="1"/>
          </p:cNvPicPr>
          <p:nvPr/>
        </p:nvPicPr>
        <p:blipFill>
          <a:blip r:embed="rId2"/>
          <a:stretch>
            <a:fillRect/>
          </a:stretch>
        </p:blipFill>
        <p:spPr>
          <a:xfrm>
            <a:off x="718700" y="1171126"/>
            <a:ext cx="6567864" cy="3958390"/>
          </a:xfrm>
          <a:prstGeom prst="rect">
            <a:avLst/>
          </a:prstGeom>
        </p:spPr>
      </p:pic>
    </p:spTree>
    <p:extLst>
      <p:ext uri="{BB962C8B-B14F-4D97-AF65-F5344CB8AC3E}">
        <p14:creationId xmlns:p14="http://schemas.microsoft.com/office/powerpoint/2010/main" val="39543956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
</p:tagLst>
</file>

<file path=ppt/tags/tag10.xml><?xml version="1.0" encoding="utf-8"?>
<p:tagLst xmlns:a="http://schemas.openxmlformats.org/drawingml/2006/main" xmlns:r="http://schemas.openxmlformats.org/officeDocument/2006/relationships" xmlns:p="http://schemas.openxmlformats.org/presentationml/2006/main">
  <p:tag name="SSB" val="SectionDivider"/>
</p:tagLst>
</file>

<file path=ppt/tags/tag11.xml><?xml version="1.0" encoding="utf-8"?>
<p:tagLst xmlns:a="http://schemas.openxmlformats.org/drawingml/2006/main" xmlns:r="http://schemas.openxmlformats.org/officeDocument/2006/relationships" xmlns:p="http://schemas.openxmlformats.org/presentationml/2006/main">
  <p:tag name="SSB" val="SectionDivider"/>
</p:tagLst>
</file>

<file path=ppt/tags/tag2.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
</p:tagLst>
</file>

<file path=ppt/tags/tag3.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
</p:tagLst>
</file>

<file path=ppt/tags/tag4.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
</p:tagLst>
</file>

<file path=ppt/tags/tag5.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5"/>
</p:tagLst>
</file>

<file path=ppt/tags/tag6.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6"/>
</p:tagLst>
</file>

<file path=ppt/tags/tag7.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7"/>
</p:tagLst>
</file>

<file path=ppt/tags/tag8.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8"/>
</p:tagLst>
</file>

<file path=ppt/tags/tag9.xml><?xml version="1.0" encoding="utf-8"?>
<p:tagLst xmlns:a="http://schemas.openxmlformats.org/drawingml/2006/main" xmlns:r="http://schemas.openxmlformats.org/officeDocument/2006/relationships" xmlns:p="http://schemas.openxmlformats.org/presentationml/2006/main">
  <p:tag name="LAYOUT" val="ppLayoutTitle"/>
</p:tagLst>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Modern 01">
      <a:majorFont>
        <a:latin typeface="Century Gothic"/>
        <a:ea typeface=""/>
        <a:cs typeface=""/>
      </a:majorFont>
      <a:minorFont>
        <a:latin typeface="Segoe U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crosoft_Data_Driven_Financial_Corporate.potx" id="{AF0BB5A1-6D8A-4FE6-8E42-5BDD7830AEFF}" vid="{0057B11C-41A7-4209-873B-0AFB0F6811B1}"/>
    </a:ext>
  </a:extLst>
</a:theme>
</file>

<file path=ppt/theme/theme2.xml><?xml version="1.0" encoding="utf-8"?>
<a:theme xmlns:a="http://schemas.openxmlformats.org/drawingml/2006/main" name="Custom Template">
  <a:themeElements>
    <a:clrScheme name="Custom Template 1">
      <a:dk1>
        <a:srgbClr val="000000"/>
      </a:dk1>
      <a:lt1>
        <a:srgbClr val="FFFFFF"/>
      </a:lt1>
      <a:dk2>
        <a:srgbClr val="808080"/>
      </a:dk2>
      <a:lt2>
        <a:srgbClr val="C0C0C0"/>
      </a:lt2>
      <a:accent1>
        <a:srgbClr val="11A0DB"/>
      </a:accent1>
      <a:accent2>
        <a:srgbClr val="20603E"/>
      </a:accent2>
      <a:accent3>
        <a:srgbClr val="FFFFFF"/>
      </a:accent3>
      <a:accent4>
        <a:srgbClr val="000000"/>
      </a:accent4>
      <a:accent5>
        <a:srgbClr val="AACDEA"/>
      </a:accent5>
      <a:accent6>
        <a:srgbClr val="1C5637"/>
      </a:accent6>
      <a:hlink>
        <a:srgbClr val="F9D20A"/>
      </a:hlink>
      <a:folHlink>
        <a:srgbClr val="97999B"/>
      </a:folHlink>
    </a:clrScheme>
    <a:fontScheme name="Custom Template">
      <a:majorFont>
        <a:latin typeface="Arial"/>
        <a:ea typeface="ヒラギノ角ゴ Pro W3"/>
        <a:cs typeface="Geneva"/>
      </a:majorFont>
      <a:minorFont>
        <a:latin typeface="Arial"/>
        <a:ea typeface="ヒラギノ角ゴ Pro W3"/>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ea typeface="ヒラギノ角ゴ Pro W3"/>
            <a:cs typeface="Geneva"/>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ea typeface="ヒラギノ角ゴ Pro W3"/>
            <a:cs typeface="Geneva"/>
          </a:defRPr>
        </a:defPPr>
      </a:lstStyle>
    </a:lnDef>
  </a:objectDefaults>
  <a:extraClrSchemeLst>
    <a:extraClrScheme>
      <a:clrScheme name="Custom Template 1">
        <a:dk1>
          <a:srgbClr val="000000"/>
        </a:dk1>
        <a:lt1>
          <a:srgbClr val="FFFFFF"/>
        </a:lt1>
        <a:dk2>
          <a:srgbClr val="808080"/>
        </a:dk2>
        <a:lt2>
          <a:srgbClr val="C0C0C0"/>
        </a:lt2>
        <a:accent1>
          <a:srgbClr val="11A0DB"/>
        </a:accent1>
        <a:accent2>
          <a:srgbClr val="20603E"/>
        </a:accent2>
        <a:accent3>
          <a:srgbClr val="FFFFFF"/>
        </a:accent3>
        <a:accent4>
          <a:srgbClr val="000000"/>
        </a:accent4>
        <a:accent5>
          <a:srgbClr val="AACDEA"/>
        </a:accent5>
        <a:accent6>
          <a:srgbClr val="1C5637"/>
        </a:accent6>
        <a:hlink>
          <a:srgbClr val="F9D20A"/>
        </a:hlink>
        <a:folHlink>
          <a:srgbClr val="97999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Data-driven PowerPoint, from 24Slides</Template>
  <TotalTime>0</TotalTime>
  <Words>1165</Words>
  <Application>Microsoft Office PowerPoint</Application>
  <PresentationFormat>Widescreen</PresentationFormat>
  <Paragraphs>196</Paragraphs>
  <Slides>13</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13</vt:i4>
      </vt:variant>
    </vt:vector>
  </HeadingPairs>
  <TitlesOfParts>
    <vt:vector size="27" baseType="lpstr">
      <vt:lpstr>Aharoni</vt:lpstr>
      <vt:lpstr>Arial</vt:lpstr>
      <vt:lpstr>Arial Black</vt:lpstr>
      <vt:lpstr>Arial Regular</vt:lpstr>
      <vt:lpstr>Calibri</vt:lpstr>
      <vt:lpstr>Century Gothic</vt:lpstr>
      <vt:lpstr>Microsoft New Tai Lue</vt:lpstr>
      <vt:lpstr>Microsoft Tai Le</vt:lpstr>
      <vt:lpstr>Segoe UI Light</vt:lpstr>
      <vt:lpstr>Symbol</vt:lpstr>
      <vt:lpstr>Trebuchet MS</vt:lpstr>
      <vt:lpstr>Wingdings</vt:lpstr>
      <vt:lpstr>Office Theme</vt:lpstr>
      <vt:lpstr>Custom Template</vt:lpstr>
      <vt:lpstr>PowerPoint Presentation</vt:lpstr>
      <vt:lpstr>PowerPoint Presentation</vt:lpstr>
      <vt:lpstr>Slide 7</vt:lpstr>
      <vt:lpstr>Slide 7</vt:lpstr>
      <vt:lpstr>PowerPoint Presentation</vt:lpstr>
      <vt:lpstr>PowerPoint Presentation</vt:lpstr>
      <vt:lpstr>Slide 7</vt:lpstr>
      <vt:lpstr>Slide 7</vt:lpstr>
      <vt:lpstr>Slide 7</vt:lpstr>
      <vt:lpstr>Slide 4</vt:lpstr>
      <vt:lpstr>Slide 4</vt:lpstr>
      <vt:lpstr>Slide 4</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2020-06-23T07:54:10Z</dcterms:created>
  <dcterms:modified xsi:type="dcterms:W3CDTF">2024-03-08T07:54:24Z</dcterms:modified>
</cp:coreProperties>
</file>